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notesMasterIdLst>
    <p:notesMasterId r:id="rId38"/>
  </p:notesMasterIdLst>
  <p:sldIdLst>
    <p:sldId id="269" r:id="rId2"/>
    <p:sldId id="278" r:id="rId3"/>
    <p:sldId id="306" r:id="rId4"/>
    <p:sldId id="308" r:id="rId5"/>
    <p:sldId id="266" r:id="rId6"/>
    <p:sldId id="267" r:id="rId7"/>
    <p:sldId id="256" r:id="rId8"/>
    <p:sldId id="257" r:id="rId9"/>
    <p:sldId id="258" r:id="rId10"/>
    <p:sldId id="283" r:id="rId11"/>
    <p:sldId id="316" r:id="rId12"/>
    <p:sldId id="259" r:id="rId13"/>
    <p:sldId id="284" r:id="rId14"/>
    <p:sldId id="317" r:id="rId15"/>
    <p:sldId id="260" r:id="rId16"/>
    <p:sldId id="311" r:id="rId17"/>
    <p:sldId id="286" r:id="rId18"/>
    <p:sldId id="318" r:id="rId19"/>
    <p:sldId id="319" r:id="rId20"/>
    <p:sldId id="320" r:id="rId21"/>
    <p:sldId id="322" r:id="rId22"/>
    <p:sldId id="321" r:id="rId23"/>
    <p:sldId id="325" r:id="rId24"/>
    <p:sldId id="326" r:id="rId25"/>
    <p:sldId id="327" r:id="rId26"/>
    <p:sldId id="328" r:id="rId27"/>
    <p:sldId id="329" r:id="rId28"/>
    <p:sldId id="296" r:id="rId29"/>
    <p:sldId id="297" r:id="rId30"/>
    <p:sldId id="298" r:id="rId31"/>
    <p:sldId id="313" r:id="rId32"/>
    <p:sldId id="299" r:id="rId33"/>
    <p:sldId id="314" r:id="rId34"/>
    <p:sldId id="315" r:id="rId35"/>
    <p:sldId id="303" r:id="rId36"/>
    <p:sldId id="304" r:id="rId37"/>
  </p:sldIdLst>
  <p:sldSz cx="9144000" cy="6858000" type="screen4x3"/>
  <p:notesSz cx="6708775" cy="97742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B84F"/>
    <a:srgbClr val="010363"/>
    <a:srgbClr val="3B314C"/>
    <a:srgbClr val="00FF00"/>
    <a:srgbClr val="FFFFCC"/>
    <a:srgbClr val="CCCCFF"/>
    <a:srgbClr val="52F85A"/>
    <a:srgbClr val="666699"/>
    <a:srgbClr val="4E4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33" autoAdjust="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B7A7C-CCA7-4174-88A8-1D92BC97E91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97F15D-9AC2-4D12-B1DE-DBF419FD088D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10363"/>
              </a:solidFill>
            </a:rPr>
            <a:t>Гликолиз</a:t>
          </a:r>
          <a:endParaRPr lang="ru-RU" sz="2400" b="0" dirty="0">
            <a:solidFill>
              <a:srgbClr val="010363"/>
            </a:solidFill>
          </a:endParaRPr>
        </a:p>
      </dgm:t>
    </dgm:pt>
    <dgm:pt modelId="{1FA2D97A-B498-4956-967F-471E77B80C41}" type="parTrans" cxnId="{727C7E24-508C-47FE-B2E0-9F1CE220D619}">
      <dgm:prSet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D840023E-E633-4B2A-B3DB-E6F8ABB5D571}" type="sibTrans" cxnId="{727C7E24-508C-47FE-B2E0-9F1CE220D619}">
      <dgm:prSet custT="1"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322564D2-4E47-449C-9BE9-C4A3CBA7C78F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10363"/>
              </a:solidFill>
            </a:rPr>
            <a:t>Окислительное </a:t>
          </a:r>
          <a:r>
            <a:rPr lang="ru-RU" sz="2400" b="0" dirty="0" err="1" smtClean="0">
              <a:solidFill>
                <a:srgbClr val="010363"/>
              </a:solidFill>
            </a:rPr>
            <a:t>декарбоксилирование</a:t>
          </a:r>
          <a:r>
            <a:rPr lang="ru-RU" sz="2400" b="0" dirty="0" smtClean="0">
              <a:solidFill>
                <a:srgbClr val="010363"/>
              </a:solidFill>
            </a:rPr>
            <a:t> </a:t>
          </a:r>
          <a:r>
            <a:rPr lang="ru-RU" sz="2400" b="0" dirty="0" err="1" smtClean="0">
              <a:solidFill>
                <a:srgbClr val="010363"/>
              </a:solidFill>
            </a:rPr>
            <a:t>пирувата</a:t>
          </a:r>
          <a:endParaRPr lang="ru-RU" sz="2400" b="0" dirty="0">
            <a:solidFill>
              <a:srgbClr val="010363"/>
            </a:solidFill>
          </a:endParaRPr>
        </a:p>
      </dgm:t>
    </dgm:pt>
    <dgm:pt modelId="{48C99927-33A1-4325-A661-4E3ACC62AC29}" type="parTrans" cxnId="{EB425207-4DCD-4764-A008-E808CBEBEFF2}">
      <dgm:prSet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2DA50896-9FAE-4069-9647-81DB54AF701F}" type="sibTrans" cxnId="{EB425207-4DCD-4764-A008-E808CBEBEFF2}">
      <dgm:prSet custT="1"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C487637D-7098-452C-91EB-4BA73BD53AAE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10363"/>
              </a:solidFill>
            </a:rPr>
            <a:t>Цикл Кребса</a:t>
          </a:r>
          <a:endParaRPr lang="ru-RU" sz="2400" b="0" dirty="0">
            <a:solidFill>
              <a:srgbClr val="010363"/>
            </a:solidFill>
          </a:endParaRPr>
        </a:p>
      </dgm:t>
    </dgm:pt>
    <dgm:pt modelId="{6E5C89CC-B568-4D87-B0A5-181BF223D2D4}" type="parTrans" cxnId="{DF487E93-5F31-4740-B4AD-F462AD349970}">
      <dgm:prSet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77E4FA7E-5A0A-4E87-BEEF-9A42C892BDEE}" type="sibTrans" cxnId="{DF487E93-5F31-4740-B4AD-F462AD349970}">
      <dgm:prSet custT="1"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DDDDBE2F-3CB5-47BD-BE0A-45F62D8C83F9}">
      <dgm:prSet custT="1"/>
      <dgm:spPr/>
      <dgm:t>
        <a:bodyPr/>
        <a:lstStyle/>
        <a:p>
          <a:r>
            <a:rPr lang="ru-RU" sz="2400" b="0" dirty="0" smtClean="0">
              <a:solidFill>
                <a:srgbClr val="010363"/>
              </a:solidFill>
            </a:rPr>
            <a:t>Дыхательная цепь</a:t>
          </a:r>
          <a:endParaRPr lang="ru-RU" sz="2400" b="0" dirty="0">
            <a:solidFill>
              <a:srgbClr val="010363"/>
            </a:solidFill>
          </a:endParaRPr>
        </a:p>
      </dgm:t>
    </dgm:pt>
    <dgm:pt modelId="{2F6105B6-8957-4BB5-89B5-F463F344D5C8}" type="parTrans" cxnId="{18B0F194-77D8-4A2A-A327-38117B562DF3}">
      <dgm:prSet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F115A621-92F9-4AD6-B149-A817E23D5878}" type="sibTrans" cxnId="{18B0F194-77D8-4A2A-A327-38117B562DF3}">
      <dgm:prSet custT="1"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126FF8C9-AE5B-43EB-92A3-0F4788C1BFCA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10363"/>
              </a:solidFill>
            </a:rPr>
            <a:t>38 молекул АТФ</a:t>
          </a:r>
          <a:endParaRPr lang="ru-RU" sz="2400" b="1" dirty="0">
            <a:solidFill>
              <a:srgbClr val="010363"/>
            </a:solidFill>
          </a:endParaRPr>
        </a:p>
      </dgm:t>
    </dgm:pt>
    <dgm:pt modelId="{389725F1-6A33-49DC-8CAD-8CBEE2C2AD99}" type="parTrans" cxnId="{266DFF41-2988-4272-B053-E192ECA90A5C}">
      <dgm:prSet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F07C4200-F1E0-4DC1-B1C1-9AD2609A9C7D}" type="sibTrans" cxnId="{266DFF41-2988-4272-B053-E192ECA90A5C}">
      <dgm:prSet/>
      <dgm:spPr/>
      <dgm:t>
        <a:bodyPr/>
        <a:lstStyle/>
        <a:p>
          <a:endParaRPr lang="ru-RU" sz="2400" b="0">
            <a:solidFill>
              <a:srgbClr val="010363"/>
            </a:solidFill>
          </a:endParaRPr>
        </a:p>
      </dgm:t>
    </dgm:pt>
    <dgm:pt modelId="{209994A3-6B38-40C5-A7F0-04F5C796459F}" type="pres">
      <dgm:prSet presAssocID="{ED2B7A7C-CCA7-4174-88A8-1D92BC97E91E}" presName="outerComposite" presStyleCnt="0">
        <dgm:presLayoutVars>
          <dgm:chMax val="5"/>
          <dgm:dir/>
          <dgm:resizeHandles val="exact"/>
        </dgm:presLayoutVars>
      </dgm:prSet>
      <dgm:spPr/>
    </dgm:pt>
    <dgm:pt modelId="{07CBCD83-6AAE-4561-A425-57CF5CD8EA77}" type="pres">
      <dgm:prSet presAssocID="{ED2B7A7C-CCA7-4174-88A8-1D92BC97E91E}" presName="dummyMaxCanvas" presStyleCnt="0">
        <dgm:presLayoutVars/>
      </dgm:prSet>
      <dgm:spPr/>
    </dgm:pt>
    <dgm:pt modelId="{A7B4115B-E5C0-4B0C-8BF6-8C2492E42BB8}" type="pres">
      <dgm:prSet presAssocID="{ED2B7A7C-CCA7-4174-88A8-1D92BC97E91E}" presName="FiveNodes_1" presStyleLbl="node1" presStyleIdx="0" presStyleCnt="5">
        <dgm:presLayoutVars>
          <dgm:bulletEnabled val="1"/>
        </dgm:presLayoutVars>
      </dgm:prSet>
      <dgm:spPr/>
    </dgm:pt>
    <dgm:pt modelId="{2337BDC5-7BCE-4F67-B441-993CBA800F33}" type="pres">
      <dgm:prSet presAssocID="{ED2B7A7C-CCA7-4174-88A8-1D92BC97E91E}" presName="FiveNodes_2" presStyleLbl="node1" presStyleIdx="1" presStyleCnt="5">
        <dgm:presLayoutVars>
          <dgm:bulletEnabled val="1"/>
        </dgm:presLayoutVars>
      </dgm:prSet>
      <dgm:spPr/>
    </dgm:pt>
    <dgm:pt modelId="{841E580C-9185-4004-B71A-609614F5A9CD}" type="pres">
      <dgm:prSet presAssocID="{ED2B7A7C-CCA7-4174-88A8-1D92BC97E91E}" presName="FiveNodes_3" presStyleLbl="node1" presStyleIdx="2" presStyleCnt="5">
        <dgm:presLayoutVars>
          <dgm:bulletEnabled val="1"/>
        </dgm:presLayoutVars>
      </dgm:prSet>
      <dgm:spPr/>
    </dgm:pt>
    <dgm:pt modelId="{6696B36B-79AD-4A6E-915C-832EBFFCE2E0}" type="pres">
      <dgm:prSet presAssocID="{ED2B7A7C-CCA7-4174-88A8-1D92BC97E91E}" presName="FiveNodes_4" presStyleLbl="node1" presStyleIdx="3" presStyleCnt="5">
        <dgm:presLayoutVars>
          <dgm:bulletEnabled val="1"/>
        </dgm:presLayoutVars>
      </dgm:prSet>
      <dgm:spPr/>
    </dgm:pt>
    <dgm:pt modelId="{A72EE79E-8176-4C84-ADE3-5F81C16FDACA}" type="pres">
      <dgm:prSet presAssocID="{ED2B7A7C-CCA7-4174-88A8-1D92BC97E91E}" presName="FiveNodes_5" presStyleLbl="node1" presStyleIdx="4" presStyleCnt="5">
        <dgm:presLayoutVars>
          <dgm:bulletEnabled val="1"/>
        </dgm:presLayoutVars>
      </dgm:prSet>
      <dgm:spPr/>
    </dgm:pt>
    <dgm:pt modelId="{7FB737DB-9F64-42EC-AEF8-B3A20D1E68C0}" type="pres">
      <dgm:prSet presAssocID="{ED2B7A7C-CCA7-4174-88A8-1D92BC97E91E}" presName="FiveConn_1-2" presStyleLbl="fgAccFollowNode1" presStyleIdx="0" presStyleCnt="4">
        <dgm:presLayoutVars>
          <dgm:bulletEnabled val="1"/>
        </dgm:presLayoutVars>
      </dgm:prSet>
      <dgm:spPr/>
    </dgm:pt>
    <dgm:pt modelId="{81C40DDA-FC68-4BCB-B400-3BB773C48410}" type="pres">
      <dgm:prSet presAssocID="{ED2B7A7C-CCA7-4174-88A8-1D92BC97E91E}" presName="FiveConn_2-3" presStyleLbl="fgAccFollowNode1" presStyleIdx="1" presStyleCnt="4">
        <dgm:presLayoutVars>
          <dgm:bulletEnabled val="1"/>
        </dgm:presLayoutVars>
      </dgm:prSet>
      <dgm:spPr/>
    </dgm:pt>
    <dgm:pt modelId="{BBA83E1F-8261-412F-8A53-451C7456305A}" type="pres">
      <dgm:prSet presAssocID="{ED2B7A7C-CCA7-4174-88A8-1D92BC97E91E}" presName="FiveConn_3-4" presStyleLbl="fgAccFollowNode1" presStyleIdx="2" presStyleCnt="4">
        <dgm:presLayoutVars>
          <dgm:bulletEnabled val="1"/>
        </dgm:presLayoutVars>
      </dgm:prSet>
      <dgm:spPr/>
    </dgm:pt>
    <dgm:pt modelId="{3FEE6BF0-993D-4B3A-BAEA-E9D5E53E767B}" type="pres">
      <dgm:prSet presAssocID="{ED2B7A7C-CCA7-4174-88A8-1D92BC97E91E}" presName="FiveConn_4-5" presStyleLbl="fgAccFollowNode1" presStyleIdx="3" presStyleCnt="4">
        <dgm:presLayoutVars>
          <dgm:bulletEnabled val="1"/>
        </dgm:presLayoutVars>
      </dgm:prSet>
      <dgm:spPr/>
    </dgm:pt>
    <dgm:pt modelId="{477C6F58-62CE-4D61-AA53-3AC2190FD99D}" type="pres">
      <dgm:prSet presAssocID="{ED2B7A7C-CCA7-4174-88A8-1D92BC97E91E}" presName="FiveNodes_1_text" presStyleLbl="node1" presStyleIdx="4" presStyleCnt="5">
        <dgm:presLayoutVars>
          <dgm:bulletEnabled val="1"/>
        </dgm:presLayoutVars>
      </dgm:prSet>
      <dgm:spPr/>
    </dgm:pt>
    <dgm:pt modelId="{79435DFF-6887-4BEF-8674-A97E81622426}" type="pres">
      <dgm:prSet presAssocID="{ED2B7A7C-CCA7-4174-88A8-1D92BC97E91E}" presName="FiveNodes_2_text" presStyleLbl="node1" presStyleIdx="4" presStyleCnt="5">
        <dgm:presLayoutVars>
          <dgm:bulletEnabled val="1"/>
        </dgm:presLayoutVars>
      </dgm:prSet>
      <dgm:spPr/>
    </dgm:pt>
    <dgm:pt modelId="{A3A6433C-0A32-4F32-90AC-5C820BCF845B}" type="pres">
      <dgm:prSet presAssocID="{ED2B7A7C-CCA7-4174-88A8-1D92BC97E91E}" presName="FiveNodes_3_text" presStyleLbl="node1" presStyleIdx="4" presStyleCnt="5">
        <dgm:presLayoutVars>
          <dgm:bulletEnabled val="1"/>
        </dgm:presLayoutVars>
      </dgm:prSet>
      <dgm:spPr/>
    </dgm:pt>
    <dgm:pt modelId="{509D727B-C712-41FF-9076-6828DAC42BC2}" type="pres">
      <dgm:prSet presAssocID="{ED2B7A7C-CCA7-4174-88A8-1D92BC97E91E}" presName="FiveNodes_4_text" presStyleLbl="node1" presStyleIdx="4" presStyleCnt="5">
        <dgm:presLayoutVars>
          <dgm:bulletEnabled val="1"/>
        </dgm:presLayoutVars>
      </dgm:prSet>
      <dgm:spPr/>
    </dgm:pt>
    <dgm:pt modelId="{083B506C-CFA6-4C8D-81E5-328BD51FDBD1}" type="pres">
      <dgm:prSet presAssocID="{ED2B7A7C-CCA7-4174-88A8-1D92BC97E91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A9790F0-5E26-43FA-933C-E5F42D0A38AD}" type="presOf" srcId="{126FF8C9-AE5B-43EB-92A3-0F4788C1BFCA}" destId="{A72EE79E-8176-4C84-ADE3-5F81C16FDACA}" srcOrd="0" destOrd="0" presId="urn:microsoft.com/office/officeart/2005/8/layout/vProcess5"/>
    <dgm:cxn modelId="{EB425207-4DCD-4764-A008-E808CBEBEFF2}" srcId="{ED2B7A7C-CCA7-4174-88A8-1D92BC97E91E}" destId="{322564D2-4E47-449C-9BE9-C4A3CBA7C78F}" srcOrd="1" destOrd="0" parTransId="{48C99927-33A1-4325-A661-4E3ACC62AC29}" sibTransId="{2DA50896-9FAE-4069-9647-81DB54AF701F}"/>
    <dgm:cxn modelId="{E478C4B9-FF3F-4AA4-86C6-5DE424D6F958}" type="presOf" srcId="{D840023E-E633-4B2A-B3DB-E6F8ABB5D571}" destId="{7FB737DB-9F64-42EC-AEF8-B3A20D1E68C0}" srcOrd="0" destOrd="0" presId="urn:microsoft.com/office/officeart/2005/8/layout/vProcess5"/>
    <dgm:cxn modelId="{C02A5181-879E-44E5-8A32-30146217B1E6}" type="presOf" srcId="{ED2B7A7C-CCA7-4174-88A8-1D92BC97E91E}" destId="{209994A3-6B38-40C5-A7F0-04F5C796459F}" srcOrd="0" destOrd="0" presId="urn:microsoft.com/office/officeart/2005/8/layout/vProcess5"/>
    <dgm:cxn modelId="{18B0F194-77D8-4A2A-A327-38117B562DF3}" srcId="{ED2B7A7C-CCA7-4174-88A8-1D92BC97E91E}" destId="{DDDDBE2F-3CB5-47BD-BE0A-45F62D8C83F9}" srcOrd="3" destOrd="0" parTransId="{2F6105B6-8957-4BB5-89B5-F463F344D5C8}" sibTransId="{F115A621-92F9-4AD6-B149-A817E23D5878}"/>
    <dgm:cxn modelId="{8A6BEF4C-EFFA-4078-842C-CAE1FCA07A21}" type="presOf" srcId="{C487637D-7098-452C-91EB-4BA73BD53AAE}" destId="{A3A6433C-0A32-4F32-90AC-5C820BCF845B}" srcOrd="1" destOrd="0" presId="urn:microsoft.com/office/officeart/2005/8/layout/vProcess5"/>
    <dgm:cxn modelId="{FDA3AB4E-8315-46EE-B51C-D3D683A6EFC4}" type="presOf" srcId="{2DA50896-9FAE-4069-9647-81DB54AF701F}" destId="{81C40DDA-FC68-4BCB-B400-3BB773C48410}" srcOrd="0" destOrd="0" presId="urn:microsoft.com/office/officeart/2005/8/layout/vProcess5"/>
    <dgm:cxn modelId="{52636F3C-85DC-46DA-A375-C21548FA7EB6}" type="presOf" srcId="{126FF8C9-AE5B-43EB-92A3-0F4788C1BFCA}" destId="{083B506C-CFA6-4C8D-81E5-328BD51FDBD1}" srcOrd="1" destOrd="0" presId="urn:microsoft.com/office/officeart/2005/8/layout/vProcess5"/>
    <dgm:cxn modelId="{3D02E087-2ACE-4C58-BA54-4DCB6D72C19C}" type="presOf" srcId="{77E4FA7E-5A0A-4E87-BEEF-9A42C892BDEE}" destId="{BBA83E1F-8261-412F-8A53-451C7456305A}" srcOrd="0" destOrd="0" presId="urn:microsoft.com/office/officeart/2005/8/layout/vProcess5"/>
    <dgm:cxn modelId="{727C7E24-508C-47FE-B2E0-9F1CE220D619}" srcId="{ED2B7A7C-CCA7-4174-88A8-1D92BC97E91E}" destId="{7197F15D-9AC2-4D12-B1DE-DBF419FD088D}" srcOrd="0" destOrd="0" parTransId="{1FA2D97A-B498-4956-967F-471E77B80C41}" sibTransId="{D840023E-E633-4B2A-B3DB-E6F8ABB5D571}"/>
    <dgm:cxn modelId="{DF487E93-5F31-4740-B4AD-F462AD349970}" srcId="{ED2B7A7C-CCA7-4174-88A8-1D92BC97E91E}" destId="{C487637D-7098-452C-91EB-4BA73BD53AAE}" srcOrd="2" destOrd="0" parTransId="{6E5C89CC-B568-4D87-B0A5-181BF223D2D4}" sibTransId="{77E4FA7E-5A0A-4E87-BEEF-9A42C892BDEE}"/>
    <dgm:cxn modelId="{38131631-B38D-45A5-849B-1D3CB9E24881}" type="presOf" srcId="{7197F15D-9AC2-4D12-B1DE-DBF419FD088D}" destId="{477C6F58-62CE-4D61-AA53-3AC2190FD99D}" srcOrd="1" destOrd="0" presId="urn:microsoft.com/office/officeart/2005/8/layout/vProcess5"/>
    <dgm:cxn modelId="{AF2212EF-FC96-4690-930A-B3397B589FD7}" type="presOf" srcId="{DDDDBE2F-3CB5-47BD-BE0A-45F62D8C83F9}" destId="{6696B36B-79AD-4A6E-915C-832EBFFCE2E0}" srcOrd="0" destOrd="0" presId="urn:microsoft.com/office/officeart/2005/8/layout/vProcess5"/>
    <dgm:cxn modelId="{F9D3C131-DFB0-40F0-A270-A18855DE7697}" type="presOf" srcId="{DDDDBE2F-3CB5-47BD-BE0A-45F62D8C83F9}" destId="{509D727B-C712-41FF-9076-6828DAC42BC2}" srcOrd="1" destOrd="0" presId="urn:microsoft.com/office/officeart/2005/8/layout/vProcess5"/>
    <dgm:cxn modelId="{9CEFE248-6AD5-4827-A850-DF7B5B6AE2E3}" type="presOf" srcId="{F115A621-92F9-4AD6-B149-A817E23D5878}" destId="{3FEE6BF0-993D-4B3A-BAEA-E9D5E53E767B}" srcOrd="0" destOrd="0" presId="urn:microsoft.com/office/officeart/2005/8/layout/vProcess5"/>
    <dgm:cxn modelId="{266DFF41-2988-4272-B053-E192ECA90A5C}" srcId="{ED2B7A7C-CCA7-4174-88A8-1D92BC97E91E}" destId="{126FF8C9-AE5B-43EB-92A3-0F4788C1BFCA}" srcOrd="4" destOrd="0" parTransId="{389725F1-6A33-49DC-8CAD-8CBEE2C2AD99}" sibTransId="{F07C4200-F1E0-4DC1-B1C1-9AD2609A9C7D}"/>
    <dgm:cxn modelId="{E6ABAF0B-A2A9-445E-B170-5541E72F5549}" type="presOf" srcId="{322564D2-4E47-449C-9BE9-C4A3CBA7C78F}" destId="{79435DFF-6887-4BEF-8674-A97E81622426}" srcOrd="1" destOrd="0" presId="urn:microsoft.com/office/officeart/2005/8/layout/vProcess5"/>
    <dgm:cxn modelId="{6C588560-D0E0-46D7-A89A-E5C3B946F242}" type="presOf" srcId="{7197F15D-9AC2-4D12-B1DE-DBF419FD088D}" destId="{A7B4115B-E5C0-4B0C-8BF6-8C2492E42BB8}" srcOrd="0" destOrd="0" presId="urn:microsoft.com/office/officeart/2005/8/layout/vProcess5"/>
    <dgm:cxn modelId="{929D9DCA-6CBE-4BAF-AFBD-2830B55D5F7F}" type="presOf" srcId="{C487637D-7098-452C-91EB-4BA73BD53AAE}" destId="{841E580C-9185-4004-B71A-609614F5A9CD}" srcOrd="0" destOrd="0" presId="urn:microsoft.com/office/officeart/2005/8/layout/vProcess5"/>
    <dgm:cxn modelId="{0511E78F-B490-4736-BB36-56987303F794}" type="presOf" srcId="{322564D2-4E47-449C-9BE9-C4A3CBA7C78F}" destId="{2337BDC5-7BCE-4F67-B441-993CBA800F33}" srcOrd="0" destOrd="0" presId="urn:microsoft.com/office/officeart/2005/8/layout/vProcess5"/>
    <dgm:cxn modelId="{BE812FB7-9D56-401E-AA3A-0C5E7D2FDD45}" type="presParOf" srcId="{209994A3-6B38-40C5-A7F0-04F5C796459F}" destId="{07CBCD83-6AAE-4561-A425-57CF5CD8EA77}" srcOrd="0" destOrd="0" presId="urn:microsoft.com/office/officeart/2005/8/layout/vProcess5"/>
    <dgm:cxn modelId="{ADC4C323-0918-4B1E-BC2A-A49B4BE50856}" type="presParOf" srcId="{209994A3-6B38-40C5-A7F0-04F5C796459F}" destId="{A7B4115B-E5C0-4B0C-8BF6-8C2492E42BB8}" srcOrd="1" destOrd="0" presId="urn:microsoft.com/office/officeart/2005/8/layout/vProcess5"/>
    <dgm:cxn modelId="{76E535B9-FD82-4C68-AAB4-83F995A5E8D9}" type="presParOf" srcId="{209994A3-6B38-40C5-A7F0-04F5C796459F}" destId="{2337BDC5-7BCE-4F67-B441-993CBA800F33}" srcOrd="2" destOrd="0" presId="urn:microsoft.com/office/officeart/2005/8/layout/vProcess5"/>
    <dgm:cxn modelId="{DB922879-93C4-47CD-9440-B8CE9841C96D}" type="presParOf" srcId="{209994A3-6B38-40C5-A7F0-04F5C796459F}" destId="{841E580C-9185-4004-B71A-609614F5A9CD}" srcOrd="3" destOrd="0" presId="urn:microsoft.com/office/officeart/2005/8/layout/vProcess5"/>
    <dgm:cxn modelId="{D0AEAE97-C773-4E97-B545-EB1823B84038}" type="presParOf" srcId="{209994A3-6B38-40C5-A7F0-04F5C796459F}" destId="{6696B36B-79AD-4A6E-915C-832EBFFCE2E0}" srcOrd="4" destOrd="0" presId="urn:microsoft.com/office/officeart/2005/8/layout/vProcess5"/>
    <dgm:cxn modelId="{33446A56-2E54-47D3-A2C6-66E887F22A21}" type="presParOf" srcId="{209994A3-6B38-40C5-A7F0-04F5C796459F}" destId="{A72EE79E-8176-4C84-ADE3-5F81C16FDACA}" srcOrd="5" destOrd="0" presId="urn:microsoft.com/office/officeart/2005/8/layout/vProcess5"/>
    <dgm:cxn modelId="{746A876B-51F8-4468-948B-548F52C7860D}" type="presParOf" srcId="{209994A3-6B38-40C5-A7F0-04F5C796459F}" destId="{7FB737DB-9F64-42EC-AEF8-B3A20D1E68C0}" srcOrd="6" destOrd="0" presId="urn:microsoft.com/office/officeart/2005/8/layout/vProcess5"/>
    <dgm:cxn modelId="{E8318243-24CD-4B80-9FFE-9FA9E9FBE62D}" type="presParOf" srcId="{209994A3-6B38-40C5-A7F0-04F5C796459F}" destId="{81C40DDA-FC68-4BCB-B400-3BB773C48410}" srcOrd="7" destOrd="0" presId="urn:microsoft.com/office/officeart/2005/8/layout/vProcess5"/>
    <dgm:cxn modelId="{3CEBADDA-3797-4C10-8BC2-3CE47CB66FF2}" type="presParOf" srcId="{209994A3-6B38-40C5-A7F0-04F5C796459F}" destId="{BBA83E1F-8261-412F-8A53-451C7456305A}" srcOrd="8" destOrd="0" presId="urn:microsoft.com/office/officeart/2005/8/layout/vProcess5"/>
    <dgm:cxn modelId="{71704195-D9FE-4AA3-ACFE-963CCA2B2B5A}" type="presParOf" srcId="{209994A3-6B38-40C5-A7F0-04F5C796459F}" destId="{3FEE6BF0-993D-4B3A-BAEA-E9D5E53E767B}" srcOrd="9" destOrd="0" presId="urn:microsoft.com/office/officeart/2005/8/layout/vProcess5"/>
    <dgm:cxn modelId="{B4DF6346-A886-44A7-B5BC-831CA6A901A2}" type="presParOf" srcId="{209994A3-6B38-40C5-A7F0-04F5C796459F}" destId="{477C6F58-62CE-4D61-AA53-3AC2190FD99D}" srcOrd="10" destOrd="0" presId="urn:microsoft.com/office/officeart/2005/8/layout/vProcess5"/>
    <dgm:cxn modelId="{3296E6B8-A2A6-4FC3-8394-09CF0ECF6882}" type="presParOf" srcId="{209994A3-6B38-40C5-A7F0-04F5C796459F}" destId="{79435DFF-6887-4BEF-8674-A97E81622426}" srcOrd="11" destOrd="0" presId="urn:microsoft.com/office/officeart/2005/8/layout/vProcess5"/>
    <dgm:cxn modelId="{92C95441-FDE5-4807-9C90-CE5F8C21FC3A}" type="presParOf" srcId="{209994A3-6B38-40C5-A7F0-04F5C796459F}" destId="{A3A6433C-0A32-4F32-90AC-5C820BCF845B}" srcOrd="12" destOrd="0" presId="urn:microsoft.com/office/officeart/2005/8/layout/vProcess5"/>
    <dgm:cxn modelId="{2E6E138A-3292-4312-9AFF-4465346FD2F4}" type="presParOf" srcId="{209994A3-6B38-40C5-A7F0-04F5C796459F}" destId="{509D727B-C712-41FF-9076-6828DAC42BC2}" srcOrd="13" destOrd="0" presId="urn:microsoft.com/office/officeart/2005/8/layout/vProcess5"/>
    <dgm:cxn modelId="{6543DE30-31F8-4B75-A75B-B69A2F2F20C4}" type="presParOf" srcId="{209994A3-6B38-40C5-A7F0-04F5C796459F}" destId="{083B506C-CFA6-4C8D-81E5-328BD51FDBD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4115B-E5C0-4B0C-8BF6-8C2492E42BB8}">
      <dsp:nvSpPr>
        <dsp:cNvPr id="0" name=""/>
        <dsp:cNvSpPr/>
      </dsp:nvSpPr>
      <dsp:spPr>
        <a:xfrm>
          <a:off x="0" y="0"/>
          <a:ext cx="6708985" cy="6788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10363"/>
              </a:solidFill>
            </a:rPr>
            <a:t>Гликолиз</a:t>
          </a:r>
          <a:endParaRPr lang="ru-RU" sz="2400" b="0" kern="1200" dirty="0">
            <a:solidFill>
              <a:srgbClr val="010363"/>
            </a:solidFill>
          </a:endParaRPr>
        </a:p>
      </dsp:txBody>
      <dsp:txXfrm>
        <a:off x="19882" y="19882"/>
        <a:ext cx="5897068" cy="639052"/>
      </dsp:txXfrm>
    </dsp:sp>
    <dsp:sp modelId="{2337BDC5-7BCE-4F67-B441-993CBA800F33}">
      <dsp:nvSpPr>
        <dsp:cNvPr id="0" name=""/>
        <dsp:cNvSpPr/>
      </dsp:nvSpPr>
      <dsp:spPr>
        <a:xfrm>
          <a:off x="500995" y="773096"/>
          <a:ext cx="6708985" cy="678816"/>
        </a:xfrm>
        <a:prstGeom prst="roundRect">
          <a:avLst>
            <a:gd name="adj" fmla="val 10000"/>
          </a:avLst>
        </a:prstGeom>
        <a:solidFill>
          <a:schemeClr val="accent5">
            <a:hueOff val="1827658"/>
            <a:satOff val="199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10363"/>
              </a:solidFill>
            </a:rPr>
            <a:t>Окислительное </a:t>
          </a:r>
          <a:r>
            <a:rPr lang="ru-RU" sz="2400" b="0" kern="1200" dirty="0" err="1" smtClean="0">
              <a:solidFill>
                <a:srgbClr val="010363"/>
              </a:solidFill>
            </a:rPr>
            <a:t>декарбоксилирование</a:t>
          </a:r>
          <a:r>
            <a:rPr lang="ru-RU" sz="2400" b="0" kern="1200" dirty="0" smtClean="0">
              <a:solidFill>
                <a:srgbClr val="010363"/>
              </a:solidFill>
            </a:rPr>
            <a:t> </a:t>
          </a:r>
          <a:r>
            <a:rPr lang="ru-RU" sz="2400" b="0" kern="1200" dirty="0" err="1" smtClean="0">
              <a:solidFill>
                <a:srgbClr val="010363"/>
              </a:solidFill>
            </a:rPr>
            <a:t>пирувата</a:t>
          </a:r>
          <a:endParaRPr lang="ru-RU" sz="2400" b="0" kern="1200" dirty="0">
            <a:solidFill>
              <a:srgbClr val="010363"/>
            </a:solidFill>
          </a:endParaRPr>
        </a:p>
      </dsp:txBody>
      <dsp:txXfrm>
        <a:off x="520877" y="792978"/>
        <a:ext cx="5726995" cy="639051"/>
      </dsp:txXfrm>
    </dsp:sp>
    <dsp:sp modelId="{841E580C-9185-4004-B71A-609614F5A9CD}">
      <dsp:nvSpPr>
        <dsp:cNvPr id="0" name=""/>
        <dsp:cNvSpPr/>
      </dsp:nvSpPr>
      <dsp:spPr>
        <a:xfrm>
          <a:off x="1001991" y="1546192"/>
          <a:ext cx="6708985" cy="678816"/>
        </a:xfrm>
        <a:prstGeom prst="roundRect">
          <a:avLst>
            <a:gd name="adj" fmla="val 10000"/>
          </a:avLst>
        </a:prstGeom>
        <a:solidFill>
          <a:schemeClr val="accent5">
            <a:hueOff val="3655316"/>
            <a:satOff val="397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10363"/>
              </a:solidFill>
            </a:rPr>
            <a:t>Цикл Кребса</a:t>
          </a:r>
          <a:endParaRPr lang="ru-RU" sz="2400" b="0" kern="1200" dirty="0">
            <a:solidFill>
              <a:srgbClr val="010363"/>
            </a:solidFill>
          </a:endParaRPr>
        </a:p>
      </dsp:txBody>
      <dsp:txXfrm>
        <a:off x="1021873" y="1566074"/>
        <a:ext cx="5726995" cy="639051"/>
      </dsp:txXfrm>
    </dsp:sp>
    <dsp:sp modelId="{6696B36B-79AD-4A6E-915C-832EBFFCE2E0}">
      <dsp:nvSpPr>
        <dsp:cNvPr id="0" name=""/>
        <dsp:cNvSpPr/>
      </dsp:nvSpPr>
      <dsp:spPr>
        <a:xfrm>
          <a:off x="1502986" y="2319288"/>
          <a:ext cx="6708985" cy="678816"/>
        </a:xfrm>
        <a:prstGeom prst="roundRect">
          <a:avLst>
            <a:gd name="adj" fmla="val 10000"/>
          </a:avLst>
        </a:prstGeom>
        <a:solidFill>
          <a:schemeClr val="accent5">
            <a:hueOff val="5482974"/>
            <a:satOff val="596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10363"/>
              </a:solidFill>
            </a:rPr>
            <a:t>Дыхательная цепь</a:t>
          </a:r>
          <a:endParaRPr lang="ru-RU" sz="2400" b="0" kern="1200" dirty="0">
            <a:solidFill>
              <a:srgbClr val="010363"/>
            </a:solidFill>
          </a:endParaRPr>
        </a:p>
      </dsp:txBody>
      <dsp:txXfrm>
        <a:off x="1522868" y="2339170"/>
        <a:ext cx="5726995" cy="639051"/>
      </dsp:txXfrm>
    </dsp:sp>
    <dsp:sp modelId="{A72EE79E-8176-4C84-ADE3-5F81C16FDACA}">
      <dsp:nvSpPr>
        <dsp:cNvPr id="0" name=""/>
        <dsp:cNvSpPr/>
      </dsp:nvSpPr>
      <dsp:spPr>
        <a:xfrm>
          <a:off x="2003982" y="3092384"/>
          <a:ext cx="6708985" cy="678816"/>
        </a:xfrm>
        <a:prstGeom prst="roundRect">
          <a:avLst>
            <a:gd name="adj" fmla="val 10000"/>
          </a:avLst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10363"/>
              </a:solidFill>
            </a:rPr>
            <a:t>38 молекул АТФ</a:t>
          </a:r>
          <a:endParaRPr lang="ru-RU" sz="2400" b="1" kern="1200" dirty="0">
            <a:solidFill>
              <a:srgbClr val="010363"/>
            </a:solidFill>
          </a:endParaRPr>
        </a:p>
      </dsp:txBody>
      <dsp:txXfrm>
        <a:off x="2023864" y="3112266"/>
        <a:ext cx="5726995" cy="639051"/>
      </dsp:txXfrm>
    </dsp:sp>
    <dsp:sp modelId="{7FB737DB-9F64-42EC-AEF8-B3A20D1E68C0}">
      <dsp:nvSpPr>
        <dsp:cNvPr id="0" name=""/>
        <dsp:cNvSpPr/>
      </dsp:nvSpPr>
      <dsp:spPr>
        <a:xfrm>
          <a:off x="6267754" y="495912"/>
          <a:ext cx="441230" cy="4412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>
            <a:solidFill>
              <a:srgbClr val="010363"/>
            </a:solidFill>
          </a:endParaRPr>
        </a:p>
      </dsp:txBody>
      <dsp:txXfrm>
        <a:off x="6367031" y="495912"/>
        <a:ext cx="242676" cy="332026"/>
      </dsp:txXfrm>
    </dsp:sp>
    <dsp:sp modelId="{81C40DDA-FC68-4BCB-B400-3BB773C48410}">
      <dsp:nvSpPr>
        <dsp:cNvPr id="0" name=""/>
        <dsp:cNvSpPr/>
      </dsp:nvSpPr>
      <dsp:spPr>
        <a:xfrm>
          <a:off x="6768750" y="1269008"/>
          <a:ext cx="441230" cy="4412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446675"/>
            <a:satOff val="181"/>
            <a:lumOff val="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>
            <a:solidFill>
              <a:srgbClr val="010363"/>
            </a:solidFill>
          </a:endParaRPr>
        </a:p>
      </dsp:txBody>
      <dsp:txXfrm>
        <a:off x="6868027" y="1269008"/>
        <a:ext cx="242676" cy="332026"/>
      </dsp:txXfrm>
    </dsp:sp>
    <dsp:sp modelId="{BBA83E1F-8261-412F-8A53-451C7456305A}">
      <dsp:nvSpPr>
        <dsp:cNvPr id="0" name=""/>
        <dsp:cNvSpPr/>
      </dsp:nvSpPr>
      <dsp:spPr>
        <a:xfrm>
          <a:off x="7269746" y="2030791"/>
          <a:ext cx="441230" cy="4412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893350"/>
            <a:satOff val="361"/>
            <a:lumOff val="14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>
            <a:solidFill>
              <a:srgbClr val="010363"/>
            </a:solidFill>
          </a:endParaRPr>
        </a:p>
      </dsp:txBody>
      <dsp:txXfrm>
        <a:off x="7369023" y="2030791"/>
        <a:ext cx="242676" cy="332026"/>
      </dsp:txXfrm>
    </dsp:sp>
    <dsp:sp modelId="{3FEE6BF0-993D-4B3A-BAEA-E9D5E53E767B}">
      <dsp:nvSpPr>
        <dsp:cNvPr id="0" name=""/>
        <dsp:cNvSpPr/>
      </dsp:nvSpPr>
      <dsp:spPr>
        <a:xfrm>
          <a:off x="7770741" y="2811429"/>
          <a:ext cx="441230" cy="44123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7340025"/>
            <a:satOff val="542"/>
            <a:lumOff val="21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>
            <a:solidFill>
              <a:srgbClr val="010363"/>
            </a:solidFill>
          </a:endParaRPr>
        </a:p>
      </dsp:txBody>
      <dsp:txXfrm>
        <a:off x="7870018" y="2811429"/>
        <a:ext cx="242676" cy="332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0475" y="0"/>
            <a:ext cx="2906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1225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43438"/>
            <a:ext cx="53657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06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9283700"/>
            <a:ext cx="29067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CCC5039-39C1-40D0-A4EE-1607B58A8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90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AC7901-4FEC-455D-8266-16E5361C76F0}" type="slidenum">
              <a:rPr lang="ru-RU"/>
              <a:pPr>
                <a:spcBef>
                  <a:spcPct val="0"/>
                </a:spcBef>
              </a:pPr>
              <a:t>8</a:t>
            </a:fld>
            <a:endParaRPr lang="ru-RU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anose="020B0604020202020204" pitchFamily="34" charset="0"/>
              </a:rPr>
              <a:t>У бактерий, осуществляющих гетероферментативное брожение отсутствуют ключевые ферменты гликолитического пути: </a:t>
            </a:r>
          </a:p>
          <a:p>
            <a:pPr eaLnBrk="1" hangingPunct="1"/>
            <a:r>
              <a:rPr lang="ru-RU" smtClean="0">
                <a:latin typeface="Arial" panose="020B0604020202020204" pitchFamily="34" charset="0"/>
              </a:rPr>
              <a:t>фруктозо-6-фосфат-альдолаза и триозофосфат-изомераза.</a:t>
            </a:r>
          </a:p>
        </p:txBody>
      </p:sp>
    </p:spTree>
    <p:extLst>
      <p:ext uri="{BB962C8B-B14F-4D97-AF65-F5344CB8AC3E}">
        <p14:creationId xmlns:p14="http://schemas.microsoft.com/office/powerpoint/2010/main" val="228583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9ACE1E-B423-42F1-A714-E6F1C8667E7A}" type="slidenum">
              <a:rPr lang="ru-RU"/>
              <a:pPr>
                <a:spcBef>
                  <a:spcPct val="0"/>
                </a:spcBef>
              </a:pPr>
              <a:t>10</a:t>
            </a:fld>
            <a:endParaRPr lang="ru-RU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anose="020B0604020202020204" pitchFamily="34" charset="0"/>
              </a:rPr>
              <a:t>Избыток водорода с НАДН</a:t>
            </a:r>
            <a:r>
              <a:rPr lang="ru-RU" baseline="-25000" smtClean="0">
                <a:latin typeface="Arial" panose="020B0604020202020204" pitchFamily="34" charset="0"/>
              </a:rPr>
              <a:t>2</a:t>
            </a:r>
            <a:r>
              <a:rPr lang="ru-RU" smtClean="0">
                <a:latin typeface="Arial" panose="020B0604020202020204" pitchFamily="34" charset="0"/>
              </a:rPr>
              <a:t> передается на глюкозу (фруктозу) с образованием маннитола.</a:t>
            </a:r>
          </a:p>
        </p:txBody>
      </p:sp>
    </p:spTree>
    <p:extLst>
      <p:ext uri="{BB962C8B-B14F-4D97-AF65-F5344CB8AC3E}">
        <p14:creationId xmlns:p14="http://schemas.microsoft.com/office/powerpoint/2010/main" val="347779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C8E564-3245-4643-A224-86BE51FBD004}" type="slidenum">
              <a:rPr lang="ru-RU"/>
              <a:pPr>
                <a:spcBef>
                  <a:spcPct val="0"/>
                </a:spcBef>
              </a:pPr>
              <a:t>12</a:t>
            </a:fld>
            <a:endParaRPr lang="ru-RU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anose="020B0604020202020204" pitchFamily="34" charset="0"/>
              </a:rPr>
              <a:t>Итог:</a:t>
            </a:r>
          </a:p>
          <a:p>
            <a:pPr eaLnBrk="1" hangingPunct="1"/>
            <a:r>
              <a:rPr lang="ru-RU" smtClean="0">
                <a:latin typeface="Arial" panose="020B0604020202020204" pitchFamily="34" charset="0"/>
              </a:rPr>
              <a:t>2 молекулы АТФ</a:t>
            </a:r>
          </a:p>
        </p:txBody>
      </p:sp>
    </p:spTree>
    <p:extLst>
      <p:ext uri="{BB962C8B-B14F-4D97-AF65-F5344CB8AC3E}">
        <p14:creationId xmlns:p14="http://schemas.microsoft.com/office/powerpoint/2010/main" val="193855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6E2B03-620D-4DD3-B1FC-96496CCA039C}" type="slidenum">
              <a:rPr lang="ru-RU"/>
              <a:pPr>
                <a:spcBef>
                  <a:spcPct val="0"/>
                </a:spcBef>
              </a:pPr>
              <a:t>13</a:t>
            </a:fld>
            <a:endParaRPr lang="ru-RU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anose="020B0604020202020204" pitchFamily="34" charset="0"/>
              </a:rPr>
              <a:t>Итог:</a:t>
            </a:r>
          </a:p>
          <a:p>
            <a:pPr eaLnBrk="1" hangingPunct="1"/>
            <a:r>
              <a:rPr lang="ru-RU" smtClean="0">
                <a:latin typeface="Arial" panose="020B0604020202020204" pitchFamily="34" charset="0"/>
              </a:rPr>
              <a:t>2 молекулы АТФ</a:t>
            </a:r>
          </a:p>
        </p:txBody>
      </p:sp>
    </p:spTree>
    <p:extLst>
      <p:ext uri="{BB962C8B-B14F-4D97-AF65-F5344CB8AC3E}">
        <p14:creationId xmlns:p14="http://schemas.microsoft.com/office/powerpoint/2010/main" val="761738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00ADC6-AC2F-4059-ABF6-C14B00B6AC54}" type="slidenum">
              <a:rPr lang="ru-RU"/>
              <a:pPr>
                <a:spcBef>
                  <a:spcPct val="0"/>
                </a:spcBef>
              </a:pPr>
              <a:t>23</a:t>
            </a:fld>
            <a:endParaRPr lang="ru-RU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anose="020B0604020202020204" pitchFamily="34" charset="0"/>
              </a:rPr>
              <a:t>Схема переноса электронов в дыхательной цепи митохондрий:</a:t>
            </a:r>
          </a:p>
          <a:p>
            <a:pPr eaLnBrk="1" hangingPunct="1"/>
            <a:r>
              <a:rPr lang="ru-RU" smtClean="0">
                <a:latin typeface="Arial" panose="020B0604020202020204" pitchFamily="34" charset="0"/>
              </a:rPr>
              <a:t>ФМН — простетическая группа НАД(Ф)-H2 — дегидрогеназы; </a:t>
            </a:r>
          </a:p>
          <a:p>
            <a:pPr eaLnBrk="1" hangingPunct="1"/>
            <a:r>
              <a:rPr lang="ru-RU" smtClean="0">
                <a:latin typeface="Arial" panose="020B0604020202020204" pitchFamily="34" charset="0"/>
              </a:rPr>
              <a:t>ФАД — простетическая группа сукцинатдегидрогеназы; </a:t>
            </a:r>
          </a:p>
          <a:p>
            <a:pPr eaLnBrk="1" hangingPunct="1"/>
            <a:r>
              <a:rPr lang="ru-RU" smtClean="0">
                <a:latin typeface="Arial" panose="020B0604020202020204" pitchFamily="34" charset="0"/>
              </a:rPr>
              <a:t>УХ — убихинон; </a:t>
            </a:r>
            <a:endParaRPr lang="ru-RU" i="1" smtClean="0">
              <a:latin typeface="Arial" panose="020B0604020202020204" pitchFamily="34" charset="0"/>
            </a:endParaRPr>
          </a:p>
          <a:p>
            <a:pPr eaLnBrk="1" hangingPunct="1"/>
            <a:r>
              <a:rPr lang="ru-RU" i="1" smtClean="0">
                <a:latin typeface="Arial" panose="020B0604020202020204" pitchFamily="34" charset="0"/>
              </a:rPr>
              <a:t>b, c, с1, а, a3</a:t>
            </a:r>
            <a:r>
              <a:rPr lang="ru-RU" smtClean="0">
                <a:latin typeface="Arial" panose="020B0604020202020204" pitchFamily="34" charset="0"/>
              </a:rPr>
              <a:t> — цитохромы. </a:t>
            </a:r>
          </a:p>
          <a:p>
            <a:pPr eaLnBrk="1" hangingPunct="1"/>
            <a:r>
              <a:rPr lang="ru-RU" smtClean="0">
                <a:latin typeface="Arial" panose="020B0604020202020204" pitchFamily="34" charset="0"/>
              </a:rPr>
              <a:t>Сплошными линиями обозначены процессы, протекающие в мембране; прерывистыми — в цитозоле клетки; зигзагообразной линией показаны места действия ингибиторов </a:t>
            </a:r>
          </a:p>
        </p:txBody>
      </p:sp>
    </p:spTree>
    <p:extLst>
      <p:ext uri="{BB962C8B-B14F-4D97-AF65-F5344CB8AC3E}">
        <p14:creationId xmlns:p14="http://schemas.microsoft.com/office/powerpoint/2010/main" val="25513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C5370-9115-4F53-94BC-FA676EC305AD}" type="slidenum">
              <a:rPr lang="ru-RU"/>
              <a:pPr>
                <a:spcBef>
                  <a:spcPct val="0"/>
                </a:spcBef>
              </a:pPr>
              <a:t>26</a:t>
            </a:fld>
            <a:endParaRPr lang="ru-RU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anose="020B0604020202020204" pitchFamily="34" charset="0"/>
              </a:rPr>
              <a:t>Описаны анаэробные бактерии, способные окислять органические соединения, используя в качестве конечного акцептора электронов Fe3+ или Mn4+.</a:t>
            </a:r>
          </a:p>
        </p:txBody>
      </p:sp>
    </p:spTree>
    <p:extLst>
      <p:ext uri="{BB962C8B-B14F-4D97-AF65-F5344CB8AC3E}">
        <p14:creationId xmlns:p14="http://schemas.microsoft.com/office/powerpoint/2010/main" val="24958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5A188-3F29-4D70-B3F9-0375B92BB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C403-5771-4624-95AE-DF27F6926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5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C403-5771-4624-95AE-DF27F6926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3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C403-5771-4624-95AE-DF27F6926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529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C403-5771-4624-95AE-DF27F6926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2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C403-5771-4624-95AE-DF27F6926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07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EC403-5771-4624-95AE-DF27F6926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A99C8-53D9-4C9D-ABC3-AA845323B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823DA-E5B6-47B4-BA30-5B2EA9DE0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00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025C-5554-4078-BC18-487D5C77B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5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14F2D-852C-423B-A42D-D2F3D64FF8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5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EA555-3E20-45C7-91BC-5F8DB3EC87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4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C3C68-15B9-4591-89AD-0D00E539C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5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512F4-35A8-45C6-9F4F-5F7C3D8C74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1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87EA3-8CE8-4199-AAF6-AA2244DC5C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1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6C2DE-0E88-4B80-B08C-03660A854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6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D743D-C18F-4A9C-8AEA-C62BB71818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BFA09-E97A-4202-B2FD-7E62CBC8D6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8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DEC403-5771-4624-95AE-DF27F6926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41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  <p:sldLayoutId id="214748408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755576" y="980728"/>
            <a:ext cx="77755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dirty="0">
                <a:solidFill>
                  <a:schemeClr val="folHlink"/>
                </a:solidFill>
                <a:latin typeface="Arial Black" panose="020B0A04020102020204" pitchFamily="34" charset="0"/>
              </a:rPr>
              <a:t>Микробиология с основами вирусологии</a:t>
            </a:r>
            <a:br>
              <a:rPr lang="ru-RU" dirty="0">
                <a:solidFill>
                  <a:schemeClr val="folHlink"/>
                </a:solidFill>
                <a:latin typeface="Arial Black" panose="020B0A04020102020204" pitchFamily="34" charset="0"/>
              </a:rPr>
            </a:br>
            <a:endParaRPr lang="ru-RU" dirty="0" smtClean="0">
              <a:solidFill>
                <a:schemeClr val="folHlink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b="1" dirty="0">
              <a:solidFill>
                <a:schemeClr val="folHlink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b="1" dirty="0" smtClean="0">
              <a:solidFill>
                <a:schemeClr val="folHlink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 smtClean="0">
                <a:solidFill>
                  <a:schemeClr val="accent3"/>
                </a:solidFill>
              </a:rPr>
              <a:t>Лекция 8.</a:t>
            </a:r>
            <a:r>
              <a:rPr lang="ru-RU" sz="4000" b="1" dirty="0" smtClean="0">
                <a:solidFill>
                  <a:srgbClr val="00FF00"/>
                </a:solidFill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ЭНЕРГЕТИЧЕСКИЕ </a:t>
            </a:r>
            <a:r>
              <a:rPr lang="ru-RU" sz="4000" b="1" dirty="0">
                <a:solidFill>
                  <a:schemeClr val="tx2"/>
                </a:solidFill>
              </a:rPr>
              <a:t>ПРОЦЕССЫ У ПРОКАРИОТОВ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536575" y="457200"/>
            <a:ext cx="8150225" cy="595313"/>
          </a:xfrm>
          <a:noFill/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  <a:latin typeface="Arial Black" panose="020B0A04020102020204" pitchFamily="34" charset="0"/>
              </a:rPr>
              <a:t>Молочнокислое брожение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496300" cy="5543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CCFFFF"/>
                </a:solidFill>
              </a:rPr>
              <a:t>Суммарная реакция гомоферментативного брожения:</a:t>
            </a:r>
            <a:endParaRPr lang="en-US" sz="2800" smtClean="0">
              <a:solidFill>
                <a:srgbClr val="CCFFFF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</a:rPr>
              <a:t>глюкоза + 2Ф</a:t>
            </a:r>
            <a:r>
              <a:rPr lang="ru-RU" sz="2800" baseline="-25000" smtClean="0">
                <a:solidFill>
                  <a:srgbClr val="FFFFCC"/>
                </a:solidFill>
              </a:rPr>
              <a:t>Н</a:t>
            </a:r>
            <a:r>
              <a:rPr lang="ru-RU" sz="2800" smtClean="0">
                <a:solidFill>
                  <a:srgbClr val="FFFFCC"/>
                </a:solidFill>
              </a:rPr>
              <a:t> + 2АДФ </a:t>
            </a: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</a:t>
            </a:r>
            <a:r>
              <a:rPr lang="ru-RU" sz="2800" smtClean="0">
                <a:solidFill>
                  <a:srgbClr val="FFFFCC"/>
                </a:solidFill>
              </a:rPr>
              <a:t> </a:t>
            </a:r>
            <a:endParaRPr lang="en-US" sz="2800" smtClean="0">
              <a:solidFill>
                <a:srgbClr val="FFFFCC"/>
              </a:solidFill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</a:t>
            </a:r>
            <a:r>
              <a:rPr lang="ru-RU" sz="2800" smtClean="0">
                <a:solidFill>
                  <a:srgbClr val="FFFFCC"/>
                </a:solidFill>
              </a:rPr>
              <a:t> 2 лактат + </a:t>
            </a:r>
            <a:r>
              <a:rPr lang="ru-RU" sz="2800" b="1" smtClean="0">
                <a:solidFill>
                  <a:srgbClr val="FF9900"/>
                </a:solidFill>
              </a:rPr>
              <a:t>2АТФ</a:t>
            </a:r>
            <a:r>
              <a:rPr lang="ru-RU" sz="2800" smtClean="0">
                <a:solidFill>
                  <a:srgbClr val="FFFFCC"/>
                </a:solidFill>
              </a:rPr>
              <a:t> + 2H</a:t>
            </a:r>
            <a:r>
              <a:rPr lang="ru-RU" sz="2800" baseline="-25000" smtClean="0">
                <a:solidFill>
                  <a:srgbClr val="FFFFCC"/>
                </a:solidFill>
              </a:rPr>
              <a:t>2</a:t>
            </a:r>
            <a:r>
              <a:rPr lang="ru-RU" sz="2800" smtClean="0">
                <a:solidFill>
                  <a:srgbClr val="FFFFCC"/>
                </a:solidFill>
              </a:rPr>
              <a:t>O 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CCFFFF"/>
                </a:solidFill>
              </a:rPr>
              <a:t>Суммарная реакция гетероферментативного брожения: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</a:rPr>
              <a:t>1) глюкоза + Ф</a:t>
            </a:r>
            <a:r>
              <a:rPr lang="ru-RU" sz="2800" baseline="-25000" smtClean="0">
                <a:solidFill>
                  <a:srgbClr val="FFFFCC"/>
                </a:solidFill>
              </a:rPr>
              <a:t>Н </a:t>
            </a:r>
            <a:r>
              <a:rPr lang="ru-RU" sz="2800" smtClean="0">
                <a:solidFill>
                  <a:srgbClr val="FFFFCC"/>
                </a:solidFill>
              </a:rPr>
              <a:t>+ АДФ  </a:t>
            </a: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</a:t>
            </a:r>
            <a:endParaRPr lang="ru-RU" sz="2800" smtClean="0">
              <a:solidFill>
                <a:srgbClr val="FFFFCC"/>
              </a:solidFill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 лактат + </a:t>
            </a:r>
            <a:r>
              <a:rPr lang="ru-RU" sz="2800" b="1" smtClean="0">
                <a:solidFill>
                  <a:srgbClr val="FF9900"/>
                </a:solidFill>
                <a:sym typeface="Symbol" panose="05050102010706020507" pitchFamily="18" charset="2"/>
              </a:rPr>
              <a:t>АТФ</a:t>
            </a: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 + этанол + СО</a:t>
            </a:r>
            <a:r>
              <a:rPr lang="ru-RU" sz="2800" baseline="-25000" smtClean="0">
                <a:solidFill>
                  <a:srgbClr val="FFFFCC"/>
                </a:solidFill>
                <a:sym typeface="Symbol" panose="05050102010706020507" pitchFamily="18" charset="2"/>
              </a:rPr>
              <a:t>2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</a:rPr>
              <a:t>2) глюкоза + 2Ф</a:t>
            </a:r>
            <a:r>
              <a:rPr lang="ru-RU" sz="2800" baseline="-25000" smtClean="0">
                <a:solidFill>
                  <a:srgbClr val="FFFFCC"/>
                </a:solidFill>
              </a:rPr>
              <a:t>Н </a:t>
            </a:r>
            <a:r>
              <a:rPr lang="ru-RU" sz="2800" smtClean="0">
                <a:solidFill>
                  <a:srgbClr val="FFFFCC"/>
                </a:solidFill>
              </a:rPr>
              <a:t>+ 2АДФ + НАД</a:t>
            </a:r>
            <a:r>
              <a:rPr lang="ru-RU" sz="2800" baseline="30000" smtClean="0">
                <a:solidFill>
                  <a:srgbClr val="FFFFCC"/>
                </a:solidFill>
              </a:rPr>
              <a:t>+</a:t>
            </a:r>
            <a:r>
              <a:rPr lang="ru-RU" sz="2800" smtClean="0">
                <a:solidFill>
                  <a:srgbClr val="FFFFCC"/>
                </a:solidFill>
              </a:rPr>
              <a:t> </a:t>
            </a: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</a:t>
            </a:r>
            <a:endParaRPr lang="ru-RU" sz="2800" smtClean="0">
              <a:solidFill>
                <a:srgbClr val="FFFFCC"/>
              </a:solidFill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 лактат + </a:t>
            </a:r>
            <a:r>
              <a:rPr lang="ru-RU" sz="2800" b="1" smtClean="0">
                <a:solidFill>
                  <a:srgbClr val="FF9900"/>
                </a:solidFill>
                <a:sym typeface="Symbol" panose="05050102010706020507" pitchFamily="18" charset="2"/>
              </a:rPr>
              <a:t>2АТФ</a:t>
            </a: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 + ацетат + СО</a:t>
            </a:r>
            <a:r>
              <a:rPr lang="ru-RU" sz="2800" baseline="-25000" smtClean="0">
                <a:solidFill>
                  <a:srgbClr val="FFFFCC"/>
                </a:solidFill>
                <a:sym typeface="Symbol" panose="05050102010706020507" pitchFamily="18" charset="2"/>
              </a:rPr>
              <a:t>2</a:t>
            </a: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+ НАДН</a:t>
            </a:r>
            <a:r>
              <a:rPr lang="ru-RU" sz="2800" baseline="-25000" smtClean="0">
                <a:solidFill>
                  <a:srgbClr val="FFFFCC"/>
                </a:solidFill>
                <a:sym typeface="Symbol" panose="05050102010706020507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1038" y="457200"/>
            <a:ext cx="7854950" cy="66833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Молочнокислые бактерии</a:t>
            </a:r>
          </a:p>
        </p:txBody>
      </p:sp>
      <p:graphicFrame>
        <p:nvGraphicFramePr>
          <p:cNvPr id="24664" name="Group 8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04053419"/>
              </p:ext>
            </p:extLst>
          </p:nvPr>
        </p:nvGraphicFramePr>
        <p:xfrm>
          <a:off x="323850" y="1341438"/>
          <a:ext cx="8569325" cy="3024187"/>
        </p:xfrm>
        <a:graphic>
          <a:graphicData uri="http://schemas.openxmlformats.org/drawingml/2006/table">
            <a:tbl>
              <a:tblPr/>
              <a:tblGrid>
                <a:gridCol w="4213225"/>
                <a:gridCol w="4356100"/>
              </a:tblGrid>
              <a:tr h="683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Гомоферментативные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Гетероферментативные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Lac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tococcus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Pediococcus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actobacillus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casei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actobacillus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lactis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actobacillus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plantarum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actobacillus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bulgaricus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Leuconostoc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mesenteroides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actobacillus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fermentum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actobacillus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brevis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Bifidobacterium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bifidum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26" name="Picture 15" descr="http://bioweb.usu.edu/microscopy/lactobacillus%20bulgari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39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7" descr="http://www.bioneer.dk/files/img/P17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81525"/>
            <a:ext cx="13827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 descr="http://c.photoshelter.com/img-get/I0000EraP5AjqMNw/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79938"/>
            <a:ext cx="13684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1" descr="http://neofronteras.com/wp-content/photos/bifidobacter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24479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56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Спиртовое брожение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idx="1"/>
          </p:nvPr>
        </p:nvSpPr>
        <p:spPr>
          <a:xfrm>
            <a:off x="195263" y="4221163"/>
            <a:ext cx="8642350" cy="1714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2400" dirty="0" smtClean="0">
                <a:solidFill>
                  <a:srgbClr val="FFFFCC"/>
                </a:solidFill>
              </a:rPr>
              <a:t>	</a:t>
            </a:r>
            <a:r>
              <a:rPr lang="ru-RU" sz="2400" b="1" u="sng" dirty="0" smtClean="0">
                <a:solidFill>
                  <a:srgbClr val="FF9900"/>
                </a:solidFill>
              </a:rPr>
              <a:t>«</a:t>
            </a:r>
            <a:r>
              <a:rPr lang="ru-RU" sz="2400" b="1" i="1" u="sng" dirty="0" smtClean="0">
                <a:solidFill>
                  <a:srgbClr val="FF9900"/>
                </a:solidFill>
              </a:rPr>
              <a:t>Эффект Пастера»: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FFFFCC"/>
                </a:solidFill>
              </a:rPr>
              <a:t>	</a:t>
            </a:r>
            <a:r>
              <a:rPr lang="ru-RU" sz="2400" dirty="0" smtClean="0">
                <a:solidFill>
                  <a:srgbClr val="CCFFFF"/>
                </a:solidFill>
              </a:rPr>
              <a:t>в условиях свободного доступа кислорода воздуха процесс спиртового брожения ингибируется и активируется дыхание.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346200"/>
            <a:ext cx="603091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2357438" y="3028950"/>
            <a:ext cx="4429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FF9900"/>
                </a:solidFill>
              </a:rPr>
              <a:t>Ф</a:t>
            </a:r>
            <a:r>
              <a:rPr lang="ru-RU" sz="2400" b="1" baseline="-25000">
                <a:solidFill>
                  <a:srgbClr val="FF9900"/>
                </a:solidFill>
              </a:rPr>
              <a:t>1</a:t>
            </a:r>
            <a:r>
              <a:rPr lang="ru-RU" sz="2400">
                <a:solidFill>
                  <a:srgbClr val="FFFFCC"/>
                </a:solidFill>
              </a:rPr>
              <a:t> – пируватдекарбоксилаза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>
                <a:solidFill>
                  <a:srgbClr val="FF9900"/>
                </a:solidFill>
              </a:rPr>
              <a:t>Ф</a:t>
            </a:r>
            <a:r>
              <a:rPr lang="ru-RU" sz="2400" b="1" baseline="-25000">
                <a:solidFill>
                  <a:srgbClr val="FF9900"/>
                </a:solidFill>
              </a:rPr>
              <a:t>2</a:t>
            </a:r>
            <a:r>
              <a:rPr lang="ru-RU" sz="2400" b="1">
                <a:solidFill>
                  <a:srgbClr val="FF9900"/>
                </a:solidFill>
              </a:rPr>
              <a:t> </a:t>
            </a:r>
            <a:r>
              <a:rPr lang="ru-RU" sz="2400">
                <a:solidFill>
                  <a:srgbClr val="FFFFCC"/>
                </a:solidFill>
              </a:rPr>
              <a:t>– алкогольдегидрогеназа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Спиртовое брожение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571750"/>
            <a:ext cx="8642350" cy="4000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</a:rPr>
              <a:t>	</a:t>
            </a:r>
            <a:r>
              <a:rPr lang="ru-RU" sz="2800" smtClean="0">
                <a:solidFill>
                  <a:schemeClr val="folHlink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Формы брожения по Нейбергу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sz="2400" b="1" smtClean="0">
                <a:solidFill>
                  <a:srgbClr val="CCFFFF"/>
                </a:solidFill>
                <a:sym typeface="Symbol" panose="05050102010706020507" pitchFamily="18" charset="2"/>
              </a:rPr>
              <a:t>А)</a:t>
            </a:r>
            <a:r>
              <a:rPr lang="ru-RU" sz="2400" smtClean="0">
                <a:solidFill>
                  <a:srgbClr val="FFFFCC"/>
                </a:solidFill>
                <a:sym typeface="Symbol" panose="05050102010706020507" pitchFamily="18" charset="2"/>
              </a:rPr>
              <a:t> глюкоза + бисульфит 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sz="2400" smtClean="0">
                <a:solidFill>
                  <a:srgbClr val="FFFFCC"/>
                </a:solidFill>
                <a:sym typeface="Symbol" panose="05050102010706020507" pitchFamily="18" charset="2"/>
              </a:rPr>
              <a:t> глицерол + ацетальдегидсульфит + СО</a:t>
            </a:r>
            <a:r>
              <a:rPr lang="ru-RU" sz="2400" baseline="-25000" smtClean="0">
                <a:solidFill>
                  <a:srgbClr val="FFFFCC"/>
                </a:solidFill>
                <a:sym typeface="Symbol" panose="05050102010706020507" pitchFamily="18" charset="2"/>
              </a:rPr>
              <a:t>2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ru-RU" sz="2400" b="1" smtClean="0">
              <a:solidFill>
                <a:srgbClr val="CCFFF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ru-RU" sz="2400" b="1" smtClean="0">
              <a:solidFill>
                <a:srgbClr val="CCFFF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sz="2400" b="1" smtClean="0">
                <a:solidFill>
                  <a:srgbClr val="CCFFFF"/>
                </a:solidFill>
                <a:sym typeface="Symbol" panose="05050102010706020507" pitchFamily="18" charset="2"/>
              </a:rPr>
              <a:t>Б)</a:t>
            </a:r>
            <a:r>
              <a:rPr lang="ru-RU" sz="2400" smtClean="0">
                <a:solidFill>
                  <a:srgbClr val="FFFFCC"/>
                </a:solidFill>
                <a:sym typeface="Symbol" panose="05050102010706020507" pitchFamily="18" charset="2"/>
              </a:rPr>
              <a:t> 2 глюкоза + Н</a:t>
            </a:r>
            <a:r>
              <a:rPr lang="ru-RU" sz="2400" baseline="-25000" smtClean="0">
                <a:solidFill>
                  <a:srgbClr val="FFFFCC"/>
                </a:solidFill>
                <a:sym typeface="Symbol" panose="05050102010706020507" pitchFamily="18" charset="2"/>
              </a:rPr>
              <a:t>2</a:t>
            </a:r>
            <a:r>
              <a:rPr lang="ru-RU" sz="2400" smtClean="0">
                <a:solidFill>
                  <a:srgbClr val="FFFFCC"/>
                </a:solidFill>
                <a:sym typeface="Symbol" panose="05050102010706020507" pitchFamily="18" charset="2"/>
              </a:rPr>
              <a:t>О 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ru-RU" sz="2400" smtClean="0">
                <a:solidFill>
                  <a:srgbClr val="FFFFCC"/>
                </a:solidFill>
                <a:sym typeface="Symbol" panose="05050102010706020507" pitchFamily="18" charset="2"/>
              </a:rPr>
              <a:t> этанол + ацетат + 2 глицерол + 2 СО</a:t>
            </a:r>
            <a:r>
              <a:rPr lang="ru-RU" sz="2400" baseline="-25000" smtClean="0">
                <a:solidFill>
                  <a:srgbClr val="FFFFCC"/>
                </a:solidFill>
                <a:sym typeface="Symbol" panose="05050102010706020507" pitchFamily="18" charset="2"/>
              </a:rPr>
              <a:t>2</a:t>
            </a:r>
          </a:p>
        </p:txBody>
      </p:sp>
      <p:pic>
        <p:nvPicPr>
          <p:cNvPr id="23555" name="Picture 9" descr="C:\Users\СПрудникова\Pictures\Нейберг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214813"/>
            <a:ext cx="409098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063" y="1000125"/>
            <a:ext cx="8286750" cy="1347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400" kern="0" dirty="0">
                <a:solidFill>
                  <a:srgbClr val="CCFFFF"/>
                </a:solidFill>
                <a:latin typeface="Arial"/>
              </a:rPr>
              <a:t>Суммарная реакция: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400" kern="0" dirty="0">
                <a:solidFill>
                  <a:srgbClr val="FFFFCC"/>
                </a:solidFill>
                <a:latin typeface="Arial"/>
              </a:rPr>
              <a:t>глюкоза + 2 Ф</a:t>
            </a:r>
            <a:r>
              <a:rPr lang="ru-RU" sz="2400" kern="0" baseline="-25000" dirty="0">
                <a:solidFill>
                  <a:srgbClr val="FFFFCC"/>
                </a:solidFill>
                <a:latin typeface="Arial"/>
              </a:rPr>
              <a:t>Н </a:t>
            </a:r>
            <a:r>
              <a:rPr lang="ru-RU" sz="2400" kern="0" dirty="0">
                <a:solidFill>
                  <a:srgbClr val="FFFFCC"/>
                </a:solidFill>
                <a:latin typeface="Arial"/>
              </a:rPr>
              <a:t>+ 2АДФ  </a:t>
            </a:r>
            <a:r>
              <a:rPr lang="ru-RU" sz="2400" kern="0" dirty="0">
                <a:solidFill>
                  <a:srgbClr val="FFFFCC"/>
                </a:solidFill>
                <a:latin typeface="Arial"/>
                <a:sym typeface="Symbol" pitchFamily="18" charset="2"/>
              </a:rPr>
              <a:t></a:t>
            </a:r>
            <a:endParaRPr lang="ru-RU" sz="2400" kern="0" dirty="0">
              <a:solidFill>
                <a:srgbClr val="FFFFCC"/>
              </a:solidFill>
              <a:latin typeface="Arial"/>
            </a:endParaRPr>
          </a:p>
          <a:p>
            <a:pPr marL="342900" indent="-342900" algn="r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400" kern="0" dirty="0">
                <a:solidFill>
                  <a:srgbClr val="FFFFCC"/>
                </a:solidFill>
                <a:latin typeface="Arial"/>
                <a:sym typeface="Symbol" pitchFamily="18" charset="2"/>
              </a:rPr>
              <a:t> 2 этанол + </a:t>
            </a:r>
            <a:r>
              <a:rPr lang="ru-RU" sz="2400" b="1" kern="0" dirty="0">
                <a:solidFill>
                  <a:srgbClr val="FF9900"/>
                </a:solidFill>
                <a:latin typeface="Arial"/>
                <a:sym typeface="Symbol" pitchFamily="18" charset="2"/>
              </a:rPr>
              <a:t>2 АТФ</a:t>
            </a:r>
            <a:r>
              <a:rPr lang="ru-RU" sz="2400" kern="0" dirty="0">
                <a:solidFill>
                  <a:srgbClr val="FFFFCC"/>
                </a:solidFill>
                <a:latin typeface="Arial"/>
                <a:sym typeface="Symbol" pitchFamily="18" charset="2"/>
              </a:rPr>
              <a:t> + 2 СО</a:t>
            </a:r>
            <a:r>
              <a:rPr lang="ru-RU" sz="2400" kern="0" baseline="-25000" dirty="0">
                <a:solidFill>
                  <a:srgbClr val="FFFFCC"/>
                </a:solidFill>
                <a:latin typeface="Arial"/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  <a:latin typeface="Arial Black" panose="020B0A04020102020204" pitchFamily="34" charset="0"/>
              </a:rPr>
              <a:t>Организмы, осуществляющие спиртовое брожение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6407150" cy="5327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9900"/>
                </a:solidFill>
              </a:rPr>
              <a:t>Грибы:</a:t>
            </a:r>
          </a:p>
          <a:p>
            <a:pPr eaLnBrk="1" hangingPunct="1">
              <a:lnSpc>
                <a:spcPct val="95000"/>
              </a:lnSpc>
              <a:buClr>
                <a:srgbClr val="CCFFFF"/>
              </a:buClr>
              <a:buFontTx/>
              <a:buChar char="•"/>
            </a:pPr>
            <a:r>
              <a:rPr lang="en-US" sz="2800" i="1" smtClean="0">
                <a:solidFill>
                  <a:srgbClr val="CCFFFF"/>
                </a:solidFill>
              </a:rPr>
              <a:t>Saccharomyces</a:t>
            </a:r>
            <a:r>
              <a:rPr lang="en-US" sz="2800" i="1" smtClean="0">
                <a:solidFill>
                  <a:srgbClr val="FFFFCC"/>
                </a:solidFill>
              </a:rPr>
              <a:t> </a:t>
            </a:r>
            <a:r>
              <a:rPr lang="en-US" sz="2800" smtClean="0">
                <a:solidFill>
                  <a:srgbClr val="FFFFCC"/>
                </a:solidFill>
              </a:rPr>
              <a:t>– </a:t>
            </a:r>
            <a:r>
              <a:rPr lang="ru-RU" sz="2800" smtClean="0">
                <a:solidFill>
                  <a:srgbClr val="FFFFCC"/>
                </a:solidFill>
              </a:rPr>
              <a:t>пекарские дрожжи</a:t>
            </a:r>
            <a:endParaRPr lang="en-US" sz="28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CCFFFF"/>
              </a:buClr>
              <a:buFontTx/>
              <a:buChar char="•"/>
            </a:pPr>
            <a:r>
              <a:rPr lang="en-US" sz="2800" i="1" smtClean="0">
                <a:solidFill>
                  <a:srgbClr val="CCFFFF"/>
                </a:solidFill>
              </a:rPr>
              <a:t>Schizosaccharomyces</a:t>
            </a:r>
            <a:r>
              <a:rPr lang="ru-RU" sz="2800" i="1" smtClean="0">
                <a:solidFill>
                  <a:srgbClr val="CCFFFF"/>
                </a:solidFill>
              </a:rPr>
              <a:t> </a:t>
            </a:r>
            <a:r>
              <a:rPr lang="ru-RU" sz="2800" smtClean="0">
                <a:solidFill>
                  <a:srgbClr val="FFFFCC"/>
                </a:solidFill>
              </a:rPr>
              <a:t>– термофильные дрожжи</a:t>
            </a:r>
            <a:endParaRPr lang="en-US" sz="28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CCFFFF"/>
              </a:buClr>
              <a:buFontTx/>
              <a:buChar char="•"/>
            </a:pPr>
            <a:r>
              <a:rPr lang="en-US" sz="2800" i="1" smtClean="0">
                <a:solidFill>
                  <a:srgbClr val="CCFFFF"/>
                </a:solidFill>
              </a:rPr>
              <a:t>Mucor</a:t>
            </a:r>
            <a:r>
              <a:rPr lang="ru-RU" sz="2800" i="1" smtClean="0">
                <a:solidFill>
                  <a:srgbClr val="FFFFCC"/>
                </a:solidFill>
              </a:rPr>
              <a:t> </a:t>
            </a:r>
            <a:r>
              <a:rPr lang="ru-RU" sz="2800" smtClean="0">
                <a:solidFill>
                  <a:srgbClr val="FFFFCC"/>
                </a:solidFill>
              </a:rPr>
              <a:t>– вызывает брожение в анаэробных условиях.</a:t>
            </a:r>
            <a:endParaRPr lang="en-US" sz="2800" smtClean="0">
              <a:solidFill>
                <a:srgbClr val="FFFFCC"/>
              </a:solidFill>
            </a:endParaRP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9900"/>
                </a:solidFill>
              </a:rPr>
              <a:t>Бактерии:</a:t>
            </a:r>
          </a:p>
          <a:p>
            <a:pPr eaLnBrk="1" hangingPunct="1">
              <a:lnSpc>
                <a:spcPct val="95000"/>
              </a:lnSpc>
              <a:buClr>
                <a:srgbClr val="CCFFFF"/>
              </a:buClr>
              <a:buFontTx/>
              <a:buChar char="•"/>
            </a:pPr>
            <a:r>
              <a:rPr lang="en-US" sz="2800" i="1" smtClean="0">
                <a:solidFill>
                  <a:srgbClr val="CCFFFF"/>
                </a:solidFill>
              </a:rPr>
              <a:t>Sarcina ventriculi</a:t>
            </a:r>
          </a:p>
          <a:p>
            <a:pPr eaLnBrk="1" hangingPunct="1">
              <a:lnSpc>
                <a:spcPct val="95000"/>
              </a:lnSpc>
              <a:buClr>
                <a:srgbClr val="CCFFFF"/>
              </a:buClr>
              <a:buFontTx/>
              <a:buChar char="•"/>
            </a:pPr>
            <a:r>
              <a:rPr lang="en-US" sz="2800" i="1" smtClean="0">
                <a:solidFill>
                  <a:srgbClr val="CCFFFF"/>
                </a:solidFill>
              </a:rPr>
              <a:t>Zymomonas mobilis</a:t>
            </a:r>
            <a:endParaRPr lang="ru-RU" sz="2800" i="1" smtClean="0">
              <a:solidFill>
                <a:srgbClr val="CCFFFF"/>
              </a:solidFill>
            </a:endParaRPr>
          </a:p>
          <a:p>
            <a:pPr eaLnBrk="1" hangingPunct="1">
              <a:lnSpc>
                <a:spcPct val="95000"/>
              </a:lnSpc>
              <a:buClr>
                <a:srgbClr val="CCFFFF"/>
              </a:buClr>
              <a:buFontTx/>
              <a:buChar char="•"/>
            </a:pPr>
            <a:r>
              <a:rPr lang="ru-RU" sz="2800" i="1" smtClean="0">
                <a:solidFill>
                  <a:srgbClr val="CCFFFF"/>
                </a:solidFill>
              </a:rPr>
              <a:t>Erwinia amylovora</a:t>
            </a:r>
          </a:p>
        </p:txBody>
      </p:sp>
      <p:pic>
        <p:nvPicPr>
          <p:cNvPr id="15364" name="Picture 7" descr="http://www.diwinetaste.com/html/dwt200701/images/SaccharomycesCerevisi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21605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http://leine.no/vet/gs/sjukdom/sau/gastrop-filer/fi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1605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http://www.ejbiotechnology.info/content/vol5/issue3/full/7/f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21891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8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Маслянокислое брожение </a:t>
            </a:r>
          </a:p>
        </p:txBody>
      </p:sp>
      <p:pic>
        <p:nvPicPr>
          <p:cNvPr id="266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70413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14375"/>
            <a:ext cx="5175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1071563"/>
            <a:ext cx="3500437" cy="2471737"/>
          </a:xfrm>
          <a:noFill/>
        </p:spPr>
        <p:txBody>
          <a:bodyPr/>
          <a:lstStyle/>
          <a:p>
            <a:pPr eaLnBrk="1" hangingPunct="1"/>
            <a:r>
              <a:rPr lang="ru-RU" sz="2800" b="1" dirty="0" err="1" smtClean="0">
                <a:solidFill>
                  <a:schemeClr val="folHlink"/>
                </a:solidFill>
              </a:rPr>
              <a:t>Маслянокислое</a:t>
            </a:r>
            <a:r>
              <a:rPr lang="ru-RU" sz="2800" b="1" dirty="0" smtClean="0">
                <a:solidFill>
                  <a:schemeClr val="folHlink"/>
                </a:solidFill>
              </a:rPr>
              <a:t> и </a:t>
            </a:r>
            <a:r>
              <a:rPr lang="ru-RU" sz="2800" b="1" dirty="0" err="1" smtClean="0">
                <a:solidFill>
                  <a:schemeClr val="folHlink"/>
                </a:solidFill>
              </a:rPr>
              <a:t>ацетоно</a:t>
            </a:r>
            <a:r>
              <a:rPr lang="ru-RU" sz="2800" b="1" dirty="0" smtClean="0">
                <a:solidFill>
                  <a:schemeClr val="folHlink"/>
                </a:solidFill>
              </a:rPr>
              <a:t>-бутиловое брожение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  <a:noFill/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Маслянокислое брожение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80400" cy="532765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CCFFFF"/>
                </a:solidFill>
              </a:rPr>
              <a:t>	Энергетический выход: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ru-RU" sz="2800" i="1" smtClean="0">
                <a:solidFill>
                  <a:srgbClr val="FFFFCC"/>
                </a:solidFill>
              </a:rPr>
              <a:t>		1 моль глюкозы</a:t>
            </a:r>
            <a:r>
              <a:rPr lang="ru-RU" sz="2800" smtClean="0">
                <a:solidFill>
                  <a:srgbClr val="FFFFCC"/>
                </a:solidFill>
              </a:rPr>
              <a:t> </a:t>
            </a: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 </a:t>
            </a:r>
            <a:r>
              <a:rPr lang="ru-RU" sz="2800" i="1" smtClean="0">
                <a:solidFill>
                  <a:srgbClr val="FFFFCC"/>
                </a:solidFill>
              </a:rPr>
              <a:t>3,3 моля АТФ</a:t>
            </a:r>
            <a:r>
              <a:rPr lang="ru-RU" sz="2800" smtClean="0">
                <a:solidFill>
                  <a:srgbClr val="FFFFCC"/>
                </a:solidFill>
              </a:rPr>
              <a:t>. 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CCFFFF"/>
                </a:solidFill>
              </a:rPr>
              <a:t>	Продукты реакции: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</a:rPr>
              <a:t>		глюкоза </a:t>
            </a: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</a:t>
            </a:r>
            <a:endParaRPr lang="ru-RU" sz="2800" smtClean="0">
              <a:solidFill>
                <a:srgbClr val="FFFFCC"/>
              </a:solidFill>
            </a:endParaRPr>
          </a:p>
          <a:p>
            <a:pPr algn="r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 бутират + ацетат + Н</a:t>
            </a:r>
            <a:r>
              <a:rPr lang="ru-RU" sz="2800" baseline="-25000" smtClean="0">
                <a:solidFill>
                  <a:srgbClr val="FFFFCC"/>
                </a:solidFill>
                <a:sym typeface="Symbol" panose="05050102010706020507" pitchFamily="18" charset="2"/>
              </a:rPr>
              <a:t>2</a:t>
            </a: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 + СО</a:t>
            </a:r>
            <a:r>
              <a:rPr lang="ru-RU" sz="2800" baseline="-25000" smtClean="0">
                <a:solidFill>
                  <a:srgbClr val="FFFFCC"/>
                </a:solidFill>
                <a:sym typeface="Symbol" panose="05050102010706020507" pitchFamily="18" charset="2"/>
              </a:rPr>
              <a:t>2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CCFFFF"/>
                </a:solidFill>
              </a:rPr>
              <a:t>	При подкислении среды накапливаются нейтральные продукты:</a:t>
            </a:r>
          </a:p>
          <a:p>
            <a:pPr lvl="2" eaLnBrk="1" hangingPunct="1">
              <a:spcBef>
                <a:spcPct val="60000"/>
              </a:spcBef>
              <a:buClr>
                <a:schemeClr val="folHlink"/>
              </a:buClr>
              <a:buFont typeface="Symbol" panose="05050102010706020507" pitchFamily="18" charset="2"/>
              <a:buChar char="·"/>
            </a:pPr>
            <a:r>
              <a:rPr lang="ru-RU" sz="2800" smtClean="0">
                <a:solidFill>
                  <a:srgbClr val="FFFFCC"/>
                </a:solidFill>
                <a:sym typeface="Symbol" panose="05050102010706020507" pitchFamily="18" charset="2"/>
              </a:rPr>
              <a:t>бутанол, изопропанол, этанол, ацетон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6275388" cy="4598987"/>
          </a:xfrm>
        </p:spPr>
        <p:txBody>
          <a:bodyPr>
            <a:noAutofit/>
          </a:bodyPr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sz="3200" i="1" dirty="0" smtClean="0">
                <a:solidFill>
                  <a:srgbClr val="FFFFCC"/>
                </a:solidFill>
              </a:rPr>
              <a:t>	</a:t>
            </a:r>
            <a:r>
              <a:rPr lang="ru-RU" sz="2800" dirty="0" smtClean="0">
                <a:solidFill>
                  <a:srgbClr val="FFFFCC"/>
                </a:solidFill>
              </a:rPr>
              <a:t>Основные представители – бактерии рода</a:t>
            </a:r>
            <a:r>
              <a:rPr lang="ru-RU" sz="2800" i="1" dirty="0" smtClean="0">
                <a:solidFill>
                  <a:srgbClr val="FFFFCC"/>
                </a:solidFill>
              </a:rPr>
              <a:t> </a:t>
            </a:r>
            <a:r>
              <a:rPr lang="en-US" sz="2800" i="1" dirty="0" smtClean="0">
                <a:solidFill>
                  <a:srgbClr val="FFFFCC"/>
                </a:solidFill>
              </a:rPr>
              <a:t>Clostridium</a:t>
            </a:r>
            <a:r>
              <a:rPr lang="ru-RU" sz="2800" i="1" dirty="0" smtClean="0">
                <a:solidFill>
                  <a:srgbClr val="FFFFCC"/>
                </a:solidFill>
              </a:rPr>
              <a:t>:</a:t>
            </a:r>
          </a:p>
          <a:p>
            <a:pPr lvl="1" eaLnBrk="1" hangingPunct="1">
              <a:spcBef>
                <a:spcPct val="40000"/>
              </a:spcBef>
              <a:buFont typeface="Symbol" panose="05050102010706020507" pitchFamily="18" charset="2"/>
              <a:buChar char="·"/>
            </a:pPr>
            <a:r>
              <a:rPr lang="en-US" sz="2800" i="1" dirty="0" smtClean="0">
                <a:solidFill>
                  <a:srgbClr val="CCFFFF"/>
                </a:solidFill>
              </a:rPr>
              <a:t>C. </a:t>
            </a:r>
            <a:r>
              <a:rPr lang="en-US" sz="2800" i="1" dirty="0" err="1" smtClean="0">
                <a:solidFill>
                  <a:srgbClr val="CCFFFF"/>
                </a:solidFill>
              </a:rPr>
              <a:t>butiricum</a:t>
            </a:r>
            <a:endParaRPr lang="en-US" sz="2800" i="1" dirty="0" smtClean="0">
              <a:solidFill>
                <a:srgbClr val="CCFFFF"/>
              </a:solidFill>
            </a:endParaRPr>
          </a:p>
          <a:p>
            <a:pPr lvl="1" eaLnBrk="1" hangingPunct="1">
              <a:spcBef>
                <a:spcPct val="40000"/>
              </a:spcBef>
              <a:buFont typeface="Symbol" panose="05050102010706020507" pitchFamily="18" charset="2"/>
              <a:buChar char="·"/>
            </a:pPr>
            <a:r>
              <a:rPr lang="en-US" sz="2800" i="1" dirty="0" smtClean="0">
                <a:solidFill>
                  <a:srgbClr val="CCFFFF"/>
                </a:solidFill>
              </a:rPr>
              <a:t>C. </a:t>
            </a:r>
            <a:r>
              <a:rPr lang="en-US" sz="2800" i="1" dirty="0" err="1" smtClean="0">
                <a:solidFill>
                  <a:srgbClr val="CCFFFF"/>
                </a:solidFill>
              </a:rPr>
              <a:t>pasteurianum</a:t>
            </a:r>
            <a:endParaRPr lang="en-US" sz="2800" i="1" dirty="0" smtClean="0">
              <a:solidFill>
                <a:srgbClr val="CCFFFF"/>
              </a:solidFill>
            </a:endParaRPr>
          </a:p>
          <a:p>
            <a:pPr lvl="1" eaLnBrk="1" hangingPunct="1">
              <a:spcBef>
                <a:spcPct val="40000"/>
              </a:spcBef>
              <a:buFont typeface="Symbol" panose="05050102010706020507" pitchFamily="18" charset="2"/>
              <a:buChar char="·"/>
            </a:pPr>
            <a:r>
              <a:rPr lang="en-US" sz="2800" i="1" dirty="0" smtClean="0">
                <a:solidFill>
                  <a:srgbClr val="CCFFFF"/>
                </a:solidFill>
              </a:rPr>
              <a:t>C. </a:t>
            </a:r>
            <a:r>
              <a:rPr lang="en-US" sz="2800" i="1" dirty="0" err="1" smtClean="0">
                <a:solidFill>
                  <a:srgbClr val="CCFFFF"/>
                </a:solidFill>
              </a:rPr>
              <a:t>pectinovorum</a:t>
            </a:r>
            <a:endParaRPr lang="en-US" sz="2800" i="1" dirty="0" smtClean="0">
              <a:solidFill>
                <a:srgbClr val="CCFFFF"/>
              </a:solidFill>
            </a:endParaRPr>
          </a:p>
          <a:p>
            <a:pPr lvl="1" eaLnBrk="1" hangingPunct="1">
              <a:spcBef>
                <a:spcPct val="40000"/>
              </a:spcBef>
              <a:buFont typeface="Symbol" panose="05050102010706020507" pitchFamily="18" charset="2"/>
              <a:buChar char="·"/>
            </a:pPr>
            <a:r>
              <a:rPr lang="ru-RU" sz="2800" i="1" dirty="0" smtClean="0">
                <a:solidFill>
                  <a:srgbClr val="CCFFFF"/>
                </a:solidFill>
              </a:rPr>
              <a:t>C. </a:t>
            </a:r>
            <a:r>
              <a:rPr lang="ru-RU" sz="2800" i="1" dirty="0" err="1" smtClean="0">
                <a:solidFill>
                  <a:srgbClr val="CCFFFF"/>
                </a:solidFill>
              </a:rPr>
              <a:t>acetobutylicum</a:t>
            </a:r>
            <a:endParaRPr lang="en-US" sz="2800" i="1" dirty="0" smtClean="0">
              <a:solidFill>
                <a:srgbClr val="CCFFFF"/>
              </a:solidFill>
            </a:endParaRPr>
          </a:p>
          <a:p>
            <a:pPr lvl="1" eaLnBrk="1" hangingPunct="1"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ru-RU" sz="2800" dirty="0" smtClean="0">
                <a:solidFill>
                  <a:srgbClr val="FFFFCC"/>
                </a:solidFill>
              </a:rPr>
              <a:t>Все – облигатные анаэробы.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681038" y="457200"/>
            <a:ext cx="78549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200">
                <a:solidFill>
                  <a:schemeClr val="folHlink"/>
                </a:solidFill>
                <a:latin typeface="Arial Black" panose="020B0A04020102020204" pitchFamily="34" charset="0"/>
              </a:rPr>
              <a:t>Маслянокислые бактерии</a:t>
            </a:r>
          </a:p>
        </p:txBody>
      </p:sp>
      <p:pic>
        <p:nvPicPr>
          <p:cNvPr id="19460" name="Picture 5" descr="http://www.cdiff-support.co.uk/images/sp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340768"/>
            <a:ext cx="27241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http://www.ciriscience.org/thumbimage.php?id=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3397109"/>
            <a:ext cx="2016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8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055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B84F"/>
                </a:solidFill>
                <a:latin typeface="Arial Black" panose="020B0A04020102020204" pitchFamily="34" charset="0"/>
              </a:rPr>
              <a:t>3. Дыхательные </a:t>
            </a:r>
            <a:r>
              <a:rPr lang="ru-RU" sz="3200" dirty="0" smtClean="0">
                <a:solidFill>
                  <a:srgbClr val="FFB84F"/>
                </a:solidFill>
                <a:latin typeface="Arial Black" panose="020B0A04020102020204" pitchFamily="34" charset="0"/>
              </a:rPr>
              <a:t>процессы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424862" cy="5256213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ru-RU" sz="2800" i="1" dirty="0" smtClean="0">
                <a:solidFill>
                  <a:srgbClr val="00B0F0"/>
                </a:solidFill>
              </a:rPr>
              <a:t>Дыхание – это способ получения энергии, при котором донорами электронов служат органические или неорганические соединения, а акцепторами – неорганические</a:t>
            </a:r>
            <a:r>
              <a:rPr lang="ru-RU" sz="3200" dirty="0" smtClean="0">
                <a:solidFill>
                  <a:srgbClr val="00B0F0"/>
                </a:solidFill>
              </a:rPr>
              <a:t>:</a:t>
            </a:r>
          </a:p>
          <a:p>
            <a:pPr lvl="1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кислород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аэробное дыхание </a:t>
            </a:r>
          </a:p>
          <a:p>
            <a:pPr lvl="1" eaLnBrk="1" hangingPunct="1">
              <a:spcBef>
                <a:spcPct val="4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сульфаты, нитраты, карбонаты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анаэробное дыхание</a:t>
            </a:r>
          </a:p>
          <a:p>
            <a:pPr eaLnBrk="1" hangingPunct="1">
              <a:spcBef>
                <a:spcPct val="60000"/>
              </a:spcBef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rgbClr val="FFFFCC"/>
                </a:solidFill>
              </a:rPr>
              <a:t>	АТФ образуется в процессе </a:t>
            </a:r>
            <a:r>
              <a:rPr lang="ru-RU" sz="2800" dirty="0" smtClean="0">
                <a:solidFill>
                  <a:srgbClr val="FF9900"/>
                </a:solidFill>
              </a:rPr>
              <a:t>окислительного </a:t>
            </a:r>
            <a:r>
              <a:rPr lang="ru-RU" sz="2800" dirty="0" err="1" smtClean="0">
                <a:solidFill>
                  <a:srgbClr val="FF9900"/>
                </a:solidFill>
              </a:rPr>
              <a:t>фосфорилирования</a:t>
            </a:r>
            <a:r>
              <a:rPr lang="ru-RU" sz="2800" dirty="0" smtClean="0">
                <a:solidFill>
                  <a:srgbClr val="FF9900"/>
                </a:solidFill>
              </a:rPr>
              <a:t> </a:t>
            </a:r>
            <a:r>
              <a:rPr lang="ru-RU" sz="2800" dirty="0" smtClean="0">
                <a:solidFill>
                  <a:srgbClr val="FFFFCC"/>
                </a:solidFill>
              </a:rPr>
              <a:t>в дыхательной цепи. </a:t>
            </a:r>
          </a:p>
        </p:txBody>
      </p:sp>
    </p:spTree>
    <p:extLst>
      <p:ext uri="{BB962C8B-B14F-4D97-AF65-F5344CB8AC3E}">
        <p14:creationId xmlns:p14="http://schemas.microsoft.com/office/powerpoint/2010/main" val="3032060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" y="571500"/>
            <a:ext cx="8391847" cy="1201316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dirty="0" smtClean="0">
                <a:solidFill>
                  <a:srgbClr val="FFB84F"/>
                </a:solidFill>
                <a:latin typeface="Arial Black" panose="020B0A04020102020204" pitchFamily="34" charset="0"/>
              </a:rPr>
              <a:t>1. Конструктивные </a:t>
            </a:r>
            <a:r>
              <a:rPr lang="ru-RU" sz="3200" dirty="0" smtClean="0">
                <a:solidFill>
                  <a:srgbClr val="FFB84F"/>
                </a:solidFill>
                <a:latin typeface="Arial Black" panose="020B0A04020102020204" pitchFamily="34" charset="0"/>
              </a:rPr>
              <a:t>и энергетические процессы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19697" y="1772816"/>
            <a:ext cx="8642350" cy="459653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dirty="0" smtClean="0">
                <a:solidFill>
                  <a:srgbClr val="FFFFCC"/>
                </a:solidFill>
              </a:rPr>
              <a:t>Клеточный метаболизм складывается из двух потоков реакций: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i="1" dirty="0" smtClean="0">
                <a:solidFill>
                  <a:srgbClr val="FF9900"/>
                </a:solidFill>
              </a:rPr>
              <a:t>Энергетический метаболизм </a:t>
            </a:r>
            <a:r>
              <a:rPr lang="ru-RU" sz="2800" dirty="0" smtClean="0">
                <a:solidFill>
                  <a:srgbClr val="FFFFCC"/>
                </a:solidFill>
              </a:rPr>
              <a:t>— поток реакций, сопровождающихся мобилизацией энергии и преобразованием ее в электрохимическую </a:t>
            </a:r>
            <a:r>
              <a:rPr lang="ru-RU" sz="2800" dirty="0" smtClean="0">
                <a:solidFill>
                  <a:srgbClr val="00B0F0"/>
                </a:solidFill>
              </a:rPr>
              <a:t>(</a:t>
            </a:r>
            <a:r>
              <a:rPr lang="ru-RU" sz="2800" dirty="0" smtClean="0">
                <a:solidFill>
                  <a:srgbClr val="00B0F0"/>
                </a:solidFill>
                <a:sym typeface="Symbol" panose="05050102010706020507" pitchFamily="18" charset="2"/>
              </a:rPr>
              <a:t></a:t>
            </a:r>
            <a:r>
              <a:rPr lang="ru-RU" sz="2800" baseline="-25000" dirty="0" smtClean="0">
                <a:solidFill>
                  <a:srgbClr val="00B0F0"/>
                </a:solidFill>
              </a:rPr>
              <a:t>H+</a:t>
            </a:r>
            <a:r>
              <a:rPr lang="ru-RU" sz="2800" dirty="0" smtClean="0">
                <a:solidFill>
                  <a:srgbClr val="00B0F0"/>
                </a:solidFill>
              </a:rPr>
              <a:t>) </a:t>
            </a:r>
            <a:r>
              <a:rPr lang="ru-RU" sz="2800" dirty="0" smtClean="0">
                <a:solidFill>
                  <a:srgbClr val="FFFFCC"/>
                </a:solidFill>
              </a:rPr>
              <a:t>или химическую </a:t>
            </a:r>
            <a:r>
              <a:rPr lang="ru-RU" sz="2800" dirty="0" smtClean="0">
                <a:solidFill>
                  <a:srgbClr val="00B0F0"/>
                </a:solidFill>
              </a:rPr>
              <a:t>(АТФ) </a:t>
            </a:r>
            <a:r>
              <a:rPr lang="ru-RU" sz="2800" dirty="0" smtClean="0">
                <a:solidFill>
                  <a:srgbClr val="FFFFCC"/>
                </a:solidFill>
              </a:rPr>
              <a:t>форму.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800" b="1" i="1" dirty="0" smtClean="0">
                <a:solidFill>
                  <a:srgbClr val="FF9900"/>
                </a:solidFill>
              </a:rPr>
              <a:t>Конструктивный метаболизм </a:t>
            </a:r>
            <a:r>
              <a:rPr lang="ru-RU" sz="2800" dirty="0" smtClean="0">
                <a:solidFill>
                  <a:srgbClr val="FFFFCC"/>
                </a:solidFill>
              </a:rPr>
              <a:t>(биосинтез) — поток реакций, в результате которых за счет </a:t>
            </a:r>
            <a:r>
              <a:rPr lang="ru-RU" sz="2800" dirty="0" smtClean="0">
                <a:solidFill>
                  <a:srgbClr val="FFFFCC"/>
                </a:solidFill>
              </a:rPr>
              <a:t>поступающего </a:t>
            </a:r>
            <a:r>
              <a:rPr lang="ru-RU" sz="2800" dirty="0" smtClean="0">
                <a:solidFill>
                  <a:srgbClr val="FFFFCC"/>
                </a:solidFill>
              </a:rPr>
              <a:t>извне </a:t>
            </a:r>
            <a:r>
              <a:rPr lang="ru-RU" sz="2800" dirty="0" smtClean="0">
                <a:solidFill>
                  <a:srgbClr val="FFFFCC"/>
                </a:solidFill>
              </a:rPr>
              <a:t>субстрата строится </a:t>
            </a:r>
            <a:r>
              <a:rPr lang="ru-RU" sz="2800" dirty="0" smtClean="0">
                <a:solidFill>
                  <a:srgbClr val="FFFFCC"/>
                </a:solidFill>
              </a:rPr>
              <a:t>вещество клеток.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04664"/>
            <a:ext cx="8509000" cy="6264424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 err="1" smtClean="0">
                <a:solidFill>
                  <a:srgbClr val="FF9900"/>
                </a:solidFill>
              </a:rPr>
              <a:t>Пируват</a:t>
            </a:r>
            <a:r>
              <a:rPr lang="ru-RU" sz="2800" b="1" dirty="0" smtClean="0">
                <a:solidFill>
                  <a:srgbClr val="FF9900"/>
                </a:solidFill>
              </a:rPr>
              <a:t> </a:t>
            </a:r>
            <a:r>
              <a:rPr lang="ru-RU" sz="2800" b="1" dirty="0" smtClean="0">
                <a:solidFill>
                  <a:srgbClr val="FF9900"/>
                </a:solidFill>
              </a:rPr>
              <a:t>занимает центральное положение в промежуточном </a:t>
            </a:r>
            <a:r>
              <a:rPr lang="ru-RU" sz="2800" b="1" dirty="0" smtClean="0">
                <a:solidFill>
                  <a:srgbClr val="FF9900"/>
                </a:solidFill>
              </a:rPr>
              <a:t>метаболизме</a:t>
            </a:r>
            <a:endParaRPr lang="ru-RU" sz="2800" dirty="0" smtClean="0">
              <a:solidFill>
                <a:srgbClr val="FF99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Окислительное </a:t>
            </a:r>
            <a:r>
              <a:rPr lang="ru-RU" sz="28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декарбоксилирование</a:t>
            </a: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пирувата</a:t>
            </a: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28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ru-RU" sz="2400" b="1" baseline="-250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COOH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Ко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НАД</a:t>
            </a:r>
            <a:r>
              <a:rPr lang="ru-RU" sz="2400" b="1" baseline="300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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 smtClean="0">
              <a:solidFill>
                <a:srgbClr val="CC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r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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CH</a:t>
            </a:r>
            <a:r>
              <a:rPr lang="ru-RU" sz="2400" b="1" baseline="-250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-Ко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НАД-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sz="2400" b="1" baseline="-250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+ </a:t>
            </a:r>
            <a:r>
              <a:rPr lang="en-US" sz="2400" b="1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ru-RU" sz="2400" b="1" baseline="-25000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ru-RU" sz="2800" dirty="0" smtClean="0">
                <a:solidFill>
                  <a:srgbClr val="FFFFCC"/>
                </a:solidFill>
              </a:rPr>
              <a:t>	</a:t>
            </a:r>
            <a:r>
              <a:rPr lang="ru-RU" sz="2800" dirty="0" err="1" smtClean="0">
                <a:solidFill>
                  <a:srgbClr val="FFFFCC"/>
                </a:solidFill>
              </a:rPr>
              <a:t>Пируват-дегидрогеназный</a:t>
            </a:r>
            <a:r>
              <a:rPr lang="ru-RU" sz="2800" dirty="0" smtClean="0">
                <a:solidFill>
                  <a:srgbClr val="FFFFCC"/>
                </a:solidFill>
              </a:rPr>
              <a:t> комплекс осуществляет:</a:t>
            </a:r>
          </a:p>
          <a:p>
            <a:pPr lvl="1" eaLnBrk="1" hangingPunct="1">
              <a:buFont typeface="Symbol" pitchFamily="18" charset="2"/>
              <a:buChar char="·"/>
              <a:defRPr/>
            </a:pPr>
            <a:r>
              <a:rPr lang="ru-RU" sz="2400" dirty="0" err="1" smtClean="0">
                <a:solidFill>
                  <a:srgbClr val="CCFFFF"/>
                </a:solidFill>
              </a:rPr>
              <a:t>декарбоксилирование</a:t>
            </a:r>
            <a:r>
              <a:rPr lang="ru-RU" sz="2400" dirty="0" smtClean="0">
                <a:solidFill>
                  <a:srgbClr val="CCFFFF"/>
                </a:solidFill>
              </a:rPr>
              <a:t>,  </a:t>
            </a:r>
          </a:p>
          <a:p>
            <a:pPr lvl="1" eaLnBrk="1" hangingPunct="1">
              <a:buFont typeface="Symbol" pitchFamily="18" charset="2"/>
              <a:buChar char="·"/>
              <a:defRPr/>
            </a:pPr>
            <a:r>
              <a:rPr lang="ru-RU" sz="2400" dirty="0" smtClean="0">
                <a:solidFill>
                  <a:srgbClr val="CCFFFF"/>
                </a:solidFill>
              </a:rPr>
              <a:t>присоединение ацетильной группы и образование ацетил-</a:t>
            </a:r>
            <a:r>
              <a:rPr lang="ru-RU" sz="2400" dirty="0" err="1" smtClean="0">
                <a:solidFill>
                  <a:srgbClr val="CCFFFF"/>
                </a:solidFill>
              </a:rPr>
              <a:t>КоА</a:t>
            </a:r>
            <a:r>
              <a:rPr lang="ru-RU" sz="2400" dirty="0" smtClean="0">
                <a:solidFill>
                  <a:srgbClr val="CCFFFF"/>
                </a:solidFill>
              </a:rPr>
              <a:t> (</a:t>
            </a:r>
            <a:r>
              <a:rPr lang="ru-RU" sz="2400" dirty="0" err="1" smtClean="0">
                <a:solidFill>
                  <a:srgbClr val="CCFFFF"/>
                </a:solidFill>
              </a:rPr>
              <a:t>трансацетилаза</a:t>
            </a:r>
            <a:r>
              <a:rPr lang="ru-RU" sz="2400" dirty="0" smtClean="0">
                <a:solidFill>
                  <a:srgbClr val="CCFFFF"/>
                </a:solidFill>
              </a:rPr>
              <a:t>), </a:t>
            </a:r>
          </a:p>
          <a:p>
            <a:pPr lvl="1" eaLnBrk="1" hangingPunct="1">
              <a:buFont typeface="Symbol" pitchFamily="18" charset="2"/>
              <a:buChar char="·"/>
              <a:defRPr/>
            </a:pPr>
            <a:r>
              <a:rPr lang="ru-RU" sz="2400" dirty="0" smtClean="0">
                <a:solidFill>
                  <a:srgbClr val="CCFFFF"/>
                </a:solidFill>
              </a:rPr>
              <a:t>дегидрирование с переносом водорода на НАД (</a:t>
            </a:r>
            <a:r>
              <a:rPr lang="ru-RU" sz="2400" dirty="0" err="1" smtClean="0">
                <a:solidFill>
                  <a:srgbClr val="CCFFFF"/>
                </a:solidFill>
              </a:rPr>
              <a:t>дегидрогеназа</a:t>
            </a:r>
            <a:r>
              <a:rPr lang="ru-RU" sz="2400" dirty="0" smtClean="0">
                <a:solidFill>
                  <a:srgbClr val="CCFFF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64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1" y="404663"/>
            <a:ext cx="2736304" cy="103542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Цикл </a:t>
            </a:r>
            <a:r>
              <a:rPr lang="ru-RU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Кребса (ЦТК)</a:t>
            </a:r>
            <a:endParaRPr lang="ru-RU" sz="28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57511" y="1446298"/>
            <a:ext cx="212432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ru-RU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Итог: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solidFill>
                  <a:srgbClr val="FFFFCC"/>
                </a:solidFill>
                <a:latin typeface="Arial" charset="0"/>
              </a:rPr>
              <a:t>  2 CO</a:t>
            </a:r>
            <a:r>
              <a:rPr lang="ru-RU" sz="2000" baseline="-25000" dirty="0">
                <a:solidFill>
                  <a:srgbClr val="FFFFCC"/>
                </a:solidFill>
                <a:latin typeface="Arial" charset="0"/>
              </a:rPr>
              <a:t>2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solidFill>
                  <a:srgbClr val="FFFFCC"/>
                </a:solidFill>
                <a:latin typeface="Arial" charset="0"/>
              </a:rPr>
              <a:t>  3 НАД-H</a:t>
            </a:r>
            <a:r>
              <a:rPr lang="ru-RU" sz="2000" baseline="-25000" dirty="0">
                <a:solidFill>
                  <a:srgbClr val="FFFFCC"/>
                </a:solidFill>
                <a:latin typeface="Arial" charset="0"/>
              </a:rPr>
              <a:t>2</a:t>
            </a:r>
            <a:r>
              <a:rPr lang="ru-RU" sz="2000" dirty="0">
                <a:solidFill>
                  <a:srgbClr val="FFFFCC"/>
                </a:solidFill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solidFill>
                  <a:srgbClr val="FFFFCC"/>
                </a:solidFill>
                <a:latin typeface="Arial" charset="0"/>
              </a:rPr>
              <a:t>  1 ФАД-H</a:t>
            </a:r>
            <a:r>
              <a:rPr lang="ru-RU" sz="2000" baseline="-25000" dirty="0">
                <a:solidFill>
                  <a:srgbClr val="FFFFCC"/>
                </a:solidFill>
                <a:latin typeface="Arial" charset="0"/>
              </a:rPr>
              <a:t>2</a:t>
            </a:r>
            <a:r>
              <a:rPr lang="ru-RU" sz="2000" dirty="0">
                <a:solidFill>
                  <a:srgbClr val="FFFFCC"/>
                </a:solidFill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ru-RU" sz="2000" dirty="0">
                <a:solidFill>
                  <a:srgbClr val="FFFFCC"/>
                </a:solidFill>
                <a:latin typeface="Arial" charset="0"/>
              </a:rPr>
              <a:t>  1 АТФ </a:t>
            </a:r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2846"/>
            <a:ext cx="5864077" cy="640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443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27688" y="1040949"/>
            <a:ext cx="8464791" cy="224403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2400" b="1" dirty="0" smtClean="0">
                <a:solidFill>
                  <a:srgbClr val="CCFFFF"/>
                </a:solidFill>
              </a:rPr>
              <a:t>ЦТК</a:t>
            </a:r>
            <a:r>
              <a:rPr lang="ru-RU" sz="2400" dirty="0" smtClean="0">
                <a:solidFill>
                  <a:srgbClr val="FFFFCC"/>
                </a:solidFill>
              </a:rPr>
              <a:t> </a:t>
            </a:r>
            <a:r>
              <a:rPr lang="ru-RU" sz="2400" dirty="0" smtClean="0">
                <a:solidFill>
                  <a:srgbClr val="FFFFCC"/>
                </a:solidFill>
              </a:rPr>
              <a:t>имеет двоякое назначение:</a:t>
            </a:r>
          </a:p>
          <a:p>
            <a:pPr eaLnBrk="1" hangingPunct="1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FFCC"/>
                </a:solidFill>
              </a:rPr>
              <a:t>полное окисление </a:t>
            </a:r>
            <a:r>
              <a:rPr lang="ru-RU" sz="2400" dirty="0" smtClean="0">
                <a:solidFill>
                  <a:srgbClr val="FFFFCC"/>
                </a:solidFill>
              </a:rPr>
              <a:t>субстрата </a:t>
            </a:r>
            <a:r>
              <a:rPr lang="ru-RU" sz="2400" dirty="0" smtClean="0">
                <a:solidFill>
                  <a:srgbClr val="FFFFCC"/>
                </a:solidFill>
              </a:rPr>
              <a:t>и отщепление водорода (энергетическая функция),</a:t>
            </a:r>
          </a:p>
          <a:p>
            <a:pPr eaLnBrk="1" hangingPunct="1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FFCC"/>
                </a:solidFill>
              </a:rPr>
              <a:t>снабжение клетки предшественниками для </a:t>
            </a:r>
            <a:r>
              <a:rPr lang="ru-RU" sz="2400" dirty="0" smtClean="0">
                <a:solidFill>
                  <a:srgbClr val="FFFFCC"/>
                </a:solidFill>
              </a:rPr>
              <a:t>биосинтеза (</a:t>
            </a:r>
            <a:r>
              <a:rPr lang="ru-RU" sz="2400" dirty="0" smtClean="0">
                <a:solidFill>
                  <a:srgbClr val="FFFFCC"/>
                </a:solidFill>
              </a:rPr>
              <a:t>биосинтетическая функция).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11" y="312962"/>
            <a:ext cx="8229600" cy="7397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folHlink"/>
                </a:solidFill>
                <a:latin typeface="Arial Black" panose="020B0A04020102020204" pitchFamily="34" charset="0"/>
              </a:rPr>
              <a:t>Неполное окисление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711" y="3140968"/>
            <a:ext cx="82296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6" lvl="0" indent="-342906" defTabSz="457207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2400" dirty="0" smtClean="0">
                <a:solidFill>
                  <a:srgbClr val="FFFFCC"/>
                </a:solidFill>
                <a:latin typeface="Century Gothic" panose="020B0502020202020204"/>
              </a:rPr>
              <a:t>Причины неполного окисления: </a:t>
            </a:r>
            <a:endParaRPr lang="ru-RU" sz="2400" dirty="0">
              <a:solidFill>
                <a:srgbClr val="FFFFCC"/>
              </a:solidFill>
              <a:latin typeface="Century Gothic" panose="020B0502020202020204"/>
            </a:endParaRPr>
          </a:p>
          <a:p>
            <a:pPr marL="342906" indent="-342906" defTabSz="457207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2400" b="1" i="1" dirty="0">
                <a:solidFill>
                  <a:srgbClr val="CCFFFF"/>
                </a:solidFill>
                <a:latin typeface="Century Gothic" panose="020B0502020202020204"/>
              </a:rPr>
              <a:t>	</a:t>
            </a:r>
            <a:r>
              <a:rPr lang="ru-RU" sz="2400" dirty="0" smtClean="0">
                <a:solidFill>
                  <a:srgbClr val="FFFFCC"/>
                </a:solidFill>
                <a:latin typeface="Century Gothic" panose="020B0502020202020204"/>
              </a:rPr>
              <a:t>разомкнутый ЦТК – 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отсутствует фермент </a:t>
            </a:r>
            <a:r>
              <a:rPr lang="el-GR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cs typeface="Arial" panose="020B0604020202020204" pitchFamily="34" charset="0"/>
              </a:rPr>
              <a:t>α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cs typeface="Arial" panose="020B0604020202020204" pitchFamily="34" charset="0"/>
              </a:rPr>
              <a:t>-</a:t>
            </a:r>
            <a:r>
              <a:rPr lang="ru-RU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кетоглутарат-дегидрогеназа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</a:t>
            </a:r>
            <a:r>
              <a:rPr lang="en-US" sz="2400" i="1" dirty="0" smtClean="0">
                <a:solidFill>
                  <a:srgbClr val="00B0F0"/>
                </a:solidFill>
                <a:latin typeface="Century Gothic" panose="020B0502020202020204"/>
              </a:rPr>
              <a:t>(</a:t>
            </a:r>
            <a:r>
              <a:rPr lang="en-US" sz="2400" i="1" dirty="0" err="1" smtClean="0">
                <a:solidFill>
                  <a:srgbClr val="00B0F0"/>
                </a:solidFill>
                <a:latin typeface="Century Gothic" panose="020B0502020202020204"/>
              </a:rPr>
              <a:t>Gluconobacter</a:t>
            </a:r>
            <a:r>
              <a:rPr lang="en-US" sz="2400" i="1" dirty="0" smtClean="0">
                <a:solidFill>
                  <a:srgbClr val="00B0F0"/>
                </a:solidFill>
                <a:latin typeface="Century Gothic" panose="020B0502020202020204"/>
              </a:rPr>
              <a:t>)</a:t>
            </a:r>
          </a:p>
          <a:p>
            <a:pPr marL="342906" indent="-342906" defTabSz="457207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FFCC"/>
                </a:solidFill>
                <a:latin typeface="Century Gothic" panose="020B0502020202020204"/>
              </a:rPr>
              <a:t>Несбалансированный субстрат – 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недостаток азота</a:t>
            </a:r>
            <a:r>
              <a:rPr lang="ru-RU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</a:t>
            </a:r>
            <a:r>
              <a:rPr lang="ru-RU" sz="2400" i="1" dirty="0" smtClean="0">
                <a:solidFill>
                  <a:srgbClr val="00B0F0"/>
                </a:solidFill>
                <a:latin typeface="Century Gothic" panose="020B0502020202020204"/>
              </a:rPr>
              <a:t>(грибы </a:t>
            </a:r>
            <a:r>
              <a:rPr lang="en-US" sz="2400" i="1" dirty="0" err="1" smtClean="0">
                <a:solidFill>
                  <a:srgbClr val="00B0F0"/>
                </a:solidFill>
                <a:latin typeface="Century Gothic" panose="020B0502020202020204"/>
              </a:rPr>
              <a:t>Rhizopus</a:t>
            </a:r>
            <a:r>
              <a:rPr lang="en-US" sz="2400" i="1" dirty="0" smtClean="0">
                <a:solidFill>
                  <a:srgbClr val="00B0F0"/>
                </a:solidFill>
                <a:latin typeface="Century Gothic" panose="020B0502020202020204"/>
              </a:rPr>
              <a:t>, </a:t>
            </a:r>
            <a:r>
              <a:rPr lang="en-US" sz="2400" i="1" dirty="0" err="1" smtClean="0">
                <a:solidFill>
                  <a:srgbClr val="00B0F0"/>
                </a:solidFill>
                <a:latin typeface="Century Gothic" panose="020B0502020202020204"/>
              </a:rPr>
              <a:t>Mucor</a:t>
            </a:r>
            <a:r>
              <a:rPr lang="en-US" sz="2400" i="1" dirty="0" smtClean="0">
                <a:solidFill>
                  <a:srgbClr val="00B0F0"/>
                </a:solidFill>
                <a:latin typeface="Century Gothic" panose="020B0502020202020204"/>
              </a:rPr>
              <a:t>, </a:t>
            </a:r>
            <a:r>
              <a:rPr lang="en-US" sz="2400" i="1" dirty="0" err="1" smtClean="0">
                <a:solidFill>
                  <a:srgbClr val="00B0F0"/>
                </a:solidFill>
                <a:latin typeface="Century Gothic" panose="020B0502020202020204"/>
              </a:rPr>
              <a:t>Aspergillus</a:t>
            </a:r>
            <a:r>
              <a:rPr lang="en-US" sz="2400" i="1" dirty="0" smtClean="0">
                <a:solidFill>
                  <a:srgbClr val="00B0F0"/>
                </a:solidFill>
                <a:latin typeface="Century Gothic" panose="020B0502020202020204"/>
              </a:rPr>
              <a:t> </a:t>
            </a:r>
            <a:r>
              <a:rPr lang="ru-RU" sz="2400" i="1" dirty="0" smtClean="0">
                <a:solidFill>
                  <a:srgbClr val="00B0F0"/>
                </a:solidFill>
                <a:latin typeface="Century Gothic" panose="020B0502020202020204"/>
              </a:rPr>
              <a:t>и др.)</a:t>
            </a:r>
          </a:p>
          <a:p>
            <a:pPr defTabSz="457207" eaLnBrk="1" fontAlgn="auto" hangingPunct="1">
              <a:spcBef>
                <a:spcPct val="40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ru-RU" sz="2400" dirty="0" smtClean="0">
                <a:solidFill>
                  <a:srgbClr val="FFFFCC"/>
                </a:solidFill>
                <a:latin typeface="Century Gothic" panose="020B0502020202020204"/>
              </a:rPr>
              <a:t>Продукты неполного окисления - </a:t>
            </a:r>
            <a:r>
              <a:rPr lang="ru-RU" sz="2400" dirty="0" err="1" smtClean="0">
                <a:solidFill>
                  <a:srgbClr val="FFFFCC"/>
                </a:solidFill>
                <a:latin typeface="Century Gothic" panose="020B0502020202020204"/>
              </a:rPr>
              <a:t>фумаровая</a:t>
            </a:r>
            <a:r>
              <a:rPr lang="ru-RU" sz="2400" dirty="0" smtClean="0">
                <a:solidFill>
                  <a:srgbClr val="FFFFCC"/>
                </a:solidFill>
                <a:latin typeface="Century Gothic" panose="020B0502020202020204"/>
              </a:rPr>
              <a:t>, янтарная, яблочная, муравьиная, уксусная, щавелевая, </a:t>
            </a:r>
            <a:r>
              <a:rPr lang="ru-RU" sz="2400" dirty="0" err="1" smtClean="0">
                <a:solidFill>
                  <a:srgbClr val="FFFFCC"/>
                </a:solidFill>
                <a:latin typeface="Century Gothic" panose="020B0502020202020204"/>
              </a:rPr>
              <a:t>глюконовая</a:t>
            </a:r>
            <a:r>
              <a:rPr lang="ru-RU" sz="2400" dirty="0" smtClean="0">
                <a:solidFill>
                  <a:srgbClr val="FFFFCC"/>
                </a:solidFill>
                <a:latin typeface="Century Gothic" panose="020B0502020202020204"/>
              </a:rPr>
              <a:t> и др. кислоты</a:t>
            </a:r>
            <a:endParaRPr lang="ru-RU" sz="2400" i="1" dirty="0">
              <a:solidFill>
                <a:srgbClr val="00B0F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74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064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Дыхательная цепь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046046"/>
            <a:ext cx="6552728" cy="556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69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332656"/>
            <a:ext cx="8565825" cy="234948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2400" dirty="0" smtClean="0">
                <a:solidFill>
                  <a:srgbClr val="FFFFCC"/>
                </a:solidFill>
              </a:rPr>
              <a:t>Компоненты дыхательной цепи у </a:t>
            </a:r>
            <a:r>
              <a:rPr lang="ru-RU" sz="2400" dirty="0" smtClean="0">
                <a:solidFill>
                  <a:srgbClr val="CCFFFF"/>
                </a:solidFill>
              </a:rPr>
              <a:t>прокариотов</a:t>
            </a:r>
            <a:r>
              <a:rPr lang="ru-RU" sz="2400" dirty="0" smtClean="0">
                <a:solidFill>
                  <a:srgbClr val="FFFFCC"/>
                </a:solidFill>
              </a:rPr>
              <a:t> находятся в плазматической мембране, у </a:t>
            </a:r>
            <a:r>
              <a:rPr lang="ru-RU" sz="2400" dirty="0" smtClean="0">
                <a:solidFill>
                  <a:srgbClr val="CCFFFF"/>
                </a:solidFill>
              </a:rPr>
              <a:t>эукариотов</a:t>
            </a:r>
            <a:r>
              <a:rPr lang="ru-RU" sz="2400" dirty="0" smtClean="0">
                <a:solidFill>
                  <a:srgbClr val="FFFFCC"/>
                </a:solidFill>
              </a:rPr>
              <a:t> – во внутренней мембране митохондрий.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2400" dirty="0" smtClean="0">
                <a:solidFill>
                  <a:srgbClr val="FFFFCC"/>
                </a:solidFill>
              </a:rPr>
              <a:t>Энергетический выход при полном окислении молекулы глюкозы: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3052874"/>
              </p:ext>
            </p:extLst>
          </p:nvPr>
        </p:nvGraphicFramePr>
        <p:xfrm>
          <a:off x="249956" y="2682136"/>
          <a:ext cx="8712968" cy="377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0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Дыхательная цепь хемолитотрофных бактерий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39750" y="5013325"/>
            <a:ext cx="82819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>
                <a:solidFill>
                  <a:srgbClr val="FFFFCC"/>
                </a:solidFill>
              </a:rPr>
              <a:t>Синие стрелки указывают процесс обратного транспорта электронов, красные стрелки – места образования (затраты) АТФ.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650" cy="305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3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Анаэробное дыхание </a:t>
            </a:r>
          </a:p>
        </p:txBody>
      </p:sp>
      <p:graphicFrame>
        <p:nvGraphicFramePr>
          <p:cNvPr id="184442" name="Group 122"/>
          <p:cNvGraphicFramePr>
            <a:graphicFrameLocks noGrp="1"/>
          </p:cNvGraphicFramePr>
          <p:nvPr>
            <p:ph idx="1"/>
          </p:nvPr>
        </p:nvGraphicFramePr>
        <p:xfrm>
          <a:off x="468313" y="1773238"/>
          <a:ext cx="8435975" cy="4583111"/>
        </p:xfrm>
        <a:graphic>
          <a:graphicData uri="http://schemas.openxmlformats.org/drawingml/2006/table">
            <a:tbl>
              <a:tblPr/>
              <a:tblGrid>
                <a:gridCol w="2811462"/>
                <a:gridCol w="2813050"/>
                <a:gridCol w="2811463"/>
              </a:tblGrid>
              <a:tr h="107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Энергетический процесс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Конечный акцептор электронов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Продукты восстановления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Нитратное дыхание и денитрификация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 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 NO, N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O, N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Сульфатное и серное дыхание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2–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 S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Карбонатное дыхание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ru-R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ацетат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Фумаратное дыхание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фумарат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сукцинат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042988" y="1123484"/>
            <a:ext cx="6786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dirty="0">
                <a:solidFill>
                  <a:srgbClr val="CCFFFF"/>
                </a:solidFill>
              </a:rPr>
              <a:t>Типы анаэробного дыхания у </a:t>
            </a:r>
            <a:r>
              <a:rPr lang="ru-RU" sz="2800" dirty="0" smtClean="0">
                <a:solidFill>
                  <a:srgbClr val="CCFFFF"/>
                </a:solidFill>
              </a:rPr>
              <a:t>бактерий </a:t>
            </a:r>
            <a:endParaRPr lang="ru-RU" sz="2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Особенности дыхательной цепи прокариотов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424862" cy="4967287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ru-RU" sz="2800" smtClean="0">
                <a:solidFill>
                  <a:srgbClr val="CCFFFF"/>
                </a:solidFill>
              </a:rPr>
              <a:t>Доноры электронов</a:t>
            </a:r>
            <a:r>
              <a:rPr lang="ru-RU" sz="2800" smtClean="0">
                <a:solidFill>
                  <a:srgbClr val="FFFFCC"/>
                </a:solidFill>
              </a:rPr>
              <a:t> – органические или неорганические соединения.</a:t>
            </a:r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ru-RU" sz="2800" smtClean="0">
                <a:solidFill>
                  <a:srgbClr val="CCFFFF"/>
                </a:solidFill>
              </a:rPr>
              <a:t>Акцепторы электронов</a:t>
            </a:r>
            <a:r>
              <a:rPr lang="ru-RU" sz="2800" smtClean="0">
                <a:solidFill>
                  <a:srgbClr val="FFFFCC"/>
                </a:solidFill>
              </a:rPr>
              <a:t> – неорганические или органические соединения (анаэробное дыхание).</a:t>
            </a:r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ru-RU" sz="2800" smtClean="0">
                <a:solidFill>
                  <a:srgbClr val="CCFFFF"/>
                </a:solidFill>
              </a:rPr>
              <a:t>Цитохромы</a:t>
            </a:r>
            <a:r>
              <a:rPr lang="ru-RU" sz="2800" smtClean="0">
                <a:solidFill>
                  <a:srgbClr val="FFFFCC"/>
                </a:solidFill>
              </a:rPr>
              <a:t> – могут отсутствовать. </a:t>
            </a:r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ru-RU" sz="2800" smtClean="0">
                <a:solidFill>
                  <a:srgbClr val="CCFFFF"/>
                </a:solidFill>
              </a:rPr>
              <a:t>Цепь</a:t>
            </a:r>
            <a:r>
              <a:rPr lang="ru-RU" sz="2800" smtClean="0">
                <a:solidFill>
                  <a:srgbClr val="FFFFCC"/>
                </a:solidFill>
              </a:rPr>
              <a:t> –разветвленная или укороченная.</a:t>
            </a:r>
          </a:p>
          <a:p>
            <a:pPr eaLnBrk="1" hangingPunct="1">
              <a:spcBef>
                <a:spcPct val="35000"/>
              </a:spcBef>
              <a:buFont typeface="Wingdings" panose="05000000000000000000" pitchFamily="2" charset="2"/>
              <a:buBlip>
                <a:blip r:embed="rId2"/>
              </a:buBlip>
            </a:pPr>
            <a:r>
              <a:rPr lang="ru-RU" sz="2800" smtClean="0">
                <a:solidFill>
                  <a:srgbClr val="FFFFCC"/>
                </a:solidFill>
              </a:rPr>
              <a:t>В анаэробных дыхательных цепях цитохромоксидазы</a:t>
            </a:r>
            <a:r>
              <a:rPr lang="ru-RU" sz="2800" i="1" smtClean="0">
                <a:solidFill>
                  <a:srgbClr val="FFFFCC"/>
                </a:solidFill>
              </a:rPr>
              <a:t> </a:t>
            </a:r>
            <a:r>
              <a:rPr lang="ru-RU" sz="2800" smtClean="0">
                <a:solidFill>
                  <a:srgbClr val="FFFFCC"/>
                </a:solidFill>
              </a:rPr>
              <a:t>заменены соответствующими </a:t>
            </a:r>
            <a:r>
              <a:rPr lang="ru-RU" sz="2800" smtClean="0">
                <a:solidFill>
                  <a:srgbClr val="CCFFFF"/>
                </a:solidFill>
              </a:rPr>
              <a:t>редуктазами</a:t>
            </a:r>
            <a:r>
              <a:rPr lang="ru-RU" sz="2800" smtClean="0">
                <a:solidFill>
                  <a:srgbClr val="FFFF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754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B84F"/>
                </a:solidFill>
                <a:latin typeface="Arial Black" panose="020B0A04020102020204" pitchFamily="34" charset="0"/>
              </a:rPr>
              <a:t>4. Бактериальный </a:t>
            </a:r>
            <a:r>
              <a:rPr lang="ru-RU" sz="3200" dirty="0" smtClean="0">
                <a:solidFill>
                  <a:srgbClr val="FFB84F"/>
                </a:solidFill>
                <a:latin typeface="Arial Black" panose="020B0A04020102020204" pitchFamily="34" charset="0"/>
              </a:rPr>
              <a:t>фотосинтез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sz="2800" b="1" i="1" dirty="0" smtClean="0">
                <a:solidFill>
                  <a:srgbClr val="00B0F0"/>
                </a:solidFill>
              </a:rPr>
              <a:t>Фотосинтез – это способ образования АТФ, при котором в качестве источника энергии используется энергия света.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sz="2800" dirty="0" smtClean="0">
                <a:solidFill>
                  <a:srgbClr val="FFFFCC"/>
                </a:solidFill>
              </a:rPr>
              <a:t>	АТФ образуется при переносе энергии света, поглощенного фотосинтетической пигментной системой – </a:t>
            </a:r>
            <a:r>
              <a:rPr lang="ru-RU" sz="28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фотофосфорилировании</a:t>
            </a:r>
            <a:r>
              <a:rPr lang="ru-RU" sz="2800" dirty="0" smtClean="0">
                <a:solidFill>
                  <a:srgbClr val="FFFFCC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sz="2800" dirty="0" smtClean="0">
                <a:solidFill>
                  <a:srgbClr val="FFFFCC"/>
                </a:solidFill>
              </a:rPr>
              <a:t>	Электроны проходят по электронно-транспортной цепи.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Пигменты фотосинтезирующих бактерий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1511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2800" smtClean="0">
                <a:solidFill>
                  <a:srgbClr val="FFFFCC"/>
                </a:solidFill>
              </a:rPr>
              <a:t>Фотосинтетические пигменты обеспечивают поглощение света с длиной волны в области </a:t>
            </a:r>
            <a:r>
              <a:rPr lang="ru-RU" sz="2800" smtClean="0">
                <a:solidFill>
                  <a:srgbClr val="FFB84F"/>
                </a:solidFill>
              </a:rPr>
              <a:t>300-1100 нм</a:t>
            </a:r>
            <a:r>
              <a:rPr lang="ru-RU" sz="2800" smtClean="0">
                <a:solidFill>
                  <a:srgbClr val="FFFFCC"/>
                </a:solidFill>
              </a:rPr>
              <a:t>.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68313" y="2973719"/>
            <a:ext cx="45720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sz="2400" dirty="0">
                <a:solidFill>
                  <a:srgbClr val="FFFFCC"/>
                </a:solidFill>
              </a:rPr>
              <a:t>Структура пигментов:</a:t>
            </a:r>
          </a:p>
          <a:p>
            <a:pPr algn="ctr" eaLnBrk="1" hangingPunct="1">
              <a:lnSpc>
                <a:spcPct val="80000"/>
              </a:lnSpc>
              <a:buClr>
                <a:schemeClr val="accent1"/>
              </a:buClr>
              <a:buFont typeface="Verdana" panose="020B0604030504040204" pitchFamily="34" charset="0"/>
              <a:buNone/>
            </a:pPr>
            <a:r>
              <a:rPr lang="ru-RU" sz="2400" b="1" dirty="0" err="1">
                <a:solidFill>
                  <a:srgbClr val="FF9900"/>
                </a:solidFill>
              </a:rPr>
              <a:t>полиизопреноидные</a:t>
            </a:r>
            <a:r>
              <a:rPr lang="ru-RU" sz="2400" b="1" dirty="0">
                <a:solidFill>
                  <a:srgbClr val="FF9900"/>
                </a:solidFill>
              </a:rPr>
              <a:t> цепи</a:t>
            </a:r>
            <a:r>
              <a:rPr lang="ru-RU" sz="2400" dirty="0">
                <a:solidFill>
                  <a:srgbClr val="FF9900"/>
                </a:solidFill>
              </a:rPr>
              <a:t> </a:t>
            </a:r>
            <a:r>
              <a:rPr lang="ru-RU" sz="2400" dirty="0">
                <a:solidFill>
                  <a:srgbClr val="FFFFCC"/>
                </a:solidFill>
              </a:rPr>
              <a:t>(</a:t>
            </a:r>
            <a:r>
              <a:rPr lang="ru-RU" sz="2400" dirty="0" err="1">
                <a:solidFill>
                  <a:srgbClr val="FFFFCC"/>
                </a:solidFill>
              </a:rPr>
              <a:t>каротиноиды</a:t>
            </a:r>
            <a:r>
              <a:rPr lang="ru-RU" sz="2400" dirty="0">
                <a:solidFill>
                  <a:srgbClr val="FFFFCC"/>
                </a:solidFill>
              </a:rPr>
              <a:t>) 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420938"/>
            <a:ext cx="21097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45354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3"/>
          <p:cNvSpPr>
            <a:spLocks noChangeArrowheads="1"/>
          </p:cNvSpPr>
          <p:nvPr/>
        </p:nvSpPr>
        <p:spPr bwMode="auto">
          <a:xfrm>
            <a:off x="4932363" y="5373688"/>
            <a:ext cx="374491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accent1"/>
              </a:buClr>
              <a:buFont typeface="Verdana" panose="020B0604030504040204" pitchFamily="34" charset="0"/>
              <a:buNone/>
            </a:pPr>
            <a:r>
              <a:rPr lang="ru-RU" sz="2400" b="1" dirty="0" err="1">
                <a:solidFill>
                  <a:srgbClr val="FF9900"/>
                </a:solidFill>
              </a:rPr>
              <a:t>тетрапирролы</a:t>
            </a:r>
            <a:r>
              <a:rPr lang="ru-RU" sz="2400" dirty="0">
                <a:solidFill>
                  <a:srgbClr val="FF9900"/>
                </a:solidFill>
              </a:rPr>
              <a:t> </a:t>
            </a:r>
            <a:r>
              <a:rPr lang="ru-RU" sz="2400" dirty="0">
                <a:solidFill>
                  <a:srgbClr val="FFFFCC"/>
                </a:solidFill>
              </a:rPr>
              <a:t>(хлорофиллы, </a:t>
            </a:r>
            <a:r>
              <a:rPr lang="ru-RU" sz="2400" dirty="0" err="1">
                <a:solidFill>
                  <a:srgbClr val="FFFFCC"/>
                </a:solidFill>
              </a:rPr>
              <a:t>фикобилипротеины</a:t>
            </a:r>
            <a:r>
              <a:rPr lang="ru-RU" sz="2400" dirty="0">
                <a:solidFill>
                  <a:srgbClr val="FFFFCC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1" y="2780928"/>
            <a:ext cx="5760640" cy="30141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24482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dirty="0" smtClean="0">
                <a:solidFill>
                  <a:srgbClr val="FFFFCC"/>
                </a:solidFill>
              </a:rPr>
              <a:t>Связь осуществляется по нескольким каналам:</a:t>
            </a:r>
            <a:endParaRPr lang="ru-RU" sz="2400" i="1" dirty="0" smtClean="0">
              <a:solidFill>
                <a:srgbClr val="FFFFCC"/>
              </a:solidFill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sz="2400" b="1" i="1" dirty="0" smtClean="0">
                <a:solidFill>
                  <a:srgbClr val="FF9900"/>
                </a:solidFill>
              </a:rPr>
              <a:t>Энергетический</a:t>
            </a:r>
            <a:r>
              <a:rPr lang="ru-RU" sz="2400" b="1" i="1" dirty="0" smtClean="0">
                <a:solidFill>
                  <a:srgbClr val="00FF00"/>
                </a:solidFill>
              </a:rPr>
              <a:t> </a:t>
            </a:r>
            <a:r>
              <a:rPr lang="ru-RU" sz="2400" dirty="0" smtClean="0">
                <a:solidFill>
                  <a:srgbClr val="FFFFCC"/>
                </a:solidFill>
              </a:rPr>
              <a:t>(образование/потребление АТФ)</a:t>
            </a:r>
            <a:endParaRPr lang="ru-RU" sz="2400" b="1" i="1" dirty="0" smtClean="0">
              <a:solidFill>
                <a:srgbClr val="FFFFCC"/>
              </a:solidFill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sz="2400" b="1" i="1" dirty="0" smtClean="0">
                <a:solidFill>
                  <a:srgbClr val="FF9900"/>
                </a:solidFill>
              </a:rPr>
              <a:t>Восстановительный </a:t>
            </a:r>
            <a:r>
              <a:rPr lang="ru-RU" sz="2400" dirty="0" smtClean="0">
                <a:solidFill>
                  <a:srgbClr val="FFFFCC"/>
                </a:solidFill>
              </a:rPr>
              <a:t>(образование/потребление НАД·Н</a:t>
            </a:r>
            <a:r>
              <a:rPr lang="ru-RU" sz="2400" baseline="-25000" dirty="0" smtClean="0">
                <a:solidFill>
                  <a:srgbClr val="FFFFCC"/>
                </a:solidFill>
              </a:rPr>
              <a:t>2</a:t>
            </a:r>
            <a:r>
              <a:rPr lang="ru-RU" sz="2400" dirty="0" smtClean="0">
                <a:solidFill>
                  <a:srgbClr val="FFFFCC"/>
                </a:solidFill>
              </a:rPr>
              <a:t>, ФАД</a:t>
            </a:r>
            <a:r>
              <a:rPr lang="ru-RU" sz="2400" dirty="0" smtClean="0">
                <a:solidFill>
                  <a:srgbClr val="FFFFCC"/>
                </a:solidFill>
              </a:rPr>
              <a:t>·Н</a:t>
            </a:r>
            <a:r>
              <a:rPr lang="ru-RU" sz="2400" baseline="-25000" dirty="0" smtClean="0">
                <a:solidFill>
                  <a:srgbClr val="FFFFCC"/>
                </a:solidFill>
              </a:rPr>
              <a:t>2</a:t>
            </a:r>
            <a:r>
              <a:rPr lang="ru-RU" sz="2400" dirty="0" smtClean="0">
                <a:solidFill>
                  <a:srgbClr val="FFFFCC"/>
                </a:solidFill>
              </a:rPr>
              <a:t>)</a:t>
            </a:r>
            <a:endParaRPr lang="ru-RU" sz="2400" dirty="0" smtClean="0">
              <a:solidFill>
                <a:srgbClr val="FFFFCC"/>
              </a:solidFill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sz="2400" b="1" i="1" dirty="0" smtClean="0">
                <a:solidFill>
                  <a:srgbClr val="FF9900"/>
                </a:solidFill>
              </a:rPr>
              <a:t>Метаболический</a:t>
            </a:r>
            <a:r>
              <a:rPr lang="ru-RU" sz="2400" b="1" i="1" dirty="0" smtClean="0">
                <a:solidFill>
                  <a:srgbClr val="00FF00"/>
                </a:solidFill>
              </a:rPr>
              <a:t> </a:t>
            </a:r>
            <a:r>
              <a:rPr lang="ru-RU" sz="2400" dirty="0" smtClean="0">
                <a:solidFill>
                  <a:srgbClr val="FFFFCC"/>
                </a:solidFill>
              </a:rPr>
              <a:t>(образование предшественников других метаболических путей). </a:t>
            </a:r>
            <a:endParaRPr lang="ru-RU" sz="2400" dirty="0" smtClean="0">
              <a:solidFill>
                <a:srgbClr val="FFFF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581128"/>
            <a:ext cx="3713821" cy="21306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668338"/>
          </a:xfrm>
          <a:noFill/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CCFFFF"/>
                </a:solidFill>
              </a:rPr>
              <a:t>Пигменты фотосинтезирующих бактерий</a:t>
            </a:r>
          </a:p>
        </p:txBody>
      </p:sp>
      <p:graphicFrame>
        <p:nvGraphicFramePr>
          <p:cNvPr id="191589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296691"/>
              </p:ext>
            </p:extLst>
          </p:nvPr>
        </p:nvGraphicFramePr>
        <p:xfrm>
          <a:off x="323850" y="1196975"/>
          <a:ext cx="8569325" cy="5230961"/>
        </p:xfrm>
        <a:graphic>
          <a:graphicData uri="http://schemas.openxmlformats.org/drawingml/2006/table">
            <a:tbl>
              <a:tblPr/>
              <a:tblGrid>
                <a:gridCol w="2509838"/>
                <a:gridCol w="3251200"/>
                <a:gridCol w="2808287"/>
              </a:tblGrid>
              <a:tr h="863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Бактерии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Пигменты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Спектр поглощения,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</a:rPr>
                        <a:t>нм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Пурпурные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Бактериохлорофилл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a, b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800-880, 1020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Зеленые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Бактериохлорофилл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c, d, e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750, 725-745,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715-725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Гелиобактерии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Бактериохлорофилл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788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Цианобактерии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Хлорофилл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, фикобилипротеины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680-685, 565-670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Прохлорофиты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Хлорофилл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a, b</a:t>
                      </a:r>
                      <a:endParaRPr kumimoji="0" lang="ru-RU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650-660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Все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Каротиноиды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</a:rPr>
                        <a:t>400-550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8586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Типы бактериального фотосинтеза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401050" cy="4857750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sz="2800" smtClean="0">
                <a:solidFill>
                  <a:srgbClr val="FF9900"/>
                </a:solidFill>
              </a:rPr>
              <a:t>Зависимый от бактериохлорофилла бескислородный фотосинтез </a:t>
            </a:r>
            <a:r>
              <a:rPr lang="ru-RU" sz="2800" smtClean="0">
                <a:solidFill>
                  <a:srgbClr val="FFFFCC"/>
                </a:solidFill>
              </a:rPr>
              <a:t>(зеленые, пурпурные бактерии и гелиобактерии). 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sz="2800" smtClean="0">
                <a:solidFill>
                  <a:srgbClr val="FF9900"/>
                </a:solidFill>
              </a:rPr>
              <a:t>Зависимый от хлорофилла кислородный фотосинтез </a:t>
            </a:r>
            <a:r>
              <a:rPr lang="ru-RU" sz="2800" smtClean="0">
                <a:solidFill>
                  <a:srgbClr val="FFFFCC"/>
                </a:solidFill>
              </a:rPr>
              <a:t>(цианобактерии и прохлорофиты).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ru-RU" sz="2800" smtClean="0">
                <a:solidFill>
                  <a:srgbClr val="FF9900"/>
                </a:solidFill>
              </a:rPr>
              <a:t>Зависимый от бактериородопсина бескислородный фотосинтез </a:t>
            </a:r>
            <a:r>
              <a:rPr lang="ru-RU" sz="2800" smtClean="0">
                <a:solidFill>
                  <a:srgbClr val="FFFFCC"/>
                </a:solidFill>
              </a:rPr>
              <a:t>(экстремально галофильные архебактерии).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Строение фотосинтетического аппарата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147050" cy="4608513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ru-RU" sz="2800" dirty="0" smtClean="0">
                <a:solidFill>
                  <a:srgbClr val="FFFFCC"/>
                </a:solidFill>
              </a:rPr>
              <a:t>Фотосинтетический аппарат состоит </a:t>
            </a:r>
            <a:r>
              <a:rPr lang="ru-RU" sz="2800" b="1" dirty="0" smtClean="0">
                <a:solidFill>
                  <a:srgbClr val="CCFFFF"/>
                </a:solidFill>
              </a:rPr>
              <a:t>из трех основных компонентов</a:t>
            </a:r>
            <a:r>
              <a:rPr lang="ru-RU" sz="2800" dirty="0" smtClean="0">
                <a:solidFill>
                  <a:srgbClr val="CCFFFF"/>
                </a:solidFill>
              </a:rPr>
              <a:t>:</a:t>
            </a:r>
            <a:r>
              <a:rPr lang="ru-RU" sz="2800" dirty="0" smtClean="0">
                <a:solidFill>
                  <a:srgbClr val="FFFFCC"/>
                </a:solidFill>
              </a:rPr>
              <a:t> </a:t>
            </a:r>
          </a:p>
          <a:p>
            <a:pPr eaLnBrk="1" hangingPunct="1">
              <a:spcBef>
                <a:spcPct val="60000"/>
              </a:spcBef>
              <a:buClr>
                <a:schemeClr val="folHlink"/>
              </a:buClr>
              <a:buFont typeface="Courier New" panose="02070309020205020404" pitchFamily="49" charset="0"/>
              <a:buChar char="o"/>
            </a:pPr>
            <a:r>
              <a:rPr lang="ru-RU" sz="2800" dirty="0" err="1" smtClean="0">
                <a:solidFill>
                  <a:srgbClr val="FFFFCC"/>
                </a:solidFill>
              </a:rPr>
              <a:t>Светособирающие</a:t>
            </a:r>
            <a:r>
              <a:rPr lang="ru-RU" sz="2800" dirty="0" smtClean="0">
                <a:solidFill>
                  <a:srgbClr val="FFFFCC"/>
                </a:solidFill>
              </a:rPr>
              <a:t> пигменты</a:t>
            </a:r>
          </a:p>
          <a:p>
            <a:pPr eaLnBrk="1" hangingPunct="1">
              <a:spcBef>
                <a:spcPct val="40000"/>
              </a:spcBef>
              <a:buClr>
                <a:schemeClr val="folHlink"/>
              </a:buClr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FFFFCC"/>
                </a:solidFill>
              </a:rPr>
              <a:t>Фотохимические реакционные центры </a:t>
            </a:r>
          </a:p>
          <a:p>
            <a:pPr eaLnBrk="1" hangingPunct="1">
              <a:spcBef>
                <a:spcPct val="40000"/>
              </a:spcBef>
              <a:buClr>
                <a:schemeClr val="folHlink"/>
              </a:buClr>
              <a:buFont typeface="Courier New" panose="02070309020205020404" pitchFamily="49" charset="0"/>
              <a:buChar char="o"/>
            </a:pPr>
            <a:r>
              <a:rPr lang="ru-RU" sz="2800" dirty="0" smtClean="0">
                <a:solidFill>
                  <a:srgbClr val="FFFFCC"/>
                </a:solidFill>
              </a:rPr>
              <a:t>Фотосинтетические электрон-транспортные системы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43063"/>
            <a:ext cx="589121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858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Фотосинтетический аппарат галофильных архей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Grp="1" noChangeArrowheads="1"/>
          </p:cNvSpPr>
          <p:nvPr>
            <p:ph type="title"/>
          </p:nvPr>
        </p:nvSpPr>
        <p:spPr>
          <a:xfrm>
            <a:off x="534485" y="188640"/>
            <a:ext cx="3871266" cy="72008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folHlink"/>
                </a:solidFill>
              </a:rPr>
              <a:t>Нециклическое </a:t>
            </a:r>
            <a:r>
              <a:rPr lang="ru-RU" sz="2400" dirty="0" smtClean="0">
                <a:solidFill>
                  <a:schemeClr val="folHlink"/>
                </a:solidFill>
              </a:rPr>
              <a:t>фото-</a:t>
            </a:r>
            <a:r>
              <a:rPr lang="ru-RU" sz="2400" dirty="0" err="1" smtClean="0">
                <a:solidFill>
                  <a:schemeClr val="folHlink"/>
                </a:solidFill>
              </a:rPr>
              <a:t>фосфорилирование</a:t>
            </a:r>
            <a:r>
              <a:rPr lang="ru-RU" sz="2400" dirty="0" smtClean="0">
                <a:solidFill>
                  <a:schemeClr val="folHlink"/>
                </a:solidFill>
              </a:rPr>
              <a:t> </a:t>
            </a:r>
            <a:endParaRPr lang="ru-RU" sz="2400" dirty="0" smtClean="0">
              <a:solidFill>
                <a:schemeClr val="folHlink"/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sz="half" idx="1"/>
          </p:nvPr>
        </p:nvSpPr>
        <p:spPr>
          <a:xfrm>
            <a:off x="412341" y="1173311"/>
            <a:ext cx="3725497" cy="83171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2000" i="1" dirty="0" smtClean="0">
                <a:solidFill>
                  <a:srgbClr val="FFFFCC"/>
                </a:solidFill>
              </a:rPr>
              <a:t>Зеленые серобактерии и </a:t>
            </a:r>
            <a:r>
              <a:rPr lang="ru-RU" sz="2000" i="1" dirty="0" err="1" smtClean="0">
                <a:solidFill>
                  <a:srgbClr val="FFFFCC"/>
                </a:solidFill>
              </a:rPr>
              <a:t>гелиобактерии</a:t>
            </a:r>
            <a:r>
              <a:rPr lang="ru-RU" sz="2000" dirty="0" smtClean="0">
                <a:solidFill>
                  <a:srgbClr val="FFFFCC"/>
                </a:solidFill>
              </a:rPr>
              <a:t>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9" y="2005029"/>
            <a:ext cx="3295560" cy="38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4485" y="5831367"/>
            <a:ext cx="3481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000" kern="0" dirty="0" smtClean="0">
                <a:solidFill>
                  <a:srgbClr val="FFFFCC"/>
                </a:solidFill>
                <a:latin typeface="+mn-lt"/>
              </a:rPr>
              <a:t>Синтезируется </a:t>
            </a:r>
            <a:r>
              <a:rPr lang="ru-RU" sz="2000" kern="0" dirty="0">
                <a:solidFill>
                  <a:srgbClr val="FFFFCC"/>
                </a:solidFill>
                <a:latin typeface="+mn-lt"/>
              </a:rPr>
              <a:t>АТФ и восстановитель (НАД Н</a:t>
            </a:r>
            <a:r>
              <a:rPr lang="ru-RU" sz="2000" kern="0" dirty="0" smtClean="0">
                <a:solidFill>
                  <a:srgbClr val="FFFFCC"/>
                </a:solidFill>
                <a:latin typeface="+mn-lt"/>
              </a:rPr>
              <a:t>)</a:t>
            </a:r>
            <a:endParaRPr lang="ru-RU" sz="2000" kern="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914624" y="188640"/>
            <a:ext cx="4054634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folHlink"/>
                </a:solidFill>
              </a:rPr>
              <a:t>Циклическое фото-</a:t>
            </a:r>
            <a:r>
              <a:rPr lang="ru-RU" sz="2400" dirty="0" err="1" smtClean="0">
                <a:solidFill>
                  <a:schemeClr val="folHlink"/>
                </a:solidFill>
              </a:rPr>
              <a:t>фосфорилирование</a:t>
            </a:r>
            <a:r>
              <a:rPr lang="ru-RU" sz="2400" dirty="0" smtClean="0">
                <a:solidFill>
                  <a:schemeClr val="folHlink"/>
                </a:solidFill>
              </a:rPr>
              <a:t> </a:t>
            </a:r>
            <a:endParaRPr lang="ru-RU" sz="2400" dirty="0" smtClean="0">
              <a:solidFill>
                <a:schemeClr val="folHlink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79192" y="1173311"/>
            <a:ext cx="3725497" cy="415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ru-RU" sz="2000" i="1" dirty="0" smtClean="0">
                <a:solidFill>
                  <a:srgbClr val="FFFFCC"/>
                </a:solidFill>
              </a:rPr>
              <a:t>Пурпурные бактерии</a:t>
            </a:r>
            <a:endParaRPr lang="ru-RU" sz="2000" dirty="0" smtClean="0">
              <a:solidFill>
                <a:srgbClr val="FFFF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1320" y="5902770"/>
            <a:ext cx="4123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000" kern="0" dirty="0" smtClean="0">
                <a:solidFill>
                  <a:srgbClr val="FFFFCC"/>
                </a:solidFill>
                <a:latin typeface="+mn-lt"/>
              </a:rPr>
              <a:t>Синтезируется АТФ, но </a:t>
            </a:r>
            <a:r>
              <a:rPr lang="ru-RU" sz="2000" kern="0" dirty="0">
                <a:solidFill>
                  <a:srgbClr val="FFFFCC"/>
                </a:solidFill>
                <a:latin typeface="+mn-lt"/>
              </a:rPr>
              <a:t>восстановитель </a:t>
            </a:r>
            <a:r>
              <a:rPr lang="ru-RU" sz="2000" kern="0" dirty="0" smtClean="0">
                <a:solidFill>
                  <a:srgbClr val="FFFFCC"/>
                </a:solidFill>
                <a:latin typeface="+mn-lt"/>
              </a:rPr>
              <a:t>не образуется</a:t>
            </a:r>
            <a:endParaRPr lang="ru-RU" sz="2000" kern="0" dirty="0">
              <a:solidFill>
                <a:srgbClr val="FFFFCC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306" y="1700809"/>
            <a:ext cx="3634509" cy="414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57200"/>
            <a:ext cx="8569325" cy="7397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Бескислородный фотосинтез 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idx="1"/>
          </p:nvPr>
        </p:nvSpPr>
        <p:spPr>
          <a:xfrm>
            <a:off x="395287" y="1186615"/>
            <a:ext cx="8569325" cy="511175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ru-RU" sz="2400" b="1" i="1" dirty="0" smtClean="0">
                <a:solidFill>
                  <a:srgbClr val="00B0F0"/>
                </a:solidFill>
              </a:rPr>
              <a:t>Проблема донора электронов при нециклическом фотосинтезе! 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ru-RU" sz="2400" dirty="0" smtClean="0">
                <a:solidFill>
                  <a:srgbClr val="FFFFCC"/>
                </a:solidFill>
              </a:rPr>
              <a:t>Экзогенные </a:t>
            </a:r>
            <a:r>
              <a:rPr lang="ru-RU" sz="2400" dirty="0" smtClean="0">
                <a:solidFill>
                  <a:srgbClr val="FFFFCC"/>
                </a:solidFill>
              </a:rPr>
              <a:t>доноры электронов </a:t>
            </a:r>
            <a:r>
              <a:rPr lang="ru-RU" sz="2400" dirty="0" smtClean="0">
                <a:solidFill>
                  <a:srgbClr val="FFFFCC"/>
                </a:solidFill>
              </a:rPr>
              <a:t>:</a:t>
            </a:r>
            <a:endParaRPr lang="ru-RU" sz="2400" dirty="0" smtClean="0">
              <a:solidFill>
                <a:srgbClr val="FFFFCC"/>
              </a:solidFill>
            </a:endParaRPr>
          </a:p>
          <a:p>
            <a:pPr lvl="1" eaLnBrk="1" hangingPunct="1">
              <a:spcBef>
                <a:spcPct val="4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CCFFFF"/>
                </a:solidFill>
              </a:rPr>
              <a:t>органические вещества</a:t>
            </a:r>
            <a:r>
              <a:rPr lang="ru-RU" sz="2400" dirty="0" smtClean="0">
                <a:solidFill>
                  <a:srgbClr val="FFFFCC"/>
                </a:solidFill>
              </a:rPr>
              <a:t> (</a:t>
            </a:r>
            <a:r>
              <a:rPr lang="ru-RU" sz="2400" dirty="0" err="1" smtClean="0">
                <a:solidFill>
                  <a:srgbClr val="FFFFCC"/>
                </a:solidFill>
              </a:rPr>
              <a:t>сукцинат</a:t>
            </a:r>
            <a:r>
              <a:rPr lang="ru-RU" sz="2400" dirty="0" smtClean="0">
                <a:solidFill>
                  <a:srgbClr val="FFFFCC"/>
                </a:solidFill>
              </a:rPr>
              <a:t>), </a:t>
            </a:r>
          </a:p>
          <a:p>
            <a:pPr lvl="1" eaLnBrk="1" hangingPunct="1">
              <a:spcBef>
                <a:spcPct val="4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CCFFFF"/>
                </a:solidFill>
              </a:rPr>
              <a:t>неорганические соединения серы</a:t>
            </a:r>
            <a:r>
              <a:rPr lang="ru-RU" sz="2400" dirty="0" smtClean="0">
                <a:solidFill>
                  <a:srgbClr val="FFFFCC"/>
                </a:solidFill>
              </a:rPr>
              <a:t> (H</a:t>
            </a:r>
            <a:r>
              <a:rPr lang="ru-RU" sz="2400" baseline="-25000" dirty="0" smtClean="0">
                <a:solidFill>
                  <a:srgbClr val="FFFFCC"/>
                </a:solidFill>
              </a:rPr>
              <a:t>2</a:t>
            </a:r>
            <a:r>
              <a:rPr lang="ru-RU" sz="2400" dirty="0" smtClean="0">
                <a:solidFill>
                  <a:srgbClr val="FFFFCC"/>
                </a:solidFill>
              </a:rPr>
              <a:t>S, сульфит, сера, тиосульфат и др.), </a:t>
            </a:r>
          </a:p>
          <a:p>
            <a:pPr lvl="1" eaLnBrk="1" hangingPunct="1">
              <a:spcBef>
                <a:spcPct val="4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CCFFFF"/>
                </a:solidFill>
              </a:rPr>
              <a:t>молекулярный водород</a:t>
            </a:r>
            <a:r>
              <a:rPr lang="ru-RU" sz="2400" dirty="0" smtClean="0">
                <a:solidFill>
                  <a:srgbClr val="FFFFCC"/>
                </a:solidFill>
              </a:rPr>
              <a:t>. 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ru-RU" sz="2400" dirty="0" smtClean="0">
                <a:solidFill>
                  <a:srgbClr val="FFFFCC"/>
                </a:solidFill>
              </a:rPr>
              <a:t>	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использовать воду в качестве донора электронов – принципиально важный шаг на пути эволюции </a:t>
            </a: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фотосинтеза!</a:t>
            </a:r>
            <a:r>
              <a:rPr lang="ru-RU" sz="2400" dirty="0" smtClean="0">
                <a:solidFill>
                  <a:srgbClr val="FFFFCC"/>
                </a:solidFill>
              </a:rPr>
              <a:t> </a:t>
            </a:r>
            <a:endParaRPr lang="ru-RU" sz="24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457200"/>
            <a:ext cx="8569325" cy="7397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chemeClr val="folHlink"/>
                </a:solidFill>
                <a:latin typeface="Arial Black" panose="020B0A04020102020204" pitchFamily="34" charset="0"/>
              </a:rPr>
              <a:t>Кислородный фотосинтез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857375"/>
            <a:ext cx="3686175" cy="1589088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ru-RU" sz="2400" b="1" smtClean="0">
                <a:solidFill>
                  <a:srgbClr val="FFFFCC"/>
                </a:solidFill>
              </a:rPr>
              <a:t>	</a:t>
            </a:r>
            <a:r>
              <a:rPr lang="ru-RU" sz="2400" b="1" i="1" smtClean="0">
                <a:solidFill>
                  <a:srgbClr val="FFFFCC"/>
                </a:solidFill>
              </a:rPr>
              <a:t>Цианобактерии и прохлорофиты</a:t>
            </a:r>
            <a:r>
              <a:rPr lang="ru-RU" sz="2400" b="1" smtClean="0">
                <a:solidFill>
                  <a:srgbClr val="FFFFCC"/>
                </a:solidFill>
              </a:rPr>
              <a:t> </a:t>
            </a:r>
            <a:endParaRPr lang="ru-RU" sz="2800" b="1" smtClean="0">
              <a:solidFill>
                <a:srgbClr val="FFFFCC"/>
              </a:solidFill>
            </a:endParaRPr>
          </a:p>
        </p:txBody>
      </p:sp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71563"/>
            <a:ext cx="39290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625" y="3000375"/>
            <a:ext cx="3571875" cy="2455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400" kern="0" dirty="0">
                <a:solidFill>
                  <a:srgbClr val="FFFFCC"/>
                </a:solidFill>
                <a:latin typeface="Arial"/>
              </a:rPr>
              <a:t>	Синтезируется АТФ и восстановитель (НАДФ Н).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400" kern="0" dirty="0">
                <a:solidFill>
                  <a:srgbClr val="FFFFCC"/>
                </a:solidFill>
                <a:latin typeface="Arial"/>
              </a:rPr>
              <a:t>	Вода – экзогенный донор электронов.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400" kern="0" dirty="0">
                <a:solidFill>
                  <a:srgbClr val="FFFFCC"/>
                </a:solidFill>
                <a:latin typeface="Arial"/>
              </a:rPr>
              <a:t>	Две </a:t>
            </a:r>
            <a:r>
              <a:rPr lang="ru-RU" sz="2400" kern="0" dirty="0" err="1">
                <a:solidFill>
                  <a:srgbClr val="FFFFCC"/>
                </a:solidFill>
                <a:latin typeface="Arial"/>
              </a:rPr>
              <a:t>фотосистемы</a:t>
            </a:r>
            <a:r>
              <a:rPr lang="ru-RU" sz="2400" kern="0" dirty="0">
                <a:solidFill>
                  <a:srgbClr val="FFFFCC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009" y="1391207"/>
            <a:ext cx="8501063" cy="87458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800" b="1" dirty="0" smtClean="0">
                <a:solidFill>
                  <a:srgbClr val="FF9900"/>
                </a:solidFill>
              </a:rPr>
              <a:t>АТФ</a:t>
            </a:r>
            <a:r>
              <a:rPr lang="ru-RU" sz="2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800" b="1" dirty="0" smtClean="0">
                <a:solidFill>
                  <a:srgbClr val="FF9900"/>
                </a:solidFill>
                <a:sym typeface="Symbol" pitchFamily="18" charset="2"/>
              </a:rPr>
              <a:t></a:t>
            </a:r>
            <a:r>
              <a:rPr lang="ru-RU" sz="2800" b="1" dirty="0" smtClean="0">
                <a:solidFill>
                  <a:srgbClr val="FF9900"/>
                </a:solidFill>
              </a:rPr>
              <a:t>H</a:t>
            </a:r>
            <a:r>
              <a:rPr lang="ru-RU" sz="2800" b="1" baseline="30000" dirty="0" smtClean="0">
                <a:solidFill>
                  <a:srgbClr val="FF9900"/>
                </a:solidFill>
              </a:rPr>
              <a:t>+</a:t>
            </a:r>
            <a:r>
              <a:rPr lang="ru-RU" sz="2800" dirty="0" smtClean="0">
                <a:solidFill>
                  <a:srgbClr val="FFFFCC"/>
                </a:solidFill>
              </a:rPr>
              <a:t> – универсальные формы химической </a:t>
            </a:r>
            <a:r>
              <a:rPr lang="ru-RU" sz="2800" dirty="0" smtClean="0">
                <a:solidFill>
                  <a:srgbClr val="FFFFCC"/>
                </a:solidFill>
              </a:rPr>
              <a:t>энергии</a:t>
            </a:r>
            <a:endParaRPr lang="ru-RU" sz="2800" dirty="0" smtClean="0"/>
          </a:p>
        </p:txBody>
      </p:sp>
      <p:pic>
        <p:nvPicPr>
          <p:cNvPr id="11268" name="Содержимое 5" descr="image0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880320" cy="188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37341"/>
              </p:ext>
            </p:extLst>
          </p:nvPr>
        </p:nvGraphicFramePr>
        <p:xfrm>
          <a:off x="500063" y="4500563"/>
          <a:ext cx="8143875" cy="2000250"/>
        </p:xfrm>
        <a:graphic>
          <a:graphicData uri="http://schemas.openxmlformats.org/drawingml/2006/table">
            <a:tbl>
              <a:tblPr/>
              <a:tblGrid>
                <a:gridCol w="4416425"/>
                <a:gridCol w="1819275"/>
                <a:gridCol w="1908175"/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Свойства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АТФ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</a:t>
                      </a:r>
                      <a:r>
                        <a:rPr kumimoji="0" lang="ru-RU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Работает в цитоплазме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Работает на мембране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Порционная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Порог образования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200 мВ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4966" marR="64966" marT="0" marB="0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32012"/>
            <a:ext cx="3641414" cy="187399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4985" y="332656"/>
            <a:ext cx="8717087" cy="1020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ru-RU" sz="2800" i="1" dirty="0" smtClean="0">
                <a:solidFill>
                  <a:srgbClr val="FFFFCC"/>
                </a:solidFill>
              </a:rPr>
              <a:t>	</a:t>
            </a:r>
            <a:r>
              <a:rPr lang="ru-RU" sz="2800" dirty="0" smtClean="0">
                <a:solidFill>
                  <a:srgbClr val="FFFFCC"/>
                </a:solidFill>
              </a:rPr>
              <a:t>Микроорганизмам доступна </a:t>
            </a:r>
            <a:r>
              <a:rPr lang="ru-RU" sz="2800" dirty="0" smtClean="0">
                <a:solidFill>
                  <a:srgbClr val="00B0F0"/>
                </a:solidFill>
              </a:rPr>
              <a:t>электромагнитная</a:t>
            </a:r>
            <a:r>
              <a:rPr lang="ru-RU" sz="2800" dirty="0" smtClean="0">
                <a:solidFill>
                  <a:srgbClr val="FFFFCC"/>
                </a:solidFill>
              </a:rPr>
              <a:t> и </a:t>
            </a:r>
            <a:r>
              <a:rPr lang="ru-RU" sz="2800" dirty="0" smtClean="0">
                <a:solidFill>
                  <a:srgbClr val="00B0F0"/>
                </a:solidFill>
              </a:rPr>
              <a:t>химическая </a:t>
            </a:r>
            <a:r>
              <a:rPr lang="ru-RU" sz="2800" dirty="0" smtClean="0">
                <a:solidFill>
                  <a:srgbClr val="FFFFCC"/>
                </a:solidFill>
              </a:rPr>
              <a:t>энергия</a:t>
            </a:r>
            <a:r>
              <a:rPr lang="ru-RU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28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67114"/>
              </p:ext>
            </p:extLst>
          </p:nvPr>
        </p:nvGraphicFramePr>
        <p:xfrm>
          <a:off x="468314" y="260648"/>
          <a:ext cx="8229598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99"/>
                <a:gridCol w="4114799"/>
              </a:tblGrid>
              <a:tr h="7889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FFCC"/>
                          </a:solidFill>
                        </a:rPr>
                        <a:t>Способы получения энергии у прокариот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1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Типы </a:t>
                      </a:r>
                      <a:r>
                        <a:rPr lang="ru-RU" sz="2000" b="1" dirty="0" err="1" smtClean="0"/>
                        <a:t>фосфорилирования</a:t>
                      </a:r>
                      <a:r>
                        <a:rPr lang="ru-RU" sz="2000" b="1" dirty="0" smtClean="0"/>
                        <a:t> (регенерации АТФ)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14C"/>
                    </a:solidFill>
                  </a:tcPr>
                </a:tc>
              </a:tr>
              <a:tr h="457094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Брожение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Субстратное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94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Дыхание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Окислительное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094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Фотосинтез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Фотосинтетическое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2564904"/>
            <a:ext cx="8424936" cy="4176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spcBef>
                <a:spcPct val="4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ru-RU" sz="2800" b="1" i="1" dirty="0" smtClean="0">
                <a:solidFill>
                  <a:srgbClr val="FF9900"/>
                </a:solidFill>
              </a:rPr>
              <a:t>Субстратное</a:t>
            </a:r>
            <a:r>
              <a:rPr lang="ru-RU" sz="2800" i="1" dirty="0" smtClean="0">
                <a:solidFill>
                  <a:srgbClr val="FF9900"/>
                </a:solidFill>
              </a:rPr>
              <a:t> </a:t>
            </a:r>
            <a:r>
              <a:rPr lang="ru-RU" sz="2800" i="1" dirty="0" smtClean="0">
                <a:solidFill>
                  <a:srgbClr val="FFFFCC"/>
                </a:solidFill>
              </a:rPr>
              <a:t>– </a:t>
            </a:r>
            <a:r>
              <a:rPr lang="ru-RU" sz="2800" dirty="0" smtClean="0">
                <a:solidFill>
                  <a:srgbClr val="FFFFCC"/>
                </a:solidFill>
              </a:rPr>
              <a:t>АТФ образуется при брожении.</a:t>
            </a:r>
          </a:p>
          <a:p>
            <a:pPr marL="457207" lvl="1" indent="0" fontAlgn="auto">
              <a:buClr>
                <a:srgbClr val="00B0F0"/>
              </a:buClr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  <a:ea typeface="+mn-ea"/>
                <a:cs typeface="+mn-cs"/>
              </a:rPr>
              <a:t>Субстрат ~ Ф + АДФ </a:t>
            </a:r>
            <a:r>
              <a:rPr lang="ru-RU" sz="2400" b="1" dirty="0" smtClean="0">
                <a:solidFill>
                  <a:srgbClr val="00B0F0"/>
                </a:solidFill>
                <a:ea typeface="+mn-ea"/>
                <a:cs typeface="+mn-cs"/>
                <a:sym typeface="Symbol"/>
              </a:rPr>
              <a:t></a:t>
            </a:r>
            <a:r>
              <a:rPr lang="ru-RU" sz="2400" b="1" dirty="0" smtClean="0">
                <a:solidFill>
                  <a:srgbClr val="00B0F0"/>
                </a:solidFill>
                <a:ea typeface="+mn-ea"/>
                <a:cs typeface="+mn-cs"/>
              </a:rPr>
              <a:t> субстрат + АТФ</a:t>
            </a:r>
          </a:p>
          <a:p>
            <a:pPr marL="457207" lvl="1" indent="0" fontAlgn="auto">
              <a:buClr>
                <a:srgbClr val="00B0F0"/>
              </a:buClr>
              <a:buNone/>
              <a:defRPr/>
            </a:pPr>
            <a:r>
              <a:rPr lang="ru-RU" sz="2400" b="1" dirty="0" smtClean="0">
                <a:solidFill>
                  <a:srgbClr val="00B0F0"/>
                </a:solidFill>
                <a:ea typeface="+mn-ea"/>
                <a:cs typeface="+mn-cs"/>
              </a:rPr>
              <a:t>Субстрат ~ X + АДФ + Ф</a:t>
            </a:r>
            <a:r>
              <a:rPr lang="ru-RU" sz="2400" b="1" baseline="-25000" dirty="0" smtClean="0">
                <a:solidFill>
                  <a:srgbClr val="00B0F0"/>
                </a:solidFill>
                <a:ea typeface="+mn-ea"/>
                <a:cs typeface="+mn-cs"/>
              </a:rPr>
              <a:t>Н</a:t>
            </a:r>
            <a:r>
              <a:rPr lang="ru-RU" sz="2400" b="1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ea typeface="+mn-ea"/>
                <a:cs typeface="+mn-cs"/>
                <a:sym typeface="Symbol"/>
              </a:rPr>
              <a:t></a:t>
            </a:r>
            <a:r>
              <a:rPr lang="ru-RU" sz="2400" b="1" dirty="0" smtClean="0">
                <a:solidFill>
                  <a:srgbClr val="00B0F0"/>
                </a:solidFill>
                <a:ea typeface="+mn-ea"/>
                <a:cs typeface="+mn-cs"/>
              </a:rPr>
              <a:t> субстрат + Х + АТФ</a:t>
            </a:r>
          </a:p>
          <a:p>
            <a:pPr fontAlgn="auto">
              <a:spcBef>
                <a:spcPct val="4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ru-RU" sz="2800" b="1" i="1" dirty="0" smtClean="0">
                <a:solidFill>
                  <a:srgbClr val="FF9900"/>
                </a:solidFill>
              </a:rPr>
              <a:t>Окислительное</a:t>
            </a:r>
            <a:r>
              <a:rPr lang="ru-RU" sz="2800" dirty="0" smtClean="0">
                <a:solidFill>
                  <a:srgbClr val="FF9900"/>
                </a:solidFill>
              </a:rPr>
              <a:t> </a:t>
            </a:r>
            <a:r>
              <a:rPr lang="ru-RU" sz="2800" dirty="0" smtClean="0">
                <a:solidFill>
                  <a:srgbClr val="FFFFCC"/>
                </a:solidFill>
              </a:rPr>
              <a:t>– АТФ образуется в процессе электронного транспорта. </a:t>
            </a:r>
            <a:endParaRPr lang="ru-RU" sz="2800" i="1" dirty="0" smtClean="0">
              <a:solidFill>
                <a:srgbClr val="FFFFCC"/>
              </a:solidFill>
            </a:endParaRPr>
          </a:p>
          <a:p>
            <a:pPr fontAlgn="auto">
              <a:spcBef>
                <a:spcPct val="4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  <a:defRPr/>
            </a:pPr>
            <a:r>
              <a:rPr lang="ru-RU" sz="2800" b="1" i="1" dirty="0" smtClean="0">
                <a:solidFill>
                  <a:srgbClr val="FF9900"/>
                </a:solidFill>
              </a:rPr>
              <a:t>Фотосинтетическое</a:t>
            </a:r>
            <a:r>
              <a:rPr lang="ru-RU" sz="2800" dirty="0" smtClean="0">
                <a:solidFill>
                  <a:srgbClr val="FF9900"/>
                </a:solidFill>
              </a:rPr>
              <a:t> </a:t>
            </a:r>
            <a:r>
              <a:rPr lang="ru-RU" sz="2800" dirty="0" smtClean="0">
                <a:solidFill>
                  <a:srgbClr val="FFFFCC"/>
                </a:solidFill>
              </a:rPr>
              <a:t>– синтез АТФ связан с фотосинтетическим электронным транспортом. </a:t>
            </a:r>
            <a:endParaRPr lang="ru-RU" sz="28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B84F"/>
                </a:solidFill>
                <a:latin typeface="Arial Black" panose="020B0A04020102020204" pitchFamily="34" charset="0"/>
              </a:rPr>
              <a:t>2. Процессы </a:t>
            </a:r>
            <a:r>
              <a:rPr lang="ru-RU" sz="3200" dirty="0" smtClean="0">
                <a:solidFill>
                  <a:srgbClr val="FFB84F"/>
                </a:solidFill>
                <a:latin typeface="Arial Black" panose="020B0A04020102020204" pitchFamily="34" charset="0"/>
              </a:rPr>
              <a:t>брожения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125538"/>
            <a:ext cx="8535988" cy="5446712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ru-RU" sz="2400" b="1" i="1" dirty="0" smtClean="0">
                <a:solidFill>
                  <a:srgbClr val="00B0F0"/>
                </a:solidFill>
              </a:rPr>
              <a:t>Брожение – это способ получения энергии, при котором АТФ образуется в процессе анаэробного окисления органических субстратов в реакциях субстратного </a:t>
            </a:r>
            <a:r>
              <a:rPr lang="ru-RU" sz="2400" b="1" i="1" dirty="0" err="1" smtClean="0">
                <a:solidFill>
                  <a:srgbClr val="00B0F0"/>
                </a:solidFill>
              </a:rPr>
              <a:t>фосфорилирования</a:t>
            </a:r>
            <a:r>
              <a:rPr lang="ru-RU" sz="2400" b="1" i="1" dirty="0" smtClean="0">
                <a:solidFill>
                  <a:srgbClr val="00B0F0"/>
                </a:solidFill>
              </a:rPr>
              <a:t>.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ru-RU" sz="2400" b="1" dirty="0" smtClean="0">
                <a:solidFill>
                  <a:srgbClr val="FFFFCC"/>
                </a:solidFill>
              </a:rPr>
              <a:t>Субстраты:</a:t>
            </a:r>
            <a:r>
              <a:rPr lang="ru-RU" sz="2400" dirty="0" smtClean="0">
                <a:solidFill>
                  <a:srgbClr val="FFFFCC"/>
                </a:solidFill>
              </a:rPr>
              <a:t> </a:t>
            </a:r>
          </a:p>
          <a:p>
            <a:pPr eaLnBrk="1" hangingPunct="1">
              <a:spcBef>
                <a:spcPct val="3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FFCC"/>
                </a:solidFill>
              </a:rPr>
              <a:t>углеводы, спирты, органические кислоты, пурины, пиримидины, аминокислоты.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ru-RU" sz="2400" b="1" dirty="0" smtClean="0">
                <a:solidFill>
                  <a:srgbClr val="FFFFCC"/>
                </a:solidFill>
              </a:rPr>
              <a:t>Продукты: </a:t>
            </a:r>
          </a:p>
          <a:p>
            <a:pPr eaLnBrk="1" hangingPunct="1">
              <a:spcBef>
                <a:spcPct val="3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FFCC"/>
                </a:solidFill>
              </a:rPr>
              <a:t>органические кислоты (молочная, масляная, уксусная) </a:t>
            </a:r>
          </a:p>
          <a:p>
            <a:pPr eaLnBrk="1" hangingPunct="1">
              <a:spcBef>
                <a:spcPct val="3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FFCC"/>
                </a:solidFill>
              </a:rPr>
              <a:t>спирты (этиловый, бутиловый, </a:t>
            </a:r>
            <a:r>
              <a:rPr lang="ru-RU" sz="2400" dirty="0" err="1" smtClean="0">
                <a:solidFill>
                  <a:srgbClr val="FFFFCC"/>
                </a:solidFill>
              </a:rPr>
              <a:t>пропиловый</a:t>
            </a:r>
            <a:r>
              <a:rPr lang="ru-RU" sz="2400" dirty="0" smtClean="0">
                <a:solidFill>
                  <a:srgbClr val="FFFFCC"/>
                </a:solidFill>
              </a:rPr>
              <a:t>)</a:t>
            </a:r>
          </a:p>
          <a:p>
            <a:pPr eaLnBrk="1" hangingPunct="1">
              <a:spcBef>
                <a:spcPct val="3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FFCC"/>
                </a:solidFill>
              </a:rPr>
              <a:t>ацетон </a:t>
            </a:r>
          </a:p>
          <a:p>
            <a:pPr eaLnBrk="1" hangingPunct="1">
              <a:spcBef>
                <a:spcPct val="3000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FFFFCC"/>
                </a:solidFill>
              </a:rPr>
              <a:t>газы (CO</a:t>
            </a:r>
            <a:r>
              <a:rPr lang="ru-RU" sz="2400" baseline="-25000" dirty="0" smtClean="0">
                <a:solidFill>
                  <a:srgbClr val="FFFFCC"/>
                </a:solidFill>
              </a:rPr>
              <a:t>2</a:t>
            </a:r>
            <a:r>
              <a:rPr lang="ru-RU" sz="2400" dirty="0" smtClean="0">
                <a:solidFill>
                  <a:srgbClr val="FFFFCC"/>
                </a:solidFill>
              </a:rPr>
              <a:t> и H</a:t>
            </a:r>
            <a:r>
              <a:rPr lang="ru-RU" sz="2400" baseline="-25000" dirty="0" smtClean="0">
                <a:solidFill>
                  <a:srgbClr val="FFFFCC"/>
                </a:solidFill>
              </a:rPr>
              <a:t>2</a:t>
            </a:r>
            <a:r>
              <a:rPr lang="ru-RU" sz="2400" dirty="0" smtClean="0">
                <a:solidFill>
                  <a:srgbClr val="FFFFCC"/>
                </a:solidFill>
              </a:rPr>
              <a:t>)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ru-RU" sz="2400" dirty="0" smtClean="0">
                <a:solidFill>
                  <a:srgbClr val="FFFFCC"/>
                </a:solidFill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6575" y="457200"/>
            <a:ext cx="8150225" cy="9556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  <a:latin typeface="Arial Black" panose="020B0A04020102020204" pitchFamily="34" charset="0"/>
              </a:rPr>
              <a:t>Гомоферментативное молочнокислое брожение 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6423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331913" y="5873010"/>
            <a:ext cx="67691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dirty="0" smtClean="0">
                <a:solidFill>
                  <a:srgbClr val="FF9900"/>
                </a:solidFill>
              </a:rPr>
              <a:t>Э</a:t>
            </a:r>
            <a:r>
              <a:rPr lang="ru-RU" sz="2400" dirty="0" smtClean="0">
                <a:solidFill>
                  <a:srgbClr val="FFFFCC"/>
                </a:solidFill>
              </a:rPr>
              <a:t> – образование АТФ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dirty="0" smtClean="0">
                <a:solidFill>
                  <a:srgbClr val="FF9900"/>
                </a:solidFill>
              </a:rPr>
              <a:t>Ф</a:t>
            </a:r>
            <a:r>
              <a:rPr lang="ru-RU" sz="2400" dirty="0" smtClean="0">
                <a:solidFill>
                  <a:srgbClr val="FFFFCC"/>
                </a:solidFill>
              </a:rPr>
              <a:t> </a:t>
            </a:r>
            <a:r>
              <a:rPr lang="ru-RU" sz="2400" dirty="0">
                <a:solidFill>
                  <a:srgbClr val="FFFFCC"/>
                </a:solidFill>
              </a:rPr>
              <a:t>– фермент </a:t>
            </a:r>
            <a:r>
              <a:rPr lang="ru-RU" sz="2400" dirty="0" err="1" smtClean="0">
                <a:solidFill>
                  <a:srgbClr val="FFFFCC"/>
                </a:solidFill>
              </a:rPr>
              <a:t>лактатдегидрогеназа</a:t>
            </a:r>
            <a:r>
              <a:rPr lang="ru-RU" sz="2400" dirty="0" smtClean="0">
                <a:solidFill>
                  <a:srgbClr val="FFFFCC"/>
                </a:solidFill>
              </a:rPr>
              <a:t>.</a:t>
            </a:r>
            <a:endParaRPr lang="ru-RU" sz="2400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78522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611188" y="5210175"/>
            <a:ext cx="4794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Начальные реакции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>
                <a:solidFill>
                  <a:srgbClr val="0000FF"/>
                </a:solidFill>
              </a:rPr>
              <a:t>пентозофосфатного пути</a:t>
            </a:r>
            <a:r>
              <a:rPr lang="ru-RU" sz="2400" b="1"/>
              <a:t> </a:t>
            </a: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title"/>
          </p:nvPr>
        </p:nvSpPr>
        <p:spPr>
          <a:xfrm>
            <a:off x="536575" y="457200"/>
            <a:ext cx="8356600" cy="955675"/>
          </a:xfrm>
          <a:noFill/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  <a:latin typeface="Arial Black" panose="020B0A04020102020204" pitchFamily="34" charset="0"/>
              </a:rPr>
              <a:t>Гетероферментативное молочнокислое брожение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7921625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9"/>
          <p:cNvSpPr>
            <a:spLocks noGrp="1" noChangeArrowheads="1"/>
          </p:cNvSpPr>
          <p:nvPr>
            <p:ph type="title"/>
          </p:nvPr>
        </p:nvSpPr>
        <p:spPr>
          <a:xfrm>
            <a:off x="536575" y="457200"/>
            <a:ext cx="8356600" cy="955675"/>
          </a:xfrm>
          <a:noFill/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  <a:latin typeface="Arial Black" panose="020B0A04020102020204" pitchFamily="34" charset="0"/>
              </a:rPr>
              <a:t>Гетероферментативное молочнокислое брожение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1031</Words>
  <Application>Microsoft Office PowerPoint</Application>
  <PresentationFormat>Экран (4:3)</PresentationFormat>
  <Paragraphs>262</Paragraphs>
  <Slides>36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Wingdings</vt:lpstr>
      <vt:lpstr>Arial Black</vt:lpstr>
      <vt:lpstr>Times New Roman</vt:lpstr>
      <vt:lpstr>Symbol</vt:lpstr>
      <vt:lpstr>Verdana</vt:lpstr>
      <vt:lpstr>Ион</vt:lpstr>
      <vt:lpstr>Презентация PowerPoint</vt:lpstr>
      <vt:lpstr>1. Конструктивные и энергетические процессы</vt:lpstr>
      <vt:lpstr>Презентация PowerPoint</vt:lpstr>
      <vt:lpstr>Презентация PowerPoint</vt:lpstr>
      <vt:lpstr>Презентация PowerPoint</vt:lpstr>
      <vt:lpstr>2. Процессы брожения </vt:lpstr>
      <vt:lpstr>Гомоферментативное молочнокислое брожение </vt:lpstr>
      <vt:lpstr>Гетероферментативное молочнокислое брожение </vt:lpstr>
      <vt:lpstr>Гетероферментативное молочнокислое брожение </vt:lpstr>
      <vt:lpstr>Молочнокислое брожение </vt:lpstr>
      <vt:lpstr>Молочнокислые бактерии</vt:lpstr>
      <vt:lpstr>Спиртовое брожение</vt:lpstr>
      <vt:lpstr>Спиртовое брожение</vt:lpstr>
      <vt:lpstr>Организмы, осуществляющие спиртовое брожение</vt:lpstr>
      <vt:lpstr>Маслянокислое брожение </vt:lpstr>
      <vt:lpstr>Маслянокислое и ацетоно-бутиловое брожение </vt:lpstr>
      <vt:lpstr>Маслянокислое брожение </vt:lpstr>
      <vt:lpstr>Презентация PowerPoint</vt:lpstr>
      <vt:lpstr>3. Дыхательные процессы</vt:lpstr>
      <vt:lpstr>Презентация PowerPoint</vt:lpstr>
      <vt:lpstr>Цикл Кребса (ЦТК)</vt:lpstr>
      <vt:lpstr>Неполное окисление</vt:lpstr>
      <vt:lpstr>Дыхательная цепь</vt:lpstr>
      <vt:lpstr>Презентация PowerPoint</vt:lpstr>
      <vt:lpstr>Дыхательная цепь хемолитотрофных бактерий</vt:lpstr>
      <vt:lpstr>Анаэробное дыхание </vt:lpstr>
      <vt:lpstr>Особенности дыхательной цепи прокариотов </vt:lpstr>
      <vt:lpstr>4. Бактериальный фотосинтез</vt:lpstr>
      <vt:lpstr>Пигменты фотосинтезирующих бактерий</vt:lpstr>
      <vt:lpstr>Пигменты фотосинтезирующих бактерий</vt:lpstr>
      <vt:lpstr>Типы бактериального фотосинтеза</vt:lpstr>
      <vt:lpstr>Строение фотосинтетического аппарата</vt:lpstr>
      <vt:lpstr>Фотосинтетический аппарат галофильных архей</vt:lpstr>
      <vt:lpstr>Нециклическое фото-фосфорилирование </vt:lpstr>
      <vt:lpstr>Бескислородный фотосинтез </vt:lpstr>
      <vt:lpstr>Кислородный фотосинтез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Гомоферментативное молочнокислое брожение</dc:title>
  <dc:creator>Светлана</dc:creator>
  <cp:lastModifiedBy>Светлана</cp:lastModifiedBy>
  <cp:revision>172</cp:revision>
  <dcterms:created xsi:type="dcterms:W3CDTF">2007-04-10T13:20:12Z</dcterms:created>
  <dcterms:modified xsi:type="dcterms:W3CDTF">2013-11-07T17:15:06Z</dcterms:modified>
</cp:coreProperties>
</file>