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8" r:id="rId2"/>
    <p:sldId id="399" r:id="rId3"/>
    <p:sldId id="394" r:id="rId4"/>
    <p:sldId id="423"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21" r:id="rId24"/>
    <p:sldId id="422" r:id="rId25"/>
  </p:sldIdLst>
  <p:sldSz cx="9144000" cy="6858000" type="screen4x3"/>
  <p:notesSz cx="6858000" cy="9144000"/>
  <p:defaultTextStyle>
    <a:defPPr>
      <a:defRPr lang="ru-RU"/>
    </a:defPPr>
    <a:lvl1pPr algn="l" rtl="0" eaLnBrk="0" fontAlgn="base" hangingPunct="0">
      <a:spcBef>
        <a:spcPct val="0"/>
      </a:spcBef>
      <a:spcAft>
        <a:spcPct val="0"/>
      </a:spcAft>
      <a:defRPr sz="2000" kern="1200">
        <a:solidFill>
          <a:schemeClr val="tx1"/>
        </a:solidFill>
        <a:latin typeface="Arial" charset="0"/>
        <a:ea typeface="+mn-ea"/>
        <a:cs typeface="Arial" charset="0"/>
      </a:defRPr>
    </a:lvl1pPr>
    <a:lvl2pPr marL="457200" algn="l" rtl="0" eaLnBrk="0" fontAlgn="base" hangingPunct="0">
      <a:spcBef>
        <a:spcPct val="0"/>
      </a:spcBef>
      <a:spcAft>
        <a:spcPct val="0"/>
      </a:spcAft>
      <a:defRPr sz="2000" kern="1200">
        <a:solidFill>
          <a:schemeClr val="tx1"/>
        </a:solidFill>
        <a:latin typeface="Arial" charset="0"/>
        <a:ea typeface="+mn-ea"/>
        <a:cs typeface="Arial" charset="0"/>
      </a:defRPr>
    </a:lvl2pPr>
    <a:lvl3pPr marL="914400" algn="l" rtl="0" eaLnBrk="0" fontAlgn="base" hangingPunct="0">
      <a:spcBef>
        <a:spcPct val="0"/>
      </a:spcBef>
      <a:spcAft>
        <a:spcPct val="0"/>
      </a:spcAft>
      <a:defRPr sz="20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0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87" autoAdjust="0"/>
  </p:normalViewPr>
  <p:slideViewPr>
    <p:cSldViewPr>
      <p:cViewPr varScale="1">
        <p:scale>
          <a:sx n="107" d="100"/>
          <a:sy n="107"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ru-RU"/>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E887AF83-70F5-4092-9310-635131B8F872}" type="datetimeFigureOut">
              <a:rPr lang="ru-RU"/>
              <a:pPr>
                <a:defRPr/>
              </a:pPr>
              <a:t>25.03.2021</a:t>
            </a:fld>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ru-RU"/>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D7DEB0F-B316-4C09-A966-535712732F7E}" type="slidenum">
              <a:rPr lang="ru-RU" altLang="ru-RU"/>
              <a:pPr/>
              <a:t>‹#›</a:t>
            </a:fld>
            <a:endParaRPr lang="ru-RU" altLang="ru-RU"/>
          </a:p>
        </p:txBody>
      </p:sp>
    </p:spTree>
    <p:extLst>
      <p:ext uri="{BB962C8B-B14F-4D97-AF65-F5344CB8AC3E}">
        <p14:creationId xmlns:p14="http://schemas.microsoft.com/office/powerpoint/2010/main" val="270433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93C22CA5-0FBB-4E78-ABAE-90F3154C0235}" type="datetimeFigureOut">
              <a:rPr lang="ru-RU"/>
              <a:pPr>
                <a:defRPr/>
              </a:pPr>
              <a:t>25.03.2021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8DE8698-CB04-4B9C-AD3E-E4E0B796609E}"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E4B39B02-FE81-48CA-A887-496086C32A9A}" type="datetimeFigureOut">
              <a:rPr lang="ru-RU"/>
              <a:pPr>
                <a:defRPr/>
              </a:pPr>
              <a:t>25.03.2021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6503E93F-5EA2-43A3-8848-B9DDEEC7B1AA}"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36386A60-55AA-4155-AE7B-5541E1EBC90F}" type="datetimeFigureOut">
              <a:rPr lang="ru-RU"/>
              <a:pPr>
                <a:defRPr/>
              </a:pPr>
              <a:t>25.03.2021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17A026B-0AA4-47C9-B0DF-5347645B322D}"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9BC3F70B-E09A-4FEA-B7E2-63A66A130DA0}" type="datetimeFigureOut">
              <a:rPr lang="ru-RU"/>
              <a:pPr>
                <a:defRPr/>
              </a:pPr>
              <a:t>25.03.2021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960D992-3D35-4FD8-8741-F547108B44F7}"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71748B-9BC4-41B1-88ED-5321362E09E4}" type="datetimeFigureOut">
              <a:rPr lang="ru-RU"/>
              <a:pPr>
                <a:defRPr/>
              </a:pPr>
              <a:t>25.03.2021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B4F9CCA-B164-4B40-BE60-7E9F4D4C912C}"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58287150-0008-472C-AC34-5A879A06DC2B}" type="datetimeFigureOut">
              <a:rPr lang="ru-RU"/>
              <a:pPr>
                <a:defRPr/>
              </a:pPr>
              <a:t>25.03.2021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7DA472D5-5935-453E-A056-0E99B0A98768}"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85E90247-F363-4AAF-8553-3FFEE0D1B07D}" type="datetimeFigureOut">
              <a:rPr lang="ru-RU"/>
              <a:pPr>
                <a:defRPr/>
              </a:pPr>
              <a:t>25.03.2021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500AD41A-B8F7-426F-837D-741DD11149D2}"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2266352D-45B3-4E4B-BB8F-DFDA43DE9043}" type="datetimeFigureOut">
              <a:rPr lang="ru-RU"/>
              <a:pPr>
                <a:defRPr/>
              </a:pPr>
              <a:t>25.03.2021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B855826E-57E3-4E39-9AC7-EB8FE69678E3}"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3B825E-C49F-4AA5-AE80-F29C8B093EA1}" type="datetimeFigureOut">
              <a:rPr lang="ru-RU"/>
              <a:pPr>
                <a:defRPr/>
              </a:pPr>
              <a:t>25.03.2021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0D12879F-D9C8-487B-BB7E-8DB04158E4D0}"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0DB716-7D9E-46B7-8B6C-DFB5C75AAE86}" type="datetimeFigureOut">
              <a:rPr lang="ru-RU"/>
              <a:pPr>
                <a:defRPr/>
              </a:pPr>
              <a:t>25.03.2021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B9C8FBA7-BCE7-4930-BDBD-3C5C5B8E2B79}"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F591FE-134A-469B-BCE0-5BAE82017BD1}" type="datetimeFigureOut">
              <a:rPr lang="ru-RU"/>
              <a:pPr>
                <a:defRPr/>
              </a:pPr>
              <a:t>25.03.2021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0E2EE088-2D3A-4F3C-A09F-F34498CB0411}"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6BF677-259D-4447-84D3-2618D6046178}" type="datetimeFigureOut">
              <a:rPr lang="ru-RU"/>
              <a:pPr>
                <a:defRPr/>
              </a:pPr>
              <a:t>25.03.2021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BC9E7A8-A52C-4E19-A640-7298AEAAC1E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gzadereev@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768265" y="703213"/>
            <a:ext cx="4357687" cy="2308324"/>
          </a:xfrm>
          <a:prstGeom prst="rect">
            <a:avLst/>
          </a:prstGeom>
          <a:noFill/>
          <a:ln w="9525">
            <a:noFill/>
            <a:miter lim="800000"/>
            <a:headEnd/>
            <a:tailEnd/>
          </a:ln>
        </p:spPr>
        <p:txBody>
          <a:bodyPr>
            <a:spAutoFit/>
          </a:bodyPr>
          <a:lstStyle/>
          <a:p>
            <a:pPr algn="ctr" eaLnBrk="1" hangingPunct="1"/>
            <a:r>
              <a:rPr lang="ru-RU" altLang="ru-RU" sz="3600" b="1" dirty="0" smtClean="0"/>
              <a:t>Интегрированное управление водными ресурсами</a:t>
            </a:r>
            <a:endParaRPr lang="ru-RU" altLang="ru-RU" sz="3600" b="1" dirty="0"/>
          </a:p>
        </p:txBody>
      </p:sp>
      <p:sp>
        <p:nvSpPr>
          <p:cNvPr id="3075" name="TextBox 3"/>
          <p:cNvSpPr txBox="1">
            <a:spLocks noChangeArrowheads="1"/>
          </p:cNvSpPr>
          <p:nvPr/>
        </p:nvSpPr>
        <p:spPr bwMode="auto">
          <a:xfrm>
            <a:off x="1871663" y="3786188"/>
            <a:ext cx="5459412" cy="2862262"/>
          </a:xfrm>
          <a:prstGeom prst="rect">
            <a:avLst/>
          </a:prstGeom>
          <a:noFill/>
          <a:ln w="9525">
            <a:noFill/>
            <a:miter lim="800000"/>
            <a:headEnd/>
            <a:tailEnd/>
          </a:ln>
        </p:spPr>
        <p:txBody>
          <a:bodyPr wrap="none">
            <a:spAutoFit/>
          </a:bodyPr>
          <a:lstStyle/>
          <a:p>
            <a:pPr algn="ctr" eaLnBrk="1" hangingPunct="1"/>
            <a:r>
              <a:rPr lang="ru-RU" altLang="ru-RU" sz="3600" b="1" dirty="0" smtClean="0"/>
              <a:t>Егор </a:t>
            </a:r>
            <a:r>
              <a:rPr lang="ru-RU" altLang="ru-RU" sz="3600" b="1" dirty="0" err="1" smtClean="0"/>
              <a:t>Задереев</a:t>
            </a:r>
            <a:endParaRPr lang="en-US" altLang="ru-RU" sz="3600" b="1" dirty="0"/>
          </a:p>
          <a:p>
            <a:pPr algn="ctr" eaLnBrk="1" hangingPunct="1"/>
            <a:endParaRPr lang="en-US" altLang="ru-RU" sz="3600" b="1" dirty="0"/>
          </a:p>
          <a:p>
            <a:pPr algn="ctr" eaLnBrk="1" hangingPunct="1"/>
            <a:r>
              <a:rPr lang="en-US" altLang="ru-RU" sz="3600" dirty="0"/>
              <a:t>PhD (Hydrobiology)</a:t>
            </a:r>
          </a:p>
          <a:p>
            <a:pPr algn="ctr" eaLnBrk="1" hangingPunct="1"/>
            <a:r>
              <a:rPr lang="en-US" altLang="ru-RU" sz="3600" dirty="0"/>
              <a:t>MSc (</a:t>
            </a:r>
            <a:r>
              <a:rPr lang="en-US" altLang="ru-RU" sz="3600" dirty="0" err="1"/>
              <a:t>Env.Sci</a:t>
            </a:r>
            <a:r>
              <a:rPr lang="en-US" altLang="ru-RU" sz="3600" dirty="0"/>
              <a:t>. and Policy)</a:t>
            </a:r>
          </a:p>
          <a:p>
            <a:pPr algn="ctr" eaLnBrk="1" hangingPunct="1"/>
            <a:r>
              <a:rPr lang="en-US" altLang="ru-RU" sz="3600" dirty="0">
                <a:hlinkClick r:id="rId2"/>
              </a:rPr>
              <a:t>egzadereev@gmail.com</a:t>
            </a:r>
            <a:r>
              <a:rPr lang="en-US" altLang="ru-RU" sz="3600" dirty="0"/>
              <a:t> </a:t>
            </a:r>
            <a:endParaRPr lang="ru-RU" altLang="ru-RU" sz="3600" dirty="0"/>
          </a:p>
        </p:txBody>
      </p:sp>
      <p:pic>
        <p:nvPicPr>
          <p:cNvPr id="3076" name="Picture 2" descr="http://ec.europa.eu/environment/emas/pictures/images/apcd.jpg"/>
          <p:cNvPicPr>
            <a:picLocks noChangeAspect="1" noChangeArrowheads="1"/>
          </p:cNvPicPr>
          <p:nvPr/>
        </p:nvPicPr>
        <p:blipFill>
          <a:blip r:embed="rId3" cstate="email"/>
          <a:srcRect/>
          <a:stretch>
            <a:fillRect/>
          </a:stretch>
        </p:blipFill>
        <p:spPr bwMode="auto">
          <a:xfrm>
            <a:off x="149225" y="142875"/>
            <a:ext cx="4494213" cy="3429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835150" y="188913"/>
            <a:ext cx="7200900" cy="1311275"/>
          </a:xfrm>
          <a:prstGeom prst="rect">
            <a:avLst/>
          </a:prstGeom>
          <a:noFill/>
          <a:ln w="9525">
            <a:noFill/>
            <a:miter lim="800000"/>
            <a:headEnd/>
            <a:tailEnd/>
          </a:ln>
        </p:spPr>
        <p:txBody>
          <a:bodyPr anchor="ctr">
            <a:spAutoFit/>
          </a:bodyPr>
          <a:lstStyle/>
          <a:p>
            <a:pPr algn="ctr"/>
            <a:r>
              <a:rPr lang="ru-RU" altLang="ru-RU" b="1"/>
              <a:t>3. Разработка стратегии (может быть на национальном или региональном уровне). Отражает общие планы и намерения в области использования и управления водными ресурсами.</a:t>
            </a:r>
            <a:endParaRPr lang="en-GB" altLang="ru-RU" sz="3200" b="1">
              <a:ea typeface="Times New Roman" pitchFamily="18" charset="0"/>
            </a:endParaRPr>
          </a:p>
        </p:txBody>
      </p:sp>
      <p:grpSp>
        <p:nvGrpSpPr>
          <p:cNvPr id="24579" name="Group 4"/>
          <p:cNvGrpSpPr>
            <a:grpSpLocks noChangeAspect="1"/>
          </p:cNvGrpSpPr>
          <p:nvPr/>
        </p:nvGrpSpPr>
        <p:grpSpPr bwMode="auto">
          <a:xfrm>
            <a:off x="0" y="188913"/>
            <a:ext cx="1573213" cy="1541462"/>
            <a:chOff x="224" y="108"/>
            <a:chExt cx="991" cy="971"/>
          </a:xfrm>
        </p:grpSpPr>
        <p:sp>
          <p:nvSpPr>
            <p:cNvPr id="24598"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24599" name="Rectangle 5"/>
            <p:cNvSpPr>
              <a:spLocks noChangeArrowheads="1"/>
            </p:cNvSpPr>
            <p:nvPr/>
          </p:nvSpPr>
          <p:spPr bwMode="auto">
            <a:xfrm>
              <a:off x="224" y="1041"/>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4600" name="Rectangle 6"/>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24601" name="Rectangle 7"/>
            <p:cNvSpPr>
              <a:spLocks noChangeArrowheads="1"/>
            </p:cNvSpPr>
            <p:nvPr/>
          </p:nvSpPr>
          <p:spPr bwMode="auto">
            <a:xfrm>
              <a:off x="242" y="11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02" name="Rectangle 11"/>
            <p:cNvSpPr>
              <a:spLocks noChangeArrowheads="1"/>
            </p:cNvSpPr>
            <p:nvPr/>
          </p:nvSpPr>
          <p:spPr bwMode="auto">
            <a:xfrm>
              <a:off x="357" y="14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03" name="Rectangle 19"/>
            <p:cNvSpPr>
              <a:spLocks noChangeArrowheads="1"/>
            </p:cNvSpPr>
            <p:nvPr/>
          </p:nvSpPr>
          <p:spPr bwMode="auto">
            <a:xfrm>
              <a:off x="1037" y="128"/>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4604" name="Rectangle 20"/>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05" name="Freeform 21"/>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4606" name="Rectangle 22"/>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07" name="Freeform 23"/>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4608" name="Rectangle 24"/>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4609" name="Freeform 25"/>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4610" name="Rectangle 26"/>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4611" name="Freeform 27"/>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24612"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chemeClr val="bg1"/>
            </a:solidFill>
            <a:ln w="9525">
              <a:noFill/>
              <a:round/>
              <a:headEnd/>
              <a:tailEnd/>
            </a:ln>
          </p:spPr>
          <p:txBody>
            <a:bodyPr/>
            <a:lstStyle/>
            <a:p>
              <a:endParaRPr lang="ru-RU"/>
            </a:p>
          </p:txBody>
        </p:sp>
        <p:sp>
          <p:nvSpPr>
            <p:cNvPr id="24613" name="Freeform 29"/>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24614" name="Rectangle 30"/>
            <p:cNvSpPr>
              <a:spLocks noChangeArrowheads="1"/>
            </p:cNvSpPr>
            <p:nvPr/>
          </p:nvSpPr>
          <p:spPr bwMode="auto">
            <a:xfrm>
              <a:off x="647" y="565"/>
              <a:ext cx="83"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24615" name="Rectangle 31"/>
            <p:cNvSpPr>
              <a:spLocks noChangeArrowheads="1"/>
            </p:cNvSpPr>
            <p:nvPr/>
          </p:nvSpPr>
          <p:spPr bwMode="auto">
            <a:xfrm>
              <a:off x="746" y="565"/>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16" name="Rectangle 32"/>
            <p:cNvSpPr>
              <a:spLocks noChangeArrowheads="1"/>
            </p:cNvSpPr>
            <p:nvPr/>
          </p:nvSpPr>
          <p:spPr bwMode="auto">
            <a:xfrm>
              <a:off x="696" y="588"/>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4617" name="Rectangle 33"/>
            <p:cNvSpPr>
              <a:spLocks noChangeArrowheads="1"/>
            </p:cNvSpPr>
            <p:nvPr/>
          </p:nvSpPr>
          <p:spPr bwMode="auto">
            <a:xfrm>
              <a:off x="606" y="613"/>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4618" name="Rectangle 34"/>
            <p:cNvSpPr>
              <a:spLocks noChangeArrowheads="1"/>
            </p:cNvSpPr>
            <p:nvPr/>
          </p:nvSpPr>
          <p:spPr bwMode="auto">
            <a:xfrm>
              <a:off x="615" y="613"/>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4619" name="Rectangle 35"/>
            <p:cNvSpPr>
              <a:spLocks noChangeArrowheads="1"/>
            </p:cNvSpPr>
            <p:nvPr/>
          </p:nvSpPr>
          <p:spPr bwMode="auto">
            <a:xfrm>
              <a:off x="627" y="611"/>
              <a:ext cx="12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24620" name="Rectangle 36"/>
            <p:cNvSpPr>
              <a:spLocks noChangeArrowheads="1"/>
            </p:cNvSpPr>
            <p:nvPr/>
          </p:nvSpPr>
          <p:spPr bwMode="auto">
            <a:xfrm>
              <a:off x="779" y="61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21" name="Rectangle 37"/>
            <p:cNvSpPr>
              <a:spLocks noChangeArrowheads="1"/>
            </p:cNvSpPr>
            <p:nvPr/>
          </p:nvSpPr>
          <p:spPr bwMode="auto">
            <a:xfrm>
              <a:off x="606" y="636"/>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4622" name="Rectangle 38"/>
            <p:cNvSpPr>
              <a:spLocks noChangeArrowheads="1"/>
            </p:cNvSpPr>
            <p:nvPr/>
          </p:nvSpPr>
          <p:spPr bwMode="auto">
            <a:xfrm>
              <a:off x="615" y="636"/>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4623" name="Rectangle 39"/>
            <p:cNvSpPr>
              <a:spLocks noChangeArrowheads="1"/>
            </p:cNvSpPr>
            <p:nvPr/>
          </p:nvSpPr>
          <p:spPr bwMode="auto">
            <a:xfrm>
              <a:off x="627" y="634"/>
              <a:ext cx="8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24624" name="Rectangle 40"/>
            <p:cNvSpPr>
              <a:spLocks noChangeArrowheads="1"/>
            </p:cNvSpPr>
            <p:nvPr/>
          </p:nvSpPr>
          <p:spPr bwMode="auto">
            <a:xfrm>
              <a:off x="627" y="657"/>
              <a:ext cx="8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24625" name="Rectangle 41"/>
            <p:cNvSpPr>
              <a:spLocks noChangeArrowheads="1"/>
            </p:cNvSpPr>
            <p:nvPr/>
          </p:nvSpPr>
          <p:spPr bwMode="auto">
            <a:xfrm>
              <a:off x="731" y="65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26" name="Rectangle 42"/>
            <p:cNvSpPr>
              <a:spLocks noChangeArrowheads="1"/>
            </p:cNvSpPr>
            <p:nvPr/>
          </p:nvSpPr>
          <p:spPr bwMode="auto">
            <a:xfrm>
              <a:off x="606" y="682"/>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4627" name="Rectangle 43"/>
            <p:cNvSpPr>
              <a:spLocks noChangeArrowheads="1"/>
            </p:cNvSpPr>
            <p:nvPr/>
          </p:nvSpPr>
          <p:spPr bwMode="auto">
            <a:xfrm>
              <a:off x="615" y="682"/>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4628" name="Rectangle 44"/>
            <p:cNvSpPr>
              <a:spLocks noChangeArrowheads="1"/>
            </p:cNvSpPr>
            <p:nvPr/>
          </p:nvSpPr>
          <p:spPr bwMode="auto">
            <a:xfrm>
              <a:off x="627" y="680"/>
              <a:ext cx="15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24629" name="Rectangle 45"/>
            <p:cNvSpPr>
              <a:spLocks noChangeArrowheads="1"/>
            </p:cNvSpPr>
            <p:nvPr/>
          </p:nvSpPr>
          <p:spPr bwMode="auto">
            <a:xfrm>
              <a:off x="807" y="68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30" name="Rectangle 46"/>
            <p:cNvSpPr>
              <a:spLocks noChangeArrowheads="1"/>
            </p:cNvSpPr>
            <p:nvPr/>
          </p:nvSpPr>
          <p:spPr bwMode="auto">
            <a:xfrm>
              <a:off x="606" y="704"/>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4631" name="Rectangle 47"/>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32" name="Freeform 48"/>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4633" name="Rectangle 49"/>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34"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0000"/>
            </a:solidFill>
            <a:ln w="9525">
              <a:noFill/>
              <a:round/>
              <a:headEnd/>
              <a:tailEnd/>
            </a:ln>
          </p:spPr>
          <p:txBody>
            <a:bodyPr/>
            <a:lstStyle/>
            <a:p>
              <a:endParaRPr lang="ru-RU"/>
            </a:p>
          </p:txBody>
        </p:sp>
        <p:sp>
          <p:nvSpPr>
            <p:cNvPr id="24635" name="Freeform 51"/>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noFill/>
            <a:ln w="2">
              <a:solidFill>
                <a:srgbClr val="FFFFFF"/>
              </a:solidFill>
              <a:round/>
              <a:headEnd/>
              <a:tailEnd/>
            </a:ln>
          </p:spPr>
          <p:txBody>
            <a:bodyPr/>
            <a:lstStyle/>
            <a:p>
              <a:endParaRPr lang="ru-RU"/>
            </a:p>
          </p:txBody>
        </p:sp>
        <p:sp>
          <p:nvSpPr>
            <p:cNvPr id="24636" name="Rectangle 52"/>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37" name="Freeform 53"/>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4638" name="Rectangle 54"/>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39" name="Freeform 55"/>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4640" name="Rectangle 56"/>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41" name="Freeform 57"/>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4642" name="Rectangle 58"/>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43" name="Freeform 59"/>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4644" name="Rectangle 60"/>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45" name="Freeform 61"/>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4646" name="Rectangle 62"/>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47" name="Freeform 63"/>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24648" name="Rectangle 64"/>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49" name="Freeform 65"/>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4650" name="Rectangle 66"/>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4651" name="Freeform 67"/>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4652" name="Freeform 68"/>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24653" name="Freeform 69"/>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24654" name="Freeform 70"/>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24655" name="Freeform 71"/>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24656" name="Freeform 72"/>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24657" name="Freeform 73"/>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24658" name="Freeform 74"/>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24659" name="Rectangle 75"/>
            <p:cNvSpPr>
              <a:spLocks noChangeArrowheads="1"/>
            </p:cNvSpPr>
            <p:nvPr/>
          </p:nvSpPr>
          <p:spPr bwMode="auto">
            <a:xfrm>
              <a:off x="644" y="356"/>
              <a:ext cx="11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24660" name="Rectangle 76"/>
            <p:cNvSpPr>
              <a:spLocks noChangeArrowheads="1"/>
            </p:cNvSpPr>
            <p:nvPr/>
          </p:nvSpPr>
          <p:spPr bwMode="auto">
            <a:xfrm>
              <a:off x="775" y="35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61" name="Rectangle 77"/>
            <p:cNvSpPr>
              <a:spLocks noChangeArrowheads="1"/>
            </p:cNvSpPr>
            <p:nvPr/>
          </p:nvSpPr>
          <p:spPr bwMode="auto">
            <a:xfrm>
              <a:off x="644" y="379"/>
              <a:ext cx="11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24662" name="Rectangle 78"/>
            <p:cNvSpPr>
              <a:spLocks noChangeArrowheads="1"/>
            </p:cNvSpPr>
            <p:nvPr/>
          </p:nvSpPr>
          <p:spPr bwMode="auto">
            <a:xfrm>
              <a:off x="684" y="402"/>
              <a:ext cx="4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24663" name="Rectangle 79"/>
            <p:cNvSpPr>
              <a:spLocks noChangeArrowheads="1"/>
            </p:cNvSpPr>
            <p:nvPr/>
          </p:nvSpPr>
          <p:spPr bwMode="auto">
            <a:xfrm>
              <a:off x="735" y="40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4664" name="Rectangle 80"/>
            <p:cNvSpPr>
              <a:spLocks noChangeArrowheads="1"/>
            </p:cNvSpPr>
            <p:nvPr/>
          </p:nvSpPr>
          <p:spPr bwMode="auto">
            <a:xfrm>
              <a:off x="1083" y="47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4665" name="Rectangle 81"/>
            <p:cNvSpPr>
              <a:spLocks noChangeArrowheads="1"/>
            </p:cNvSpPr>
            <p:nvPr/>
          </p:nvSpPr>
          <p:spPr bwMode="auto">
            <a:xfrm>
              <a:off x="1039" y="496"/>
              <a:ext cx="79"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24666" name="Rectangle 82"/>
            <p:cNvSpPr>
              <a:spLocks noChangeArrowheads="1"/>
            </p:cNvSpPr>
            <p:nvPr/>
          </p:nvSpPr>
          <p:spPr bwMode="auto">
            <a:xfrm>
              <a:off x="1044" y="519"/>
              <a:ext cx="6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24667" name="Rectangle 83"/>
            <p:cNvSpPr>
              <a:spLocks noChangeArrowheads="1"/>
            </p:cNvSpPr>
            <p:nvPr/>
          </p:nvSpPr>
          <p:spPr bwMode="auto">
            <a:xfrm>
              <a:off x="1122" y="519"/>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68" name="Rectangle 84"/>
            <p:cNvSpPr>
              <a:spLocks noChangeArrowheads="1"/>
            </p:cNvSpPr>
            <p:nvPr/>
          </p:nvSpPr>
          <p:spPr bwMode="auto">
            <a:xfrm>
              <a:off x="1041" y="542"/>
              <a:ext cx="7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24669" name="Rectangle 85"/>
            <p:cNvSpPr>
              <a:spLocks noChangeArrowheads="1"/>
            </p:cNvSpPr>
            <p:nvPr/>
          </p:nvSpPr>
          <p:spPr bwMode="auto">
            <a:xfrm>
              <a:off x="1124" y="542"/>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70" name="Rectangle 86"/>
            <p:cNvSpPr>
              <a:spLocks noChangeArrowheads="1"/>
            </p:cNvSpPr>
            <p:nvPr/>
          </p:nvSpPr>
          <p:spPr bwMode="auto">
            <a:xfrm>
              <a:off x="1016" y="565"/>
              <a:ext cx="11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24671" name="Rectangle 87"/>
            <p:cNvSpPr>
              <a:spLocks noChangeArrowheads="1"/>
            </p:cNvSpPr>
            <p:nvPr/>
          </p:nvSpPr>
          <p:spPr bwMode="auto">
            <a:xfrm>
              <a:off x="1150" y="565"/>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72" name="Rectangle 88"/>
            <p:cNvSpPr>
              <a:spLocks noChangeArrowheads="1"/>
            </p:cNvSpPr>
            <p:nvPr/>
          </p:nvSpPr>
          <p:spPr bwMode="auto">
            <a:xfrm>
              <a:off x="1015" y="588"/>
              <a:ext cx="11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24673" name="Rectangle 89"/>
            <p:cNvSpPr>
              <a:spLocks noChangeArrowheads="1"/>
            </p:cNvSpPr>
            <p:nvPr/>
          </p:nvSpPr>
          <p:spPr bwMode="auto">
            <a:xfrm>
              <a:off x="1150" y="588"/>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74" name="Rectangle 90"/>
            <p:cNvSpPr>
              <a:spLocks noChangeArrowheads="1"/>
            </p:cNvSpPr>
            <p:nvPr/>
          </p:nvSpPr>
          <p:spPr bwMode="auto">
            <a:xfrm>
              <a:off x="1008" y="753"/>
              <a:ext cx="7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24675" name="Rectangle 91"/>
            <p:cNvSpPr>
              <a:spLocks noChangeArrowheads="1"/>
            </p:cNvSpPr>
            <p:nvPr/>
          </p:nvSpPr>
          <p:spPr bwMode="auto">
            <a:xfrm>
              <a:off x="1090" y="753"/>
              <a:ext cx="5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24676" name="Rectangle 92"/>
            <p:cNvSpPr>
              <a:spLocks noChangeArrowheads="1"/>
            </p:cNvSpPr>
            <p:nvPr/>
          </p:nvSpPr>
          <p:spPr bwMode="auto">
            <a:xfrm>
              <a:off x="1157"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77" name="Rectangle 93"/>
            <p:cNvSpPr>
              <a:spLocks noChangeArrowheads="1"/>
            </p:cNvSpPr>
            <p:nvPr/>
          </p:nvSpPr>
          <p:spPr bwMode="auto">
            <a:xfrm>
              <a:off x="1015" y="776"/>
              <a:ext cx="11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24678" name="Rectangle 94"/>
            <p:cNvSpPr>
              <a:spLocks noChangeArrowheads="1"/>
            </p:cNvSpPr>
            <p:nvPr/>
          </p:nvSpPr>
          <p:spPr bwMode="auto">
            <a:xfrm>
              <a:off x="1151" y="776"/>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79" name="Rectangle 95"/>
            <p:cNvSpPr>
              <a:spLocks noChangeArrowheads="1"/>
            </p:cNvSpPr>
            <p:nvPr/>
          </p:nvSpPr>
          <p:spPr bwMode="auto">
            <a:xfrm>
              <a:off x="1010" y="800"/>
              <a:ext cx="11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24680" name="Rectangle 96"/>
            <p:cNvSpPr>
              <a:spLocks noChangeArrowheads="1"/>
            </p:cNvSpPr>
            <p:nvPr/>
          </p:nvSpPr>
          <p:spPr bwMode="auto">
            <a:xfrm>
              <a:off x="1155"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81" name="Rectangle 97"/>
            <p:cNvSpPr>
              <a:spLocks noChangeArrowheads="1"/>
            </p:cNvSpPr>
            <p:nvPr/>
          </p:nvSpPr>
          <p:spPr bwMode="auto">
            <a:xfrm>
              <a:off x="730" y="83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4682" name="Rectangle 98"/>
            <p:cNvSpPr>
              <a:spLocks noChangeArrowheads="1"/>
            </p:cNvSpPr>
            <p:nvPr/>
          </p:nvSpPr>
          <p:spPr bwMode="auto">
            <a:xfrm>
              <a:off x="676" y="857"/>
              <a:ext cx="9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24683" name="Rectangle 99"/>
            <p:cNvSpPr>
              <a:spLocks noChangeArrowheads="1"/>
            </p:cNvSpPr>
            <p:nvPr/>
          </p:nvSpPr>
          <p:spPr bwMode="auto">
            <a:xfrm>
              <a:off x="783" y="857"/>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84" name="Rectangle 100"/>
            <p:cNvSpPr>
              <a:spLocks noChangeArrowheads="1"/>
            </p:cNvSpPr>
            <p:nvPr/>
          </p:nvSpPr>
          <p:spPr bwMode="auto">
            <a:xfrm>
              <a:off x="706" y="881"/>
              <a:ext cx="4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24685" name="Rectangle 101"/>
            <p:cNvSpPr>
              <a:spLocks noChangeArrowheads="1"/>
            </p:cNvSpPr>
            <p:nvPr/>
          </p:nvSpPr>
          <p:spPr bwMode="auto">
            <a:xfrm>
              <a:off x="754" y="88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86" name="Rectangle 102"/>
            <p:cNvSpPr>
              <a:spLocks noChangeArrowheads="1"/>
            </p:cNvSpPr>
            <p:nvPr/>
          </p:nvSpPr>
          <p:spPr bwMode="auto">
            <a:xfrm>
              <a:off x="636" y="903"/>
              <a:ext cx="16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24687" name="Rectangle 103"/>
            <p:cNvSpPr>
              <a:spLocks noChangeArrowheads="1"/>
            </p:cNvSpPr>
            <p:nvPr/>
          </p:nvSpPr>
          <p:spPr bwMode="auto">
            <a:xfrm>
              <a:off x="691" y="927"/>
              <a:ext cx="66"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24688" name="Rectangle 104"/>
            <p:cNvSpPr>
              <a:spLocks noChangeArrowheads="1"/>
            </p:cNvSpPr>
            <p:nvPr/>
          </p:nvSpPr>
          <p:spPr bwMode="auto">
            <a:xfrm>
              <a:off x="769" y="92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89" name="Rectangle 105"/>
            <p:cNvSpPr>
              <a:spLocks noChangeArrowheads="1"/>
            </p:cNvSpPr>
            <p:nvPr/>
          </p:nvSpPr>
          <p:spPr bwMode="auto">
            <a:xfrm>
              <a:off x="278" y="753"/>
              <a:ext cx="132"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24690" name="Rectangle 106"/>
            <p:cNvSpPr>
              <a:spLocks noChangeArrowheads="1"/>
            </p:cNvSpPr>
            <p:nvPr/>
          </p:nvSpPr>
          <p:spPr bwMode="auto">
            <a:xfrm>
              <a:off x="434"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91" name="Rectangle 107"/>
            <p:cNvSpPr>
              <a:spLocks noChangeArrowheads="1"/>
            </p:cNvSpPr>
            <p:nvPr/>
          </p:nvSpPr>
          <p:spPr bwMode="auto">
            <a:xfrm>
              <a:off x="277" y="776"/>
              <a:ext cx="13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24692" name="Rectangle 108"/>
            <p:cNvSpPr>
              <a:spLocks noChangeArrowheads="1"/>
            </p:cNvSpPr>
            <p:nvPr/>
          </p:nvSpPr>
          <p:spPr bwMode="auto">
            <a:xfrm>
              <a:off x="266" y="800"/>
              <a:ext cx="14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24693" name="Rectangle 109"/>
            <p:cNvSpPr>
              <a:spLocks noChangeArrowheads="1"/>
            </p:cNvSpPr>
            <p:nvPr/>
          </p:nvSpPr>
          <p:spPr bwMode="auto">
            <a:xfrm>
              <a:off x="447"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694" name="Rectangle 110"/>
            <p:cNvSpPr>
              <a:spLocks noChangeArrowheads="1"/>
            </p:cNvSpPr>
            <p:nvPr/>
          </p:nvSpPr>
          <p:spPr bwMode="auto">
            <a:xfrm>
              <a:off x="296" y="822"/>
              <a:ext cx="10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24695" name="Rectangle 111"/>
            <p:cNvSpPr>
              <a:spLocks noChangeArrowheads="1"/>
            </p:cNvSpPr>
            <p:nvPr/>
          </p:nvSpPr>
          <p:spPr bwMode="auto">
            <a:xfrm>
              <a:off x="417" y="82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4696" name="Rectangle 112"/>
            <p:cNvSpPr>
              <a:spLocks noChangeArrowheads="1"/>
            </p:cNvSpPr>
            <p:nvPr/>
          </p:nvSpPr>
          <p:spPr bwMode="auto">
            <a:xfrm>
              <a:off x="296" y="496"/>
              <a:ext cx="8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24697" name="Rectangle 113"/>
            <p:cNvSpPr>
              <a:spLocks noChangeArrowheads="1"/>
            </p:cNvSpPr>
            <p:nvPr/>
          </p:nvSpPr>
          <p:spPr bwMode="auto">
            <a:xfrm>
              <a:off x="397" y="49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698" name="Rectangle 114"/>
            <p:cNvSpPr>
              <a:spLocks noChangeArrowheads="1"/>
            </p:cNvSpPr>
            <p:nvPr/>
          </p:nvSpPr>
          <p:spPr bwMode="auto">
            <a:xfrm>
              <a:off x="276" y="519"/>
              <a:ext cx="11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24699" name="Rectangle 115"/>
            <p:cNvSpPr>
              <a:spLocks noChangeArrowheads="1"/>
            </p:cNvSpPr>
            <p:nvPr/>
          </p:nvSpPr>
          <p:spPr bwMode="auto">
            <a:xfrm>
              <a:off x="416" y="519"/>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700" name="Rectangle 116"/>
            <p:cNvSpPr>
              <a:spLocks noChangeArrowheads="1"/>
            </p:cNvSpPr>
            <p:nvPr/>
          </p:nvSpPr>
          <p:spPr bwMode="auto">
            <a:xfrm>
              <a:off x="298" y="542"/>
              <a:ext cx="8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24701" name="Rectangle 117"/>
            <p:cNvSpPr>
              <a:spLocks noChangeArrowheads="1"/>
            </p:cNvSpPr>
            <p:nvPr/>
          </p:nvSpPr>
          <p:spPr bwMode="auto">
            <a:xfrm>
              <a:off x="394" y="54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4702" name="Rectangle 118"/>
            <p:cNvSpPr>
              <a:spLocks noChangeArrowheads="1"/>
            </p:cNvSpPr>
            <p:nvPr/>
          </p:nvSpPr>
          <p:spPr bwMode="auto">
            <a:xfrm>
              <a:off x="299" y="239"/>
              <a:ext cx="7" cy="29"/>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24703" name="Rectangle 119"/>
            <p:cNvSpPr>
              <a:spLocks noChangeArrowheads="1"/>
            </p:cNvSpPr>
            <p:nvPr/>
          </p:nvSpPr>
          <p:spPr bwMode="auto">
            <a:xfrm>
              <a:off x="306" y="242"/>
              <a:ext cx="74"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24704" name="Rectangle 120"/>
            <p:cNvSpPr>
              <a:spLocks noChangeArrowheads="1"/>
            </p:cNvSpPr>
            <p:nvPr/>
          </p:nvSpPr>
          <p:spPr bwMode="auto">
            <a:xfrm>
              <a:off x="393" y="242"/>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4705" name="Rectangle 121"/>
            <p:cNvSpPr>
              <a:spLocks noChangeArrowheads="1"/>
            </p:cNvSpPr>
            <p:nvPr/>
          </p:nvSpPr>
          <p:spPr bwMode="auto">
            <a:xfrm>
              <a:off x="294" y="267"/>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24706" name="Rectangle 122"/>
            <p:cNvSpPr>
              <a:spLocks noChangeArrowheads="1"/>
            </p:cNvSpPr>
            <p:nvPr/>
          </p:nvSpPr>
          <p:spPr bwMode="auto">
            <a:xfrm>
              <a:off x="291" y="290"/>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24707" name="Rectangle 123"/>
            <p:cNvSpPr>
              <a:spLocks noChangeArrowheads="1"/>
            </p:cNvSpPr>
            <p:nvPr/>
          </p:nvSpPr>
          <p:spPr bwMode="auto">
            <a:xfrm>
              <a:off x="401" y="29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708" name="Rectangle 124"/>
            <p:cNvSpPr>
              <a:spLocks noChangeArrowheads="1"/>
            </p:cNvSpPr>
            <p:nvPr/>
          </p:nvSpPr>
          <p:spPr bwMode="auto">
            <a:xfrm>
              <a:off x="286" y="313"/>
              <a:ext cx="9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24709" name="Rectangle 125"/>
            <p:cNvSpPr>
              <a:spLocks noChangeArrowheads="1"/>
            </p:cNvSpPr>
            <p:nvPr/>
          </p:nvSpPr>
          <p:spPr bwMode="auto">
            <a:xfrm>
              <a:off x="405" y="313"/>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4710" name="Freeform 126"/>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24711" name="Freeform 127"/>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24712" name="Freeform 128"/>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24713" name="Freeform 129"/>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24714" name="Freeform 130"/>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24715" name="Freeform 131"/>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grpSp>
        <p:nvGrpSpPr>
          <p:cNvPr id="24580" name="Group 2"/>
          <p:cNvGrpSpPr>
            <a:grpSpLocks/>
          </p:cNvGrpSpPr>
          <p:nvPr/>
        </p:nvGrpSpPr>
        <p:grpSpPr bwMode="auto">
          <a:xfrm>
            <a:off x="1928813" y="1989138"/>
            <a:ext cx="6929437" cy="4643437"/>
            <a:chOff x="2880" y="5940"/>
            <a:chExt cx="6840" cy="3960"/>
          </a:xfrm>
        </p:grpSpPr>
        <p:sp>
          <p:nvSpPr>
            <p:cNvPr id="24581" name="AutoShape 3"/>
            <p:cNvSpPr>
              <a:spLocks noChangeArrowheads="1"/>
            </p:cNvSpPr>
            <p:nvPr/>
          </p:nvSpPr>
          <p:spPr bwMode="auto">
            <a:xfrm>
              <a:off x="3240" y="6128"/>
              <a:ext cx="1316" cy="36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Existing  drivers</a:t>
              </a:r>
              <a:endParaRPr lang="ru-RU" altLang="ru-RU" sz="4000"/>
            </a:p>
          </p:txBody>
        </p:sp>
        <p:sp>
          <p:nvSpPr>
            <p:cNvPr id="24582" name="AutoShape 4"/>
            <p:cNvSpPr>
              <a:spLocks noChangeArrowheads="1"/>
            </p:cNvSpPr>
            <p:nvPr/>
          </p:nvSpPr>
          <p:spPr bwMode="auto">
            <a:xfrm>
              <a:off x="5541" y="6128"/>
              <a:ext cx="1315" cy="36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Outputs</a:t>
              </a:r>
              <a:endParaRPr lang="ru-RU" altLang="ru-RU" sz="4000"/>
            </a:p>
          </p:txBody>
        </p:sp>
        <p:sp>
          <p:nvSpPr>
            <p:cNvPr id="24583" name="AutoShape 5"/>
            <p:cNvSpPr>
              <a:spLocks noChangeArrowheads="1"/>
            </p:cNvSpPr>
            <p:nvPr/>
          </p:nvSpPr>
          <p:spPr bwMode="auto">
            <a:xfrm>
              <a:off x="8079" y="6128"/>
              <a:ext cx="1316" cy="36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Activities</a:t>
              </a:r>
              <a:endParaRPr lang="ru-RU" altLang="ru-RU" sz="4000"/>
            </a:p>
          </p:txBody>
        </p:sp>
        <p:sp>
          <p:nvSpPr>
            <p:cNvPr id="24584" name="AutoShape 6"/>
            <p:cNvSpPr>
              <a:spLocks noChangeArrowheads="1"/>
            </p:cNvSpPr>
            <p:nvPr/>
          </p:nvSpPr>
          <p:spPr bwMode="auto">
            <a:xfrm>
              <a:off x="2880" y="6695"/>
              <a:ext cx="6840" cy="3205"/>
            </a:xfrm>
            <a:prstGeom prst="roundRect">
              <a:avLst>
                <a:gd name="adj" fmla="val 11032"/>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endParaRPr lang="ru-RU" altLang="ru-RU" sz="4000"/>
            </a:p>
          </p:txBody>
        </p:sp>
        <p:sp>
          <p:nvSpPr>
            <p:cNvPr id="24585" name="Oval 7"/>
            <p:cNvSpPr>
              <a:spLocks noChangeArrowheads="1"/>
            </p:cNvSpPr>
            <p:nvPr/>
          </p:nvSpPr>
          <p:spPr bwMode="auto">
            <a:xfrm>
              <a:off x="7764" y="8852"/>
              <a:ext cx="1760" cy="724"/>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Political Commitment</a:t>
              </a:r>
              <a:endParaRPr lang="en-GB" altLang="ru-RU" sz="1200">
                <a:solidFill>
                  <a:srgbClr val="5F5F5F"/>
                </a:solidFill>
                <a:latin typeface="Tahoma" pitchFamily="34" charset="0"/>
              </a:endParaRPr>
            </a:p>
            <a:p>
              <a:pPr eaLnBrk="1" hangingPunct="1"/>
              <a:endParaRPr lang="ru-RU" altLang="ru-RU" sz="4000"/>
            </a:p>
          </p:txBody>
        </p:sp>
        <p:sp>
          <p:nvSpPr>
            <p:cNvPr id="24586" name="AutoShape 8"/>
            <p:cNvSpPr>
              <a:spLocks noChangeArrowheads="1"/>
            </p:cNvSpPr>
            <p:nvPr/>
          </p:nvSpPr>
          <p:spPr bwMode="auto">
            <a:xfrm>
              <a:off x="3012" y="7448"/>
              <a:ext cx="1496" cy="567"/>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35921" dir="2700000" algn="ctr" rotWithShape="0">
                <a:srgbClr val="B2B2B2"/>
              </a:outerShdw>
            </a:effectLst>
          </p:spPr>
          <p:txBody>
            <a:bodyPr/>
            <a:lstStyle/>
            <a:p>
              <a:pPr algn="ctr" eaLnBrk="1" hangingPunct="1"/>
              <a:endParaRPr lang="en-GB" altLang="ru-RU" sz="1100" b="1">
                <a:solidFill>
                  <a:srgbClr val="5F5F5F"/>
                </a:solidFill>
                <a:latin typeface="Tahoma" pitchFamily="34" charset="0"/>
              </a:endParaRPr>
            </a:p>
            <a:p>
              <a:pPr algn="ctr" eaLnBrk="1" hangingPunct="1"/>
              <a:r>
                <a:rPr lang="en-GB" altLang="ru-RU" sz="1200" b="1">
                  <a:solidFill>
                    <a:srgbClr val="5F5F5F"/>
                  </a:solidFill>
                  <a:latin typeface="Tahoma" pitchFamily="34" charset="0"/>
                </a:rPr>
                <a:t>Water problems</a:t>
              </a:r>
              <a:endParaRPr lang="en-GB" altLang="ru-RU" sz="1200">
                <a:solidFill>
                  <a:srgbClr val="5F5F5F"/>
                </a:solidFill>
                <a:latin typeface="Tahoma" pitchFamily="34" charset="0"/>
              </a:endParaRPr>
            </a:p>
            <a:p>
              <a:pPr eaLnBrk="1" hangingPunct="1"/>
              <a:endParaRPr lang="ru-RU" altLang="ru-RU" sz="4000"/>
            </a:p>
          </p:txBody>
        </p:sp>
        <p:sp>
          <p:nvSpPr>
            <p:cNvPr id="24587" name="AutoShape 9"/>
            <p:cNvSpPr>
              <a:spLocks noChangeArrowheads="1"/>
            </p:cNvSpPr>
            <p:nvPr/>
          </p:nvSpPr>
          <p:spPr bwMode="auto">
            <a:xfrm>
              <a:off x="5160" y="7605"/>
              <a:ext cx="2142" cy="1285"/>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r>
                <a:rPr lang="en-GB" altLang="ru-RU" sz="1600" b="1">
                  <a:solidFill>
                    <a:srgbClr val="FFFFFF"/>
                  </a:solidFill>
                  <a:latin typeface="Tahoma" pitchFamily="34" charset="0"/>
                </a:rPr>
                <a:t>VISION / POLICY STATEMENT</a:t>
              </a:r>
            </a:p>
            <a:p>
              <a:pPr algn="ctr" eaLnBrk="1" hangingPunct="1"/>
              <a:endParaRPr lang="en-GB" altLang="ru-RU" sz="1600" b="1">
                <a:solidFill>
                  <a:srgbClr val="FFFFFF"/>
                </a:solidFill>
                <a:latin typeface="Tahoma" pitchFamily="34" charset="0"/>
              </a:endParaRPr>
            </a:p>
            <a:p>
              <a:pPr algn="ctr" eaLnBrk="1" hangingPunct="1"/>
              <a:r>
                <a:rPr lang="en-GB" altLang="ru-RU" sz="1600" b="1">
                  <a:solidFill>
                    <a:srgbClr val="FFFFFF"/>
                  </a:solidFill>
                  <a:latin typeface="Tahoma" pitchFamily="34" charset="0"/>
                </a:rPr>
                <a:t>Committed to sustainability</a:t>
              </a:r>
              <a:endParaRPr lang="ru-RU" altLang="ru-RU" sz="4000"/>
            </a:p>
          </p:txBody>
        </p:sp>
        <p:sp>
          <p:nvSpPr>
            <p:cNvPr id="24588" name="AutoShape 10"/>
            <p:cNvSpPr>
              <a:spLocks noChangeArrowheads="1"/>
            </p:cNvSpPr>
            <p:nvPr/>
          </p:nvSpPr>
          <p:spPr bwMode="auto">
            <a:xfrm>
              <a:off x="3012" y="8204"/>
              <a:ext cx="1496" cy="707"/>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endParaRPr lang="ru-RU" altLang="ru-RU" sz="1200" b="1">
                <a:solidFill>
                  <a:srgbClr val="5F5F5F"/>
                </a:solidFill>
                <a:latin typeface="Tahoma" pitchFamily="34" charset="0"/>
              </a:endParaRPr>
            </a:p>
            <a:p>
              <a:pPr algn="ctr" eaLnBrk="1" hangingPunct="1"/>
              <a:r>
                <a:rPr lang="en-GB" altLang="ru-RU" sz="1200" b="1">
                  <a:solidFill>
                    <a:srgbClr val="5F5F5F"/>
                  </a:solidFill>
                  <a:latin typeface="Tahoma" pitchFamily="34" charset="0"/>
                </a:rPr>
                <a:t>Former water policies</a:t>
              </a:r>
              <a:endParaRPr lang="en-GB" altLang="ru-RU" sz="3200">
                <a:solidFill>
                  <a:srgbClr val="5F5F5F"/>
                </a:solidFill>
                <a:latin typeface="Tahoma" pitchFamily="34" charset="0"/>
              </a:endParaRPr>
            </a:p>
            <a:p>
              <a:pPr eaLnBrk="1" hangingPunct="1"/>
              <a:endParaRPr lang="ru-RU" altLang="ru-RU" sz="4000"/>
            </a:p>
          </p:txBody>
        </p:sp>
        <p:sp>
          <p:nvSpPr>
            <p:cNvPr id="24589" name="Oval 11"/>
            <p:cNvSpPr>
              <a:spLocks noChangeArrowheads="1"/>
            </p:cNvSpPr>
            <p:nvPr/>
          </p:nvSpPr>
          <p:spPr bwMode="auto">
            <a:xfrm>
              <a:off x="7705" y="7925"/>
              <a:ext cx="1810" cy="719"/>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Stakeholder Consultation</a:t>
              </a:r>
              <a:endParaRPr lang="en-GB" altLang="ru-RU" sz="1100">
                <a:solidFill>
                  <a:srgbClr val="5F5F5F"/>
                </a:solidFill>
                <a:latin typeface="Tahoma" pitchFamily="34" charset="0"/>
              </a:endParaRPr>
            </a:p>
            <a:p>
              <a:pPr eaLnBrk="1" hangingPunct="1"/>
              <a:endParaRPr lang="ru-RU" altLang="ru-RU" sz="4000"/>
            </a:p>
          </p:txBody>
        </p:sp>
        <p:sp>
          <p:nvSpPr>
            <p:cNvPr id="24590" name="Oval 12"/>
            <p:cNvSpPr>
              <a:spLocks noChangeArrowheads="1"/>
            </p:cNvSpPr>
            <p:nvPr/>
          </p:nvSpPr>
          <p:spPr bwMode="auto">
            <a:xfrm>
              <a:off x="7705" y="6957"/>
              <a:ext cx="1810" cy="719"/>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endParaRPr lang="en-GB" altLang="ru-RU" sz="1100" b="1">
                <a:solidFill>
                  <a:srgbClr val="5F5F5F"/>
                </a:solidFill>
                <a:latin typeface="Tahoma" pitchFamily="34" charset="0"/>
              </a:endParaRPr>
            </a:p>
            <a:p>
              <a:pPr algn="ctr" eaLnBrk="1" hangingPunct="1"/>
              <a:r>
                <a:rPr lang="en-GB" altLang="ru-RU" sz="1200" b="1">
                  <a:solidFill>
                    <a:srgbClr val="5F5F5F"/>
                  </a:solidFill>
                  <a:latin typeface="Tahoma" pitchFamily="34" charset="0"/>
                </a:rPr>
                <a:t>Awareness</a:t>
              </a:r>
              <a:r>
                <a:rPr lang="en-GB" altLang="ru-RU" sz="1200">
                  <a:solidFill>
                    <a:srgbClr val="5F5F5F"/>
                  </a:solidFill>
                  <a:latin typeface="Tahoma" pitchFamily="34" charset="0"/>
                </a:rPr>
                <a:t> </a:t>
              </a:r>
              <a:endParaRPr lang="en-GB" altLang="ru-RU" sz="3200">
                <a:solidFill>
                  <a:srgbClr val="5F5F5F"/>
                </a:solidFill>
                <a:latin typeface="Tahoma" pitchFamily="34" charset="0"/>
              </a:endParaRPr>
            </a:p>
            <a:p>
              <a:pPr eaLnBrk="1" hangingPunct="1"/>
              <a:endParaRPr lang="ru-RU" altLang="ru-RU" sz="4000"/>
            </a:p>
          </p:txBody>
        </p:sp>
        <p:cxnSp>
          <p:nvCxnSpPr>
            <p:cNvPr id="24591" name="AutoShape 13"/>
            <p:cNvCxnSpPr>
              <a:cxnSpLocks noChangeShapeType="1"/>
            </p:cNvCxnSpPr>
            <p:nvPr/>
          </p:nvCxnSpPr>
          <p:spPr bwMode="auto">
            <a:xfrm>
              <a:off x="7277" y="8580"/>
              <a:ext cx="488" cy="565"/>
            </a:xfrm>
            <a:prstGeom prst="curvedConnector3">
              <a:avLst>
                <a:gd name="adj1" fmla="val 49995"/>
              </a:avLst>
            </a:prstGeom>
            <a:noFill/>
            <a:ln w="25400">
              <a:solidFill>
                <a:srgbClr val="5F5F5F"/>
              </a:solidFill>
              <a:round/>
              <a:headEnd type="triangle" w="sm" len="sm"/>
              <a:tailEnd type="triangle" w="sm" len="sm"/>
            </a:ln>
          </p:spPr>
        </p:cxnSp>
        <p:cxnSp>
          <p:nvCxnSpPr>
            <p:cNvPr id="24592" name="AutoShape 14"/>
            <p:cNvCxnSpPr>
              <a:cxnSpLocks noChangeShapeType="1"/>
            </p:cNvCxnSpPr>
            <p:nvPr/>
          </p:nvCxnSpPr>
          <p:spPr bwMode="auto">
            <a:xfrm flipV="1">
              <a:off x="7277" y="7260"/>
              <a:ext cx="488" cy="565"/>
            </a:xfrm>
            <a:prstGeom prst="curvedConnector3">
              <a:avLst>
                <a:gd name="adj1" fmla="val 49995"/>
              </a:avLst>
            </a:prstGeom>
            <a:noFill/>
            <a:ln w="25400">
              <a:solidFill>
                <a:srgbClr val="5F5F5F"/>
              </a:solidFill>
              <a:round/>
              <a:headEnd type="triangle" w="sm" len="sm"/>
              <a:tailEnd type="triangle" w="sm" len="sm"/>
            </a:ln>
          </p:spPr>
        </p:cxnSp>
        <p:cxnSp>
          <p:nvCxnSpPr>
            <p:cNvPr id="24593" name="AutoShape 15"/>
            <p:cNvCxnSpPr>
              <a:cxnSpLocks noChangeShapeType="1"/>
            </p:cNvCxnSpPr>
            <p:nvPr/>
          </p:nvCxnSpPr>
          <p:spPr bwMode="auto">
            <a:xfrm>
              <a:off x="7277" y="8121"/>
              <a:ext cx="488" cy="271"/>
            </a:xfrm>
            <a:prstGeom prst="curvedConnector3">
              <a:avLst>
                <a:gd name="adj1" fmla="val 49995"/>
              </a:avLst>
            </a:prstGeom>
            <a:noFill/>
            <a:ln w="25400">
              <a:solidFill>
                <a:srgbClr val="5F5F5F"/>
              </a:solidFill>
              <a:round/>
              <a:headEnd type="triangle" w="sm" len="sm"/>
              <a:tailEnd type="triangle" w="sm" len="sm"/>
            </a:ln>
          </p:spPr>
        </p:cxnSp>
        <p:cxnSp>
          <p:nvCxnSpPr>
            <p:cNvPr id="24594" name="AutoShape 16"/>
            <p:cNvCxnSpPr>
              <a:cxnSpLocks noChangeShapeType="1"/>
            </p:cNvCxnSpPr>
            <p:nvPr/>
          </p:nvCxnSpPr>
          <p:spPr bwMode="auto">
            <a:xfrm flipH="1" flipV="1">
              <a:off x="4508" y="7745"/>
              <a:ext cx="652" cy="187"/>
            </a:xfrm>
            <a:prstGeom prst="curvedConnector3">
              <a:avLst>
                <a:gd name="adj1" fmla="val 49995"/>
              </a:avLst>
            </a:prstGeom>
            <a:noFill/>
            <a:ln w="25400">
              <a:solidFill>
                <a:srgbClr val="5F5F5F"/>
              </a:solidFill>
              <a:round/>
              <a:headEnd type="triangle" w="sm" len="sm"/>
              <a:tailEnd type="triangle" w="sm" len="sm"/>
            </a:ln>
          </p:spPr>
        </p:cxnSp>
        <p:cxnSp>
          <p:nvCxnSpPr>
            <p:cNvPr id="24595" name="AutoShape 17"/>
            <p:cNvCxnSpPr>
              <a:cxnSpLocks noChangeShapeType="1"/>
            </p:cNvCxnSpPr>
            <p:nvPr/>
          </p:nvCxnSpPr>
          <p:spPr bwMode="auto">
            <a:xfrm flipV="1">
              <a:off x="4508" y="8121"/>
              <a:ext cx="652" cy="377"/>
            </a:xfrm>
            <a:prstGeom prst="curvedConnector3">
              <a:avLst>
                <a:gd name="adj1" fmla="val 49995"/>
              </a:avLst>
            </a:prstGeom>
            <a:noFill/>
            <a:ln w="25400">
              <a:solidFill>
                <a:srgbClr val="5F5F5F"/>
              </a:solidFill>
              <a:round/>
              <a:headEnd type="triangle" w="sm" len="sm"/>
              <a:tailEnd type="triangle" w="sm" len="sm"/>
            </a:ln>
          </p:spPr>
        </p:cxnSp>
        <p:sp>
          <p:nvSpPr>
            <p:cNvPr id="24596" name="Line 18"/>
            <p:cNvSpPr>
              <a:spLocks noChangeShapeType="1"/>
            </p:cNvSpPr>
            <p:nvPr/>
          </p:nvSpPr>
          <p:spPr bwMode="auto">
            <a:xfrm flipH="1">
              <a:off x="4835" y="5940"/>
              <a:ext cx="0" cy="3960"/>
            </a:xfrm>
            <a:prstGeom prst="line">
              <a:avLst/>
            </a:prstGeom>
            <a:noFill/>
            <a:ln w="9525">
              <a:solidFill>
                <a:srgbClr val="0963B5"/>
              </a:solidFill>
              <a:prstDash val="dash"/>
              <a:round/>
              <a:headEnd/>
              <a:tailEnd/>
            </a:ln>
          </p:spPr>
          <p:txBody>
            <a:bodyPr/>
            <a:lstStyle/>
            <a:p>
              <a:endParaRPr lang="ru-RU"/>
            </a:p>
          </p:txBody>
        </p:sp>
        <p:sp>
          <p:nvSpPr>
            <p:cNvPr id="24597" name="Line 19"/>
            <p:cNvSpPr>
              <a:spLocks noChangeShapeType="1"/>
            </p:cNvSpPr>
            <p:nvPr/>
          </p:nvSpPr>
          <p:spPr bwMode="auto">
            <a:xfrm>
              <a:off x="7603" y="5940"/>
              <a:ext cx="0" cy="3960"/>
            </a:xfrm>
            <a:prstGeom prst="line">
              <a:avLst/>
            </a:prstGeom>
            <a:noFill/>
            <a:ln w="9525">
              <a:solidFill>
                <a:srgbClr val="0963B5"/>
              </a:solidFill>
              <a:prstDash val="dash"/>
              <a:round/>
              <a:headEnd/>
              <a:tailEnd/>
            </a:ln>
          </p:spPr>
          <p:txBody>
            <a:bodyPr/>
            <a:lstStyle/>
            <a:p>
              <a:endParaRPr lang="ru-RU"/>
            </a:p>
          </p:txBody>
        </p:sp>
      </p:grpSp>
    </p:spTree>
    <p:extLst>
      <p:ext uri="{BB962C8B-B14F-4D97-AF65-F5344CB8AC3E}">
        <p14:creationId xmlns:p14="http://schemas.microsoft.com/office/powerpoint/2010/main" val="180083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77800" y="908050"/>
            <a:ext cx="8786813" cy="4400550"/>
          </a:xfrm>
          <a:prstGeom prst="rect">
            <a:avLst/>
          </a:prstGeom>
          <a:noFill/>
          <a:ln w="9525">
            <a:noFill/>
            <a:miter lim="800000"/>
            <a:headEnd/>
            <a:tailEnd/>
          </a:ln>
        </p:spPr>
        <p:txBody>
          <a:bodyPr>
            <a:spAutoFit/>
          </a:bodyPr>
          <a:lstStyle/>
          <a:p>
            <a:pPr eaLnBrk="1" hangingPunct="1">
              <a:buFont typeface="Wingdings" pitchFamily="2" charset="2"/>
              <a:buChar char="ü"/>
            </a:pPr>
            <a:r>
              <a:rPr lang="en-GB" altLang="ru-RU" sz="2800" b="1">
                <a:latin typeface="Calibri" pitchFamily="34" charset="0"/>
              </a:rPr>
              <a:t> </a:t>
            </a:r>
            <a:r>
              <a:rPr lang="ru-RU" altLang="ru-RU" sz="2800" b="1"/>
              <a:t>Стратегия это документ который описывает будущее состояние</a:t>
            </a:r>
            <a:r>
              <a:rPr lang="en-GB" altLang="ru-RU" sz="2800" b="1">
                <a:latin typeface="Calibri" pitchFamily="34" charset="0"/>
              </a:rPr>
              <a:t>. </a:t>
            </a:r>
            <a:endParaRPr lang="ru-RU" altLang="ru-RU" sz="2800" b="1"/>
          </a:p>
          <a:p>
            <a:pPr eaLnBrk="1" hangingPunct="1">
              <a:buFont typeface="Wingdings" pitchFamily="2" charset="2"/>
              <a:buChar char="ü"/>
            </a:pPr>
            <a:endParaRPr lang="en-GB" altLang="ru-RU" sz="2800" b="1"/>
          </a:p>
          <a:p>
            <a:pPr eaLnBrk="1" hangingPunct="1">
              <a:buFont typeface="Wingdings" pitchFamily="2" charset="2"/>
              <a:buChar char="ü"/>
            </a:pPr>
            <a:r>
              <a:rPr lang="en-GB" altLang="ru-RU" sz="2800" b="1">
                <a:latin typeface="Calibri" pitchFamily="34" charset="0"/>
              </a:rPr>
              <a:t> </a:t>
            </a:r>
            <a:r>
              <a:rPr lang="ru-RU" altLang="ru-RU" sz="2800" b="1"/>
              <a:t>Ориентирована на конкретный период времени и не должна быть длинной</a:t>
            </a:r>
            <a:r>
              <a:rPr lang="en-GB" altLang="ru-RU" sz="2800" b="1">
                <a:latin typeface="Calibri" pitchFamily="34" charset="0"/>
              </a:rPr>
              <a:t>.</a:t>
            </a:r>
            <a:endParaRPr lang="ru-RU" altLang="ru-RU" sz="2800" b="1"/>
          </a:p>
          <a:p>
            <a:pPr eaLnBrk="1" hangingPunct="1">
              <a:buFont typeface="Wingdings" pitchFamily="2" charset="2"/>
              <a:buChar char="ü"/>
            </a:pPr>
            <a:endParaRPr lang="en-GB" altLang="ru-RU" sz="2800" b="1"/>
          </a:p>
          <a:p>
            <a:pPr eaLnBrk="1" hangingPunct="1">
              <a:buFont typeface="Wingdings" pitchFamily="2" charset="2"/>
              <a:buChar char="ü"/>
            </a:pPr>
            <a:r>
              <a:rPr lang="en-GB" altLang="ru-RU" sz="2800" b="1">
                <a:latin typeface="Calibri" pitchFamily="34" charset="0"/>
              </a:rPr>
              <a:t> </a:t>
            </a:r>
            <a:r>
              <a:rPr lang="ru-RU" altLang="ru-RU" sz="2800" b="1"/>
              <a:t>Не должна быть недостижимой</a:t>
            </a:r>
            <a:r>
              <a:rPr lang="en-GB" altLang="ru-RU" sz="2800" b="1">
                <a:latin typeface="Calibri" pitchFamily="34" charset="0"/>
              </a:rPr>
              <a:t>. </a:t>
            </a:r>
            <a:endParaRPr lang="ru-RU" altLang="ru-RU" sz="2800" b="1"/>
          </a:p>
          <a:p>
            <a:pPr eaLnBrk="1" hangingPunct="1">
              <a:buFont typeface="Wingdings" pitchFamily="2" charset="2"/>
              <a:buChar char="ü"/>
            </a:pPr>
            <a:endParaRPr lang="en-GB" altLang="ru-RU" sz="2800" b="1"/>
          </a:p>
          <a:p>
            <a:pPr eaLnBrk="1" hangingPunct="1">
              <a:buFont typeface="Wingdings" pitchFamily="2" charset="2"/>
              <a:buChar char="ü"/>
            </a:pPr>
            <a:r>
              <a:rPr lang="en-GB" altLang="ru-RU" sz="2800" b="1">
                <a:latin typeface="Calibri" pitchFamily="34" charset="0"/>
              </a:rPr>
              <a:t> </a:t>
            </a:r>
            <a:r>
              <a:rPr lang="ru-RU" altLang="ru-RU" sz="2800" b="1"/>
              <a:t>В идеале должна быть в рамках общей стратегии развития государства.</a:t>
            </a:r>
            <a:endParaRPr lang="ru-RU" altLang="ru-RU" sz="2800" b="1">
              <a:latin typeface="Calibri" pitchFamily="34" charset="0"/>
            </a:endParaRPr>
          </a:p>
        </p:txBody>
      </p:sp>
    </p:spTree>
    <p:extLst>
      <p:ext uri="{BB962C8B-B14F-4D97-AF65-F5344CB8AC3E}">
        <p14:creationId xmlns:p14="http://schemas.microsoft.com/office/powerpoint/2010/main" val="307805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79388" y="865188"/>
            <a:ext cx="8785225" cy="5732462"/>
          </a:xfrm>
          <a:prstGeom prst="rect">
            <a:avLst/>
          </a:prstGeom>
          <a:noFill/>
          <a:ln w="9525">
            <a:noFill/>
            <a:miter lim="800000"/>
            <a:headEnd/>
            <a:tailEnd/>
          </a:ln>
        </p:spPr>
        <p:txBody>
          <a:bodyPr anchor="ctr">
            <a:spAutoFit/>
          </a:bodyPr>
          <a:lstStyle/>
          <a:p>
            <a:pPr algn="just" eaLnBrk="1" hangingPunct="1">
              <a:tabLst>
                <a:tab pos="228600" algn="l"/>
              </a:tabLst>
            </a:pPr>
            <a:r>
              <a:rPr lang="en-GB" altLang="ru-RU" b="1">
                <a:solidFill>
                  <a:srgbClr val="C00000"/>
                </a:solidFill>
                <a:ea typeface="Times New Roman" pitchFamily="18" charset="0"/>
                <a:cs typeface="Tahoma" pitchFamily="34" charset="0"/>
              </a:rPr>
              <a:t>THAILAND WATER VISION</a:t>
            </a:r>
            <a:r>
              <a:rPr lang="ru-RU" altLang="ru-RU" b="1">
                <a:solidFill>
                  <a:srgbClr val="C00000"/>
                </a:solidFill>
                <a:ea typeface="Times New Roman" pitchFamily="18" charset="0"/>
                <a:cs typeface="Tahoma" pitchFamily="34" charset="0"/>
              </a:rPr>
              <a:t> – национальный уровень</a:t>
            </a:r>
            <a:endParaRPr lang="en-GB" altLang="ru-RU" b="1">
              <a:solidFill>
                <a:srgbClr val="C00000"/>
              </a:solidFill>
              <a:ea typeface="Times New Roman" pitchFamily="18" charset="0"/>
              <a:cs typeface="Tahoma" pitchFamily="34" charset="0"/>
            </a:endParaRPr>
          </a:p>
          <a:p>
            <a:pPr algn="just" eaLnBrk="1" hangingPunct="1">
              <a:tabLst>
                <a:tab pos="228600" algn="l"/>
              </a:tabLst>
            </a:pPr>
            <a:endParaRPr lang="ru-RU" altLang="ru-RU" sz="2400">
              <a:ea typeface="Times New Roman" pitchFamily="18" charset="0"/>
            </a:endParaRPr>
          </a:p>
          <a:p>
            <a:pPr algn="just">
              <a:buFontTx/>
              <a:buChar char="•"/>
              <a:tabLst>
                <a:tab pos="228600" algn="l"/>
              </a:tabLst>
            </a:pPr>
            <a:r>
              <a:rPr lang="en-GB" altLang="ru-RU">
                <a:ea typeface="Times New Roman" pitchFamily="18" charset="0"/>
                <a:cs typeface="Tahoma" pitchFamily="34" charset="0"/>
              </a:rPr>
              <a:t> By the year 2025, Thailand will have sufficient water of good quality for all users through an efficient management, organisational and legal system that would ensure equitable and sustainable utilisation of its water resources with due consideration on the quality of life and the participation of all stakeholders.</a:t>
            </a:r>
          </a:p>
          <a:p>
            <a:pPr algn="just">
              <a:buFontTx/>
              <a:buChar char="•"/>
              <a:tabLst>
                <a:tab pos="228600" algn="l"/>
              </a:tabLst>
            </a:pPr>
            <a:endParaRPr lang="en-GB" altLang="ru-RU" sz="2400"/>
          </a:p>
          <a:p>
            <a:pPr algn="just">
              <a:tabLst>
                <a:tab pos="228600" algn="l"/>
              </a:tabLst>
            </a:pPr>
            <a:r>
              <a:rPr lang="en-US" altLang="ru-RU" b="1">
                <a:solidFill>
                  <a:srgbClr val="C00000"/>
                </a:solidFill>
              </a:rPr>
              <a:t>THE EDISTO RIVER BASIN – </a:t>
            </a:r>
            <a:r>
              <a:rPr lang="ru-RU" altLang="ru-RU" b="1">
                <a:solidFill>
                  <a:srgbClr val="C00000"/>
                </a:solidFill>
              </a:rPr>
              <a:t>региональный уровень</a:t>
            </a:r>
            <a:endParaRPr lang="en-US" altLang="ru-RU" b="1">
              <a:solidFill>
                <a:srgbClr val="C00000"/>
              </a:solidFill>
            </a:endParaRPr>
          </a:p>
          <a:p>
            <a:pPr algn="ctr" eaLnBrk="1" hangingPunct="1">
              <a:tabLst>
                <a:tab pos="228600" algn="l"/>
              </a:tabLst>
            </a:pPr>
            <a:endParaRPr lang="en-GB" altLang="ru-RU" b="1">
              <a:solidFill>
                <a:srgbClr val="C00000"/>
              </a:solidFill>
            </a:endParaRPr>
          </a:p>
          <a:p>
            <a:pPr eaLnBrk="1" hangingPunct="1">
              <a:tabLst>
                <a:tab pos="228600" algn="l"/>
              </a:tabLst>
            </a:pPr>
            <a:r>
              <a:rPr lang="en-US" altLang="ru-RU" sz="1800"/>
              <a:t>The Edisto River Basin is one of the few remaining blackwater stream ecosystems in the United States that is in good condition; the basin sustains a diverse rural landscape and economy; and the people living in the basin have strong ties to the land and small town communities. In these and other ways the Edisto Basin represents the rural South at its best. As such, the Edisto River Basin is a resource of great value. The basin should be managed as an important natural and cultural resource area for present and future generations, where the local economy is enhanced for the needs of local citizens and development proceeds in a way that respects and preserves the natural and cultural character of the area. </a:t>
            </a:r>
            <a:endParaRPr lang="ru-RU" altLang="ru-RU" sz="1800"/>
          </a:p>
        </p:txBody>
      </p:sp>
      <p:sp>
        <p:nvSpPr>
          <p:cNvPr id="26627" name="TextBox 2"/>
          <p:cNvSpPr txBox="1">
            <a:spLocks noChangeArrowheads="1"/>
          </p:cNvSpPr>
          <p:nvPr/>
        </p:nvSpPr>
        <p:spPr bwMode="auto">
          <a:xfrm>
            <a:off x="3929063" y="115888"/>
            <a:ext cx="2093912" cy="579437"/>
          </a:xfrm>
          <a:prstGeom prst="rect">
            <a:avLst/>
          </a:prstGeom>
          <a:noFill/>
          <a:ln w="9525">
            <a:noFill/>
            <a:miter lim="800000"/>
            <a:headEnd/>
            <a:tailEnd/>
          </a:ln>
        </p:spPr>
        <p:txBody>
          <a:bodyPr wrap="none">
            <a:spAutoFit/>
          </a:bodyPr>
          <a:lstStyle/>
          <a:p>
            <a:pPr eaLnBrk="1" hangingPunct="1"/>
            <a:r>
              <a:rPr lang="ru-RU" altLang="ru-RU" sz="3200" b="1">
                <a:solidFill>
                  <a:schemeClr val="tx2"/>
                </a:solidFill>
              </a:rPr>
              <a:t>Примеры</a:t>
            </a:r>
            <a:endParaRPr lang="ru-RU" altLang="ru-RU" sz="3200" b="1">
              <a:solidFill>
                <a:schemeClr val="tx2"/>
              </a:solidFill>
              <a:latin typeface="Calibri" pitchFamily="34" charset="0"/>
            </a:endParaRPr>
          </a:p>
        </p:txBody>
      </p:sp>
    </p:spTree>
    <p:extLst>
      <p:ext uri="{BB962C8B-B14F-4D97-AF65-F5344CB8AC3E}">
        <p14:creationId xmlns:p14="http://schemas.microsoft.com/office/powerpoint/2010/main" val="65674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258888" y="2565400"/>
            <a:ext cx="6913562" cy="1190625"/>
          </a:xfrm>
          <a:prstGeom prst="rect">
            <a:avLst/>
          </a:prstGeom>
          <a:noFill/>
          <a:ln w="9525">
            <a:noFill/>
            <a:miter lim="800000"/>
            <a:headEnd/>
            <a:tailEnd/>
          </a:ln>
          <a:effectLst/>
        </p:spPr>
        <p:txBody>
          <a:bodyPr>
            <a:spAutoFit/>
          </a:bodyPr>
          <a:lstStyle/>
          <a:p>
            <a:pPr algn="ctr" eaLnBrk="1" hangingPunct="1"/>
            <a:r>
              <a:rPr lang="ru-RU" altLang="ru-RU" sz="3600" b="1"/>
              <a:t>Часто на уровне стратегии все и заканчивается…</a:t>
            </a:r>
          </a:p>
        </p:txBody>
      </p:sp>
    </p:spTree>
    <p:extLst>
      <p:ext uri="{BB962C8B-B14F-4D97-AF65-F5344CB8AC3E}">
        <p14:creationId xmlns:p14="http://schemas.microsoft.com/office/powerpoint/2010/main" val="59681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
          <p:cNvGrpSpPr>
            <a:grpSpLocks noChangeAspect="1"/>
          </p:cNvGrpSpPr>
          <p:nvPr/>
        </p:nvGrpSpPr>
        <p:grpSpPr bwMode="auto">
          <a:xfrm>
            <a:off x="141288" y="28575"/>
            <a:ext cx="1573212" cy="1550988"/>
            <a:chOff x="224" y="108"/>
            <a:chExt cx="991" cy="977"/>
          </a:xfrm>
        </p:grpSpPr>
        <p:sp>
          <p:nvSpPr>
            <p:cNvPr id="28697"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28698" name="Rectangle 6"/>
            <p:cNvSpPr>
              <a:spLocks noChangeArrowheads="1"/>
            </p:cNvSpPr>
            <p:nvPr/>
          </p:nvSpPr>
          <p:spPr bwMode="auto">
            <a:xfrm>
              <a:off x="224" y="1041"/>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8699" name="Rectangle 7"/>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28700" name="Rectangle 8"/>
            <p:cNvSpPr>
              <a:spLocks noChangeArrowheads="1"/>
            </p:cNvSpPr>
            <p:nvPr/>
          </p:nvSpPr>
          <p:spPr bwMode="auto">
            <a:xfrm>
              <a:off x="242" y="11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01" name="Rectangle 12"/>
            <p:cNvSpPr>
              <a:spLocks noChangeArrowheads="1"/>
            </p:cNvSpPr>
            <p:nvPr/>
          </p:nvSpPr>
          <p:spPr bwMode="auto">
            <a:xfrm>
              <a:off x="357" y="14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02" name="Rectangle 20"/>
            <p:cNvSpPr>
              <a:spLocks noChangeArrowheads="1"/>
            </p:cNvSpPr>
            <p:nvPr/>
          </p:nvSpPr>
          <p:spPr bwMode="auto">
            <a:xfrm>
              <a:off x="1037" y="128"/>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8703" name="Rectangle 21"/>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04" name="Freeform 22"/>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8705" name="Rectangle 23"/>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06" name="Freeform 24"/>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8707" name="Rectangle 25"/>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8708" name="Freeform 26"/>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8709" name="Rectangle 27"/>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8710" name="Freeform 28"/>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28711" name="Freeform 29"/>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chemeClr val="bg1"/>
            </a:solidFill>
            <a:ln w="9525">
              <a:noFill/>
              <a:round/>
              <a:headEnd/>
              <a:tailEnd/>
            </a:ln>
          </p:spPr>
          <p:txBody>
            <a:bodyPr/>
            <a:lstStyle/>
            <a:p>
              <a:endParaRPr lang="ru-RU"/>
            </a:p>
          </p:txBody>
        </p:sp>
        <p:sp>
          <p:nvSpPr>
            <p:cNvPr id="28712" name="Freeform 30"/>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28713" name="Rectangle 31"/>
            <p:cNvSpPr>
              <a:spLocks noChangeArrowheads="1"/>
            </p:cNvSpPr>
            <p:nvPr/>
          </p:nvSpPr>
          <p:spPr bwMode="auto">
            <a:xfrm>
              <a:off x="647" y="565"/>
              <a:ext cx="13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28714" name="Rectangle 32"/>
            <p:cNvSpPr>
              <a:spLocks noChangeArrowheads="1"/>
            </p:cNvSpPr>
            <p:nvPr/>
          </p:nvSpPr>
          <p:spPr bwMode="auto">
            <a:xfrm>
              <a:off x="746" y="565"/>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15" name="Rectangle 33"/>
            <p:cNvSpPr>
              <a:spLocks noChangeArrowheads="1"/>
            </p:cNvSpPr>
            <p:nvPr/>
          </p:nvSpPr>
          <p:spPr bwMode="auto">
            <a:xfrm>
              <a:off x="696" y="588"/>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8716" name="Rectangle 34"/>
            <p:cNvSpPr>
              <a:spLocks noChangeArrowheads="1"/>
            </p:cNvSpPr>
            <p:nvPr/>
          </p:nvSpPr>
          <p:spPr bwMode="auto">
            <a:xfrm>
              <a:off x="606" y="613"/>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8717" name="Rectangle 35"/>
            <p:cNvSpPr>
              <a:spLocks noChangeArrowheads="1"/>
            </p:cNvSpPr>
            <p:nvPr/>
          </p:nvSpPr>
          <p:spPr bwMode="auto">
            <a:xfrm>
              <a:off x="615" y="613"/>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8718" name="Rectangle 36"/>
            <p:cNvSpPr>
              <a:spLocks noChangeArrowheads="1"/>
            </p:cNvSpPr>
            <p:nvPr/>
          </p:nvSpPr>
          <p:spPr bwMode="auto">
            <a:xfrm>
              <a:off x="627" y="611"/>
              <a:ext cx="20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28719" name="Rectangle 37"/>
            <p:cNvSpPr>
              <a:spLocks noChangeArrowheads="1"/>
            </p:cNvSpPr>
            <p:nvPr/>
          </p:nvSpPr>
          <p:spPr bwMode="auto">
            <a:xfrm>
              <a:off x="779" y="61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20" name="Rectangle 38"/>
            <p:cNvSpPr>
              <a:spLocks noChangeArrowheads="1"/>
            </p:cNvSpPr>
            <p:nvPr/>
          </p:nvSpPr>
          <p:spPr bwMode="auto">
            <a:xfrm>
              <a:off x="606" y="636"/>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8721" name="Rectangle 39"/>
            <p:cNvSpPr>
              <a:spLocks noChangeArrowheads="1"/>
            </p:cNvSpPr>
            <p:nvPr/>
          </p:nvSpPr>
          <p:spPr bwMode="auto">
            <a:xfrm>
              <a:off x="615" y="636"/>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8722" name="Rectangle 40"/>
            <p:cNvSpPr>
              <a:spLocks noChangeArrowheads="1"/>
            </p:cNvSpPr>
            <p:nvPr/>
          </p:nvSpPr>
          <p:spPr bwMode="auto">
            <a:xfrm>
              <a:off x="627" y="634"/>
              <a:ext cx="14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28723" name="Rectangle 41"/>
            <p:cNvSpPr>
              <a:spLocks noChangeArrowheads="1"/>
            </p:cNvSpPr>
            <p:nvPr/>
          </p:nvSpPr>
          <p:spPr bwMode="auto">
            <a:xfrm>
              <a:off x="627" y="657"/>
              <a:ext cx="14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28724" name="Rectangle 42"/>
            <p:cNvSpPr>
              <a:spLocks noChangeArrowheads="1"/>
            </p:cNvSpPr>
            <p:nvPr/>
          </p:nvSpPr>
          <p:spPr bwMode="auto">
            <a:xfrm>
              <a:off x="731" y="65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25" name="Rectangle 43"/>
            <p:cNvSpPr>
              <a:spLocks noChangeArrowheads="1"/>
            </p:cNvSpPr>
            <p:nvPr/>
          </p:nvSpPr>
          <p:spPr bwMode="auto">
            <a:xfrm>
              <a:off x="606" y="682"/>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8726" name="Rectangle 44"/>
            <p:cNvSpPr>
              <a:spLocks noChangeArrowheads="1"/>
            </p:cNvSpPr>
            <p:nvPr/>
          </p:nvSpPr>
          <p:spPr bwMode="auto">
            <a:xfrm>
              <a:off x="615" y="682"/>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8727" name="Rectangle 45"/>
            <p:cNvSpPr>
              <a:spLocks noChangeArrowheads="1"/>
            </p:cNvSpPr>
            <p:nvPr/>
          </p:nvSpPr>
          <p:spPr bwMode="auto">
            <a:xfrm>
              <a:off x="627" y="680"/>
              <a:ext cx="23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28728" name="Rectangle 46"/>
            <p:cNvSpPr>
              <a:spLocks noChangeArrowheads="1"/>
            </p:cNvSpPr>
            <p:nvPr/>
          </p:nvSpPr>
          <p:spPr bwMode="auto">
            <a:xfrm>
              <a:off x="807" y="68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29" name="Rectangle 47"/>
            <p:cNvSpPr>
              <a:spLocks noChangeArrowheads="1"/>
            </p:cNvSpPr>
            <p:nvPr/>
          </p:nvSpPr>
          <p:spPr bwMode="auto">
            <a:xfrm>
              <a:off x="606" y="704"/>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8730" name="Rectangle 48"/>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31" name="Freeform 49"/>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8732" name="Rectangle 50"/>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33" name="Freeform 51"/>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0000"/>
            </a:solidFill>
            <a:ln w="9525">
              <a:noFill/>
              <a:round/>
              <a:headEnd/>
              <a:tailEnd/>
            </a:ln>
          </p:spPr>
          <p:txBody>
            <a:bodyPr/>
            <a:lstStyle/>
            <a:p>
              <a:endParaRPr lang="ru-RU"/>
            </a:p>
          </p:txBody>
        </p:sp>
        <p:sp>
          <p:nvSpPr>
            <p:cNvPr id="28734" name="Freeform 52"/>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solidFill>
              <a:schemeClr val="bg1"/>
            </a:solidFill>
            <a:ln w="2">
              <a:solidFill>
                <a:srgbClr val="FFFFFF"/>
              </a:solidFill>
              <a:round/>
              <a:headEnd/>
              <a:tailEnd/>
            </a:ln>
          </p:spPr>
          <p:txBody>
            <a:bodyPr/>
            <a:lstStyle/>
            <a:p>
              <a:endParaRPr lang="ru-RU"/>
            </a:p>
          </p:txBody>
        </p:sp>
        <p:sp>
          <p:nvSpPr>
            <p:cNvPr id="28735" name="Rectangle 53"/>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36" name="Freeform 54"/>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8737" name="Rectangle 55"/>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38" name="Freeform 56"/>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rgbClr val="FF0000"/>
            </a:solidFill>
            <a:ln w="9525">
              <a:noFill/>
              <a:round/>
              <a:headEnd/>
              <a:tailEnd/>
            </a:ln>
          </p:spPr>
          <p:txBody>
            <a:bodyPr/>
            <a:lstStyle/>
            <a:p>
              <a:endParaRPr lang="ru-RU"/>
            </a:p>
          </p:txBody>
        </p:sp>
        <p:sp>
          <p:nvSpPr>
            <p:cNvPr id="28739" name="Rectangle 57"/>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40" name="Freeform 58"/>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8741" name="Rectangle 59"/>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42" name="Freeform 60"/>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8743" name="Rectangle 61"/>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44" name="Freeform 62"/>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8745" name="Rectangle 63"/>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46" name="Freeform 64"/>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28747" name="Rectangle 65"/>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48" name="Freeform 66"/>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8749" name="Rectangle 67"/>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8750" name="Freeform 68"/>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8751" name="Freeform 69"/>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28752" name="Freeform 70"/>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28753" name="Freeform 71"/>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28754" name="Freeform 72"/>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28755" name="Freeform 73"/>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28756" name="Freeform 74"/>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28757" name="Freeform 75"/>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28758" name="Rectangle 76"/>
            <p:cNvSpPr>
              <a:spLocks noChangeArrowheads="1"/>
            </p:cNvSpPr>
            <p:nvPr/>
          </p:nvSpPr>
          <p:spPr bwMode="auto">
            <a:xfrm>
              <a:off x="644" y="356"/>
              <a:ext cx="17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28759" name="Rectangle 77"/>
            <p:cNvSpPr>
              <a:spLocks noChangeArrowheads="1"/>
            </p:cNvSpPr>
            <p:nvPr/>
          </p:nvSpPr>
          <p:spPr bwMode="auto">
            <a:xfrm>
              <a:off x="775" y="35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60" name="Rectangle 78"/>
            <p:cNvSpPr>
              <a:spLocks noChangeArrowheads="1"/>
            </p:cNvSpPr>
            <p:nvPr/>
          </p:nvSpPr>
          <p:spPr bwMode="auto">
            <a:xfrm>
              <a:off x="644" y="379"/>
              <a:ext cx="18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28761" name="Rectangle 79"/>
            <p:cNvSpPr>
              <a:spLocks noChangeArrowheads="1"/>
            </p:cNvSpPr>
            <p:nvPr/>
          </p:nvSpPr>
          <p:spPr bwMode="auto">
            <a:xfrm>
              <a:off x="684" y="402"/>
              <a:ext cx="7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28762" name="Rectangle 80"/>
            <p:cNvSpPr>
              <a:spLocks noChangeArrowheads="1"/>
            </p:cNvSpPr>
            <p:nvPr/>
          </p:nvSpPr>
          <p:spPr bwMode="auto">
            <a:xfrm>
              <a:off x="735" y="40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8763" name="Rectangle 81"/>
            <p:cNvSpPr>
              <a:spLocks noChangeArrowheads="1"/>
            </p:cNvSpPr>
            <p:nvPr/>
          </p:nvSpPr>
          <p:spPr bwMode="auto">
            <a:xfrm>
              <a:off x="1083" y="47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8764" name="Rectangle 82"/>
            <p:cNvSpPr>
              <a:spLocks noChangeArrowheads="1"/>
            </p:cNvSpPr>
            <p:nvPr/>
          </p:nvSpPr>
          <p:spPr bwMode="auto">
            <a:xfrm>
              <a:off x="1039" y="496"/>
              <a:ext cx="12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28765" name="Rectangle 83"/>
            <p:cNvSpPr>
              <a:spLocks noChangeArrowheads="1"/>
            </p:cNvSpPr>
            <p:nvPr/>
          </p:nvSpPr>
          <p:spPr bwMode="auto">
            <a:xfrm>
              <a:off x="1044" y="519"/>
              <a:ext cx="10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28766" name="Rectangle 84"/>
            <p:cNvSpPr>
              <a:spLocks noChangeArrowheads="1"/>
            </p:cNvSpPr>
            <p:nvPr/>
          </p:nvSpPr>
          <p:spPr bwMode="auto">
            <a:xfrm>
              <a:off x="1122" y="519"/>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67" name="Rectangle 85"/>
            <p:cNvSpPr>
              <a:spLocks noChangeArrowheads="1"/>
            </p:cNvSpPr>
            <p:nvPr/>
          </p:nvSpPr>
          <p:spPr bwMode="auto">
            <a:xfrm>
              <a:off x="1041" y="542"/>
              <a:ext cx="11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28768" name="Rectangle 86"/>
            <p:cNvSpPr>
              <a:spLocks noChangeArrowheads="1"/>
            </p:cNvSpPr>
            <p:nvPr/>
          </p:nvSpPr>
          <p:spPr bwMode="auto">
            <a:xfrm>
              <a:off x="1124" y="542"/>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69" name="Rectangle 87"/>
            <p:cNvSpPr>
              <a:spLocks noChangeArrowheads="1"/>
            </p:cNvSpPr>
            <p:nvPr/>
          </p:nvSpPr>
          <p:spPr bwMode="auto">
            <a:xfrm>
              <a:off x="1016" y="565"/>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28770" name="Rectangle 88"/>
            <p:cNvSpPr>
              <a:spLocks noChangeArrowheads="1"/>
            </p:cNvSpPr>
            <p:nvPr/>
          </p:nvSpPr>
          <p:spPr bwMode="auto">
            <a:xfrm>
              <a:off x="1150" y="565"/>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71" name="Rectangle 89"/>
            <p:cNvSpPr>
              <a:spLocks noChangeArrowheads="1"/>
            </p:cNvSpPr>
            <p:nvPr/>
          </p:nvSpPr>
          <p:spPr bwMode="auto">
            <a:xfrm>
              <a:off x="1015" y="588"/>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28772" name="Rectangle 90"/>
            <p:cNvSpPr>
              <a:spLocks noChangeArrowheads="1"/>
            </p:cNvSpPr>
            <p:nvPr/>
          </p:nvSpPr>
          <p:spPr bwMode="auto">
            <a:xfrm>
              <a:off x="1150" y="588"/>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73" name="Rectangle 91"/>
            <p:cNvSpPr>
              <a:spLocks noChangeArrowheads="1"/>
            </p:cNvSpPr>
            <p:nvPr/>
          </p:nvSpPr>
          <p:spPr bwMode="auto">
            <a:xfrm>
              <a:off x="1008" y="753"/>
              <a:ext cx="115"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28774" name="Rectangle 92"/>
            <p:cNvSpPr>
              <a:spLocks noChangeArrowheads="1"/>
            </p:cNvSpPr>
            <p:nvPr/>
          </p:nvSpPr>
          <p:spPr bwMode="auto">
            <a:xfrm>
              <a:off x="1090" y="753"/>
              <a:ext cx="9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28775" name="Rectangle 93"/>
            <p:cNvSpPr>
              <a:spLocks noChangeArrowheads="1"/>
            </p:cNvSpPr>
            <p:nvPr/>
          </p:nvSpPr>
          <p:spPr bwMode="auto">
            <a:xfrm>
              <a:off x="1157"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76" name="Rectangle 94"/>
            <p:cNvSpPr>
              <a:spLocks noChangeArrowheads="1"/>
            </p:cNvSpPr>
            <p:nvPr/>
          </p:nvSpPr>
          <p:spPr bwMode="auto">
            <a:xfrm>
              <a:off x="1015" y="776"/>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28777" name="Rectangle 95"/>
            <p:cNvSpPr>
              <a:spLocks noChangeArrowheads="1"/>
            </p:cNvSpPr>
            <p:nvPr/>
          </p:nvSpPr>
          <p:spPr bwMode="auto">
            <a:xfrm>
              <a:off x="1151" y="776"/>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78" name="Rectangle 96"/>
            <p:cNvSpPr>
              <a:spLocks noChangeArrowheads="1"/>
            </p:cNvSpPr>
            <p:nvPr/>
          </p:nvSpPr>
          <p:spPr bwMode="auto">
            <a:xfrm>
              <a:off x="1010" y="800"/>
              <a:ext cx="19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28779" name="Rectangle 97"/>
            <p:cNvSpPr>
              <a:spLocks noChangeArrowheads="1"/>
            </p:cNvSpPr>
            <p:nvPr/>
          </p:nvSpPr>
          <p:spPr bwMode="auto">
            <a:xfrm>
              <a:off x="1155"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80" name="Rectangle 98"/>
            <p:cNvSpPr>
              <a:spLocks noChangeArrowheads="1"/>
            </p:cNvSpPr>
            <p:nvPr/>
          </p:nvSpPr>
          <p:spPr bwMode="auto">
            <a:xfrm>
              <a:off x="730" y="83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8781" name="Rectangle 99"/>
            <p:cNvSpPr>
              <a:spLocks noChangeArrowheads="1"/>
            </p:cNvSpPr>
            <p:nvPr/>
          </p:nvSpPr>
          <p:spPr bwMode="auto">
            <a:xfrm>
              <a:off x="676" y="857"/>
              <a:ext cx="14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28782" name="Rectangle 100"/>
            <p:cNvSpPr>
              <a:spLocks noChangeArrowheads="1"/>
            </p:cNvSpPr>
            <p:nvPr/>
          </p:nvSpPr>
          <p:spPr bwMode="auto">
            <a:xfrm>
              <a:off x="783" y="857"/>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83" name="Rectangle 101"/>
            <p:cNvSpPr>
              <a:spLocks noChangeArrowheads="1"/>
            </p:cNvSpPr>
            <p:nvPr/>
          </p:nvSpPr>
          <p:spPr bwMode="auto">
            <a:xfrm>
              <a:off x="706" y="881"/>
              <a:ext cx="7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28784" name="Rectangle 102"/>
            <p:cNvSpPr>
              <a:spLocks noChangeArrowheads="1"/>
            </p:cNvSpPr>
            <p:nvPr/>
          </p:nvSpPr>
          <p:spPr bwMode="auto">
            <a:xfrm>
              <a:off x="754" y="88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85" name="Rectangle 103"/>
            <p:cNvSpPr>
              <a:spLocks noChangeArrowheads="1"/>
            </p:cNvSpPr>
            <p:nvPr/>
          </p:nvSpPr>
          <p:spPr bwMode="auto">
            <a:xfrm>
              <a:off x="636" y="903"/>
              <a:ext cx="25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28786" name="Rectangle 104"/>
            <p:cNvSpPr>
              <a:spLocks noChangeArrowheads="1"/>
            </p:cNvSpPr>
            <p:nvPr/>
          </p:nvSpPr>
          <p:spPr bwMode="auto">
            <a:xfrm>
              <a:off x="691" y="927"/>
              <a:ext cx="10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28787" name="Rectangle 105"/>
            <p:cNvSpPr>
              <a:spLocks noChangeArrowheads="1"/>
            </p:cNvSpPr>
            <p:nvPr/>
          </p:nvSpPr>
          <p:spPr bwMode="auto">
            <a:xfrm>
              <a:off x="769" y="92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88" name="Rectangle 106"/>
            <p:cNvSpPr>
              <a:spLocks noChangeArrowheads="1"/>
            </p:cNvSpPr>
            <p:nvPr/>
          </p:nvSpPr>
          <p:spPr bwMode="auto">
            <a:xfrm>
              <a:off x="278" y="753"/>
              <a:ext cx="208"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28789" name="Rectangle 107"/>
            <p:cNvSpPr>
              <a:spLocks noChangeArrowheads="1"/>
            </p:cNvSpPr>
            <p:nvPr/>
          </p:nvSpPr>
          <p:spPr bwMode="auto">
            <a:xfrm>
              <a:off x="434"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90" name="Rectangle 108"/>
            <p:cNvSpPr>
              <a:spLocks noChangeArrowheads="1"/>
            </p:cNvSpPr>
            <p:nvPr/>
          </p:nvSpPr>
          <p:spPr bwMode="auto">
            <a:xfrm>
              <a:off x="277" y="776"/>
              <a:ext cx="2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28791" name="Rectangle 109"/>
            <p:cNvSpPr>
              <a:spLocks noChangeArrowheads="1"/>
            </p:cNvSpPr>
            <p:nvPr/>
          </p:nvSpPr>
          <p:spPr bwMode="auto">
            <a:xfrm>
              <a:off x="266" y="800"/>
              <a:ext cx="23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28792" name="Rectangle 110"/>
            <p:cNvSpPr>
              <a:spLocks noChangeArrowheads="1"/>
            </p:cNvSpPr>
            <p:nvPr/>
          </p:nvSpPr>
          <p:spPr bwMode="auto">
            <a:xfrm>
              <a:off x="447"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93" name="Rectangle 111"/>
            <p:cNvSpPr>
              <a:spLocks noChangeArrowheads="1"/>
            </p:cNvSpPr>
            <p:nvPr/>
          </p:nvSpPr>
          <p:spPr bwMode="auto">
            <a:xfrm>
              <a:off x="296" y="822"/>
              <a:ext cx="16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28794" name="Rectangle 112"/>
            <p:cNvSpPr>
              <a:spLocks noChangeArrowheads="1"/>
            </p:cNvSpPr>
            <p:nvPr/>
          </p:nvSpPr>
          <p:spPr bwMode="auto">
            <a:xfrm>
              <a:off x="417" y="82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8795" name="Rectangle 113"/>
            <p:cNvSpPr>
              <a:spLocks noChangeArrowheads="1"/>
            </p:cNvSpPr>
            <p:nvPr/>
          </p:nvSpPr>
          <p:spPr bwMode="auto">
            <a:xfrm>
              <a:off x="296" y="496"/>
              <a:ext cx="140"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28796" name="Rectangle 114"/>
            <p:cNvSpPr>
              <a:spLocks noChangeArrowheads="1"/>
            </p:cNvSpPr>
            <p:nvPr/>
          </p:nvSpPr>
          <p:spPr bwMode="auto">
            <a:xfrm>
              <a:off x="397" y="49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797" name="Rectangle 115"/>
            <p:cNvSpPr>
              <a:spLocks noChangeArrowheads="1"/>
            </p:cNvSpPr>
            <p:nvPr/>
          </p:nvSpPr>
          <p:spPr bwMode="auto">
            <a:xfrm>
              <a:off x="276" y="519"/>
              <a:ext cx="18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28798" name="Rectangle 116"/>
            <p:cNvSpPr>
              <a:spLocks noChangeArrowheads="1"/>
            </p:cNvSpPr>
            <p:nvPr/>
          </p:nvSpPr>
          <p:spPr bwMode="auto">
            <a:xfrm>
              <a:off x="416" y="519"/>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799" name="Rectangle 117"/>
            <p:cNvSpPr>
              <a:spLocks noChangeArrowheads="1"/>
            </p:cNvSpPr>
            <p:nvPr/>
          </p:nvSpPr>
          <p:spPr bwMode="auto">
            <a:xfrm>
              <a:off x="298" y="542"/>
              <a:ext cx="13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28800" name="Rectangle 118"/>
            <p:cNvSpPr>
              <a:spLocks noChangeArrowheads="1"/>
            </p:cNvSpPr>
            <p:nvPr/>
          </p:nvSpPr>
          <p:spPr bwMode="auto">
            <a:xfrm>
              <a:off x="394" y="54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8801" name="Rectangle 119"/>
            <p:cNvSpPr>
              <a:spLocks noChangeArrowheads="1"/>
            </p:cNvSpPr>
            <p:nvPr/>
          </p:nvSpPr>
          <p:spPr bwMode="auto">
            <a:xfrm>
              <a:off x="299" y="239"/>
              <a:ext cx="18" cy="33"/>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28802" name="Rectangle 120"/>
            <p:cNvSpPr>
              <a:spLocks noChangeArrowheads="1"/>
            </p:cNvSpPr>
            <p:nvPr/>
          </p:nvSpPr>
          <p:spPr bwMode="auto">
            <a:xfrm>
              <a:off x="306" y="242"/>
              <a:ext cx="121"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28803" name="Rectangle 121"/>
            <p:cNvSpPr>
              <a:spLocks noChangeArrowheads="1"/>
            </p:cNvSpPr>
            <p:nvPr/>
          </p:nvSpPr>
          <p:spPr bwMode="auto">
            <a:xfrm>
              <a:off x="393" y="242"/>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8804" name="Rectangle 122"/>
            <p:cNvSpPr>
              <a:spLocks noChangeArrowheads="1"/>
            </p:cNvSpPr>
            <p:nvPr/>
          </p:nvSpPr>
          <p:spPr bwMode="auto">
            <a:xfrm>
              <a:off x="294" y="267"/>
              <a:ext cx="14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28805" name="Rectangle 123"/>
            <p:cNvSpPr>
              <a:spLocks noChangeArrowheads="1"/>
            </p:cNvSpPr>
            <p:nvPr/>
          </p:nvSpPr>
          <p:spPr bwMode="auto">
            <a:xfrm>
              <a:off x="291" y="290"/>
              <a:ext cx="15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28806" name="Rectangle 124"/>
            <p:cNvSpPr>
              <a:spLocks noChangeArrowheads="1"/>
            </p:cNvSpPr>
            <p:nvPr/>
          </p:nvSpPr>
          <p:spPr bwMode="auto">
            <a:xfrm>
              <a:off x="401" y="29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807" name="Rectangle 125"/>
            <p:cNvSpPr>
              <a:spLocks noChangeArrowheads="1"/>
            </p:cNvSpPr>
            <p:nvPr/>
          </p:nvSpPr>
          <p:spPr bwMode="auto">
            <a:xfrm>
              <a:off x="286" y="313"/>
              <a:ext cx="16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28808" name="Rectangle 126"/>
            <p:cNvSpPr>
              <a:spLocks noChangeArrowheads="1"/>
            </p:cNvSpPr>
            <p:nvPr/>
          </p:nvSpPr>
          <p:spPr bwMode="auto">
            <a:xfrm>
              <a:off x="405" y="313"/>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8809" name="Freeform 127"/>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28810" name="Freeform 128"/>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28811" name="Freeform 129"/>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28812" name="Freeform 130"/>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28813" name="Freeform 131"/>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28814" name="Freeform 132"/>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grpSp>
        <p:nvGrpSpPr>
          <p:cNvPr id="28675" name="Group 3"/>
          <p:cNvGrpSpPr>
            <a:grpSpLocks/>
          </p:cNvGrpSpPr>
          <p:nvPr/>
        </p:nvGrpSpPr>
        <p:grpSpPr bwMode="auto">
          <a:xfrm>
            <a:off x="857250" y="1143000"/>
            <a:ext cx="7929563" cy="5429250"/>
            <a:chOff x="1980" y="6807"/>
            <a:chExt cx="8100" cy="4740"/>
          </a:xfrm>
        </p:grpSpPr>
        <p:sp>
          <p:nvSpPr>
            <p:cNvPr id="28677" name="AutoShape 4"/>
            <p:cNvSpPr>
              <a:spLocks noChangeArrowheads="1"/>
            </p:cNvSpPr>
            <p:nvPr/>
          </p:nvSpPr>
          <p:spPr bwMode="auto">
            <a:xfrm>
              <a:off x="2561" y="6921"/>
              <a:ext cx="1526" cy="4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400" b="1">
                  <a:solidFill>
                    <a:srgbClr val="0963B5"/>
                  </a:solidFill>
                  <a:latin typeface="Tahoma" pitchFamily="34" charset="0"/>
                </a:rPr>
                <a:t>Existing  drivers</a:t>
              </a:r>
              <a:endParaRPr lang="ru-RU" altLang="ru-RU" sz="4000"/>
            </a:p>
          </p:txBody>
        </p:sp>
        <p:sp>
          <p:nvSpPr>
            <p:cNvPr id="28678" name="AutoShape 5"/>
            <p:cNvSpPr>
              <a:spLocks noChangeArrowheads="1"/>
            </p:cNvSpPr>
            <p:nvPr/>
          </p:nvSpPr>
          <p:spPr bwMode="auto">
            <a:xfrm>
              <a:off x="5230" y="6921"/>
              <a:ext cx="1526" cy="4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400" b="1">
                  <a:solidFill>
                    <a:srgbClr val="0963B5"/>
                  </a:solidFill>
                  <a:latin typeface="Tahoma" pitchFamily="34" charset="0"/>
                </a:rPr>
                <a:t>Outputs</a:t>
              </a:r>
              <a:endParaRPr lang="ru-RU" altLang="ru-RU" sz="4000"/>
            </a:p>
          </p:txBody>
        </p:sp>
        <p:sp>
          <p:nvSpPr>
            <p:cNvPr id="28679" name="AutoShape 6"/>
            <p:cNvSpPr>
              <a:spLocks noChangeArrowheads="1"/>
            </p:cNvSpPr>
            <p:nvPr/>
          </p:nvSpPr>
          <p:spPr bwMode="auto">
            <a:xfrm>
              <a:off x="8175" y="6921"/>
              <a:ext cx="1529" cy="4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400" b="1">
                  <a:solidFill>
                    <a:srgbClr val="0963B5"/>
                  </a:solidFill>
                  <a:latin typeface="Tahoma" pitchFamily="34" charset="0"/>
                </a:rPr>
                <a:t>Activities</a:t>
              </a:r>
              <a:endParaRPr lang="ru-RU" altLang="ru-RU" sz="4000"/>
            </a:p>
          </p:txBody>
        </p:sp>
        <p:sp>
          <p:nvSpPr>
            <p:cNvPr id="28680" name="AutoShape 7"/>
            <p:cNvSpPr>
              <a:spLocks noChangeArrowheads="1"/>
            </p:cNvSpPr>
            <p:nvPr/>
          </p:nvSpPr>
          <p:spPr bwMode="auto">
            <a:xfrm>
              <a:off x="1980" y="7668"/>
              <a:ext cx="8100" cy="3879"/>
            </a:xfrm>
            <a:prstGeom prst="roundRect">
              <a:avLst>
                <a:gd name="adj" fmla="val 7523"/>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endParaRPr lang="ru-RU" altLang="ru-RU" sz="4000"/>
            </a:p>
          </p:txBody>
        </p:sp>
        <p:sp>
          <p:nvSpPr>
            <p:cNvPr id="28681" name="Oval 8"/>
            <p:cNvSpPr>
              <a:spLocks noChangeArrowheads="1"/>
            </p:cNvSpPr>
            <p:nvPr/>
          </p:nvSpPr>
          <p:spPr bwMode="auto">
            <a:xfrm>
              <a:off x="7811" y="10072"/>
              <a:ext cx="2040" cy="916"/>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Political Commitment</a:t>
              </a:r>
            </a:p>
            <a:p>
              <a:pPr eaLnBrk="1" hangingPunct="1"/>
              <a:endParaRPr lang="ru-RU" altLang="ru-RU" sz="4000"/>
            </a:p>
          </p:txBody>
        </p:sp>
        <p:sp>
          <p:nvSpPr>
            <p:cNvPr id="28682" name="AutoShape 9"/>
            <p:cNvSpPr>
              <a:spLocks noChangeArrowheads="1"/>
            </p:cNvSpPr>
            <p:nvPr/>
          </p:nvSpPr>
          <p:spPr bwMode="auto">
            <a:xfrm>
              <a:off x="2293" y="7956"/>
              <a:ext cx="1737" cy="575"/>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35921" dir="2700000"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Water Problems</a:t>
              </a:r>
            </a:p>
            <a:p>
              <a:pPr eaLnBrk="1" hangingPunct="1"/>
              <a:endParaRPr lang="ru-RU" altLang="ru-RU" sz="4000"/>
            </a:p>
          </p:txBody>
        </p:sp>
        <p:sp>
          <p:nvSpPr>
            <p:cNvPr id="28683" name="AutoShape 10"/>
            <p:cNvSpPr>
              <a:spLocks noChangeArrowheads="1"/>
            </p:cNvSpPr>
            <p:nvPr/>
          </p:nvSpPr>
          <p:spPr bwMode="auto">
            <a:xfrm>
              <a:off x="4785" y="8201"/>
              <a:ext cx="2489" cy="1554"/>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r>
                <a:rPr lang="ru-RU" altLang="ru-RU" sz="1400" b="1">
                  <a:solidFill>
                    <a:srgbClr val="FFFFFF"/>
                  </a:solidFill>
                  <a:latin typeface="Tahoma" pitchFamily="34" charset="0"/>
                </a:rPr>
                <a:t>SITUATION ANALYSED</a:t>
              </a:r>
            </a:p>
            <a:p>
              <a:pPr algn="ctr" eaLnBrk="1" hangingPunct="1">
                <a:spcAft>
                  <a:spcPts val="1000"/>
                </a:spcAft>
              </a:pPr>
              <a:endParaRPr lang="ru-RU" altLang="ru-RU" sz="1400">
                <a:solidFill>
                  <a:srgbClr val="FFFFFF"/>
                </a:solidFill>
                <a:latin typeface="Tahoma" pitchFamily="34" charset="0"/>
              </a:endParaRPr>
            </a:p>
            <a:p>
              <a:pPr algn="ctr" eaLnBrk="1" hangingPunct="1">
                <a:spcAft>
                  <a:spcPts val="1000"/>
                </a:spcAft>
              </a:pPr>
              <a:r>
                <a:rPr lang="ru-RU" altLang="ru-RU" sz="1400">
                  <a:solidFill>
                    <a:srgbClr val="FFFFFF"/>
                  </a:solidFill>
                  <a:latin typeface="Tahoma" pitchFamily="34" charset="0"/>
                </a:rPr>
                <a:t>Problems, </a:t>
              </a:r>
            </a:p>
            <a:p>
              <a:pPr algn="ctr" eaLnBrk="1" hangingPunct="1">
                <a:spcAft>
                  <a:spcPts val="1000"/>
                </a:spcAft>
              </a:pPr>
              <a:r>
                <a:rPr lang="ru-RU" altLang="ru-RU" sz="1400">
                  <a:solidFill>
                    <a:srgbClr val="FFFFFF"/>
                  </a:solidFill>
                  <a:latin typeface="Tahoma" pitchFamily="34" charset="0"/>
                </a:rPr>
                <a:t>Causes, Effects </a:t>
              </a:r>
            </a:p>
            <a:p>
              <a:pPr algn="ctr" eaLnBrk="1" hangingPunct="1">
                <a:spcAft>
                  <a:spcPts val="1000"/>
                </a:spcAft>
              </a:pPr>
              <a:r>
                <a:rPr lang="ru-RU" altLang="ru-RU" sz="1400">
                  <a:solidFill>
                    <a:srgbClr val="FFFFFF"/>
                  </a:solidFill>
                  <a:latin typeface="Tahoma" pitchFamily="34" charset="0"/>
                </a:rPr>
                <a:t>IWRM process</a:t>
              </a:r>
            </a:p>
            <a:p>
              <a:pPr eaLnBrk="1" hangingPunct="1"/>
              <a:endParaRPr lang="ru-RU" altLang="ru-RU" sz="4000"/>
            </a:p>
          </p:txBody>
        </p:sp>
        <p:sp>
          <p:nvSpPr>
            <p:cNvPr id="28684" name="AutoShape 11"/>
            <p:cNvSpPr>
              <a:spLocks noChangeArrowheads="1"/>
            </p:cNvSpPr>
            <p:nvPr/>
          </p:nvSpPr>
          <p:spPr bwMode="auto">
            <a:xfrm>
              <a:off x="2301" y="8746"/>
              <a:ext cx="1737" cy="575"/>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Management problems</a:t>
              </a:r>
            </a:p>
            <a:p>
              <a:pPr eaLnBrk="1" hangingPunct="1"/>
              <a:endParaRPr lang="ru-RU" altLang="ru-RU" sz="4000"/>
            </a:p>
          </p:txBody>
        </p:sp>
        <p:sp>
          <p:nvSpPr>
            <p:cNvPr id="28685" name="Oval 12"/>
            <p:cNvSpPr>
              <a:spLocks noChangeArrowheads="1"/>
            </p:cNvSpPr>
            <p:nvPr/>
          </p:nvSpPr>
          <p:spPr bwMode="auto">
            <a:xfrm>
              <a:off x="7740" y="8099"/>
              <a:ext cx="2102" cy="912"/>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Stakeholder Consultation</a:t>
              </a:r>
            </a:p>
            <a:p>
              <a:pPr eaLnBrk="1" hangingPunct="1"/>
              <a:endParaRPr lang="ru-RU" altLang="ru-RU" sz="4000"/>
            </a:p>
          </p:txBody>
        </p:sp>
        <p:cxnSp>
          <p:nvCxnSpPr>
            <p:cNvPr id="28686" name="AutoShape 13"/>
            <p:cNvCxnSpPr>
              <a:cxnSpLocks noChangeShapeType="1"/>
            </p:cNvCxnSpPr>
            <p:nvPr/>
          </p:nvCxnSpPr>
          <p:spPr bwMode="auto">
            <a:xfrm flipH="1" flipV="1">
              <a:off x="4025" y="8201"/>
              <a:ext cx="786" cy="418"/>
            </a:xfrm>
            <a:prstGeom prst="curvedConnector3">
              <a:avLst>
                <a:gd name="adj1" fmla="val 49995"/>
              </a:avLst>
            </a:prstGeom>
            <a:noFill/>
            <a:ln w="25400">
              <a:solidFill>
                <a:srgbClr val="5F5F5F"/>
              </a:solidFill>
              <a:round/>
              <a:headEnd type="triangle" w="sm" len="sm"/>
              <a:tailEnd type="triangle" w="sm" len="sm"/>
            </a:ln>
          </p:spPr>
        </p:cxnSp>
        <p:cxnSp>
          <p:nvCxnSpPr>
            <p:cNvPr id="28687" name="AutoShape 14"/>
            <p:cNvCxnSpPr>
              <a:cxnSpLocks noChangeShapeType="1"/>
            </p:cNvCxnSpPr>
            <p:nvPr/>
          </p:nvCxnSpPr>
          <p:spPr bwMode="auto">
            <a:xfrm>
              <a:off x="4066" y="8964"/>
              <a:ext cx="720" cy="143"/>
            </a:xfrm>
            <a:prstGeom prst="curvedConnector3">
              <a:avLst>
                <a:gd name="adj1" fmla="val 49995"/>
              </a:avLst>
            </a:prstGeom>
            <a:noFill/>
            <a:ln w="25400">
              <a:solidFill>
                <a:srgbClr val="5F5F5F"/>
              </a:solidFill>
              <a:round/>
              <a:headEnd type="triangle" w="sm" len="sm"/>
              <a:tailEnd type="triangle" w="sm" len="sm"/>
            </a:ln>
          </p:spPr>
        </p:cxnSp>
        <p:sp>
          <p:nvSpPr>
            <p:cNvPr id="28688" name="Line 15"/>
            <p:cNvSpPr>
              <a:spLocks noChangeShapeType="1"/>
            </p:cNvSpPr>
            <p:nvPr/>
          </p:nvSpPr>
          <p:spPr bwMode="auto">
            <a:xfrm flipH="1">
              <a:off x="4387" y="6807"/>
              <a:ext cx="0" cy="4727"/>
            </a:xfrm>
            <a:prstGeom prst="line">
              <a:avLst/>
            </a:prstGeom>
            <a:noFill/>
            <a:ln w="6350">
              <a:solidFill>
                <a:srgbClr val="0963B5"/>
              </a:solidFill>
              <a:prstDash val="dash"/>
              <a:round/>
              <a:headEnd/>
              <a:tailEnd/>
            </a:ln>
          </p:spPr>
          <p:txBody>
            <a:bodyPr/>
            <a:lstStyle/>
            <a:p>
              <a:endParaRPr lang="ru-RU"/>
            </a:p>
          </p:txBody>
        </p:sp>
        <p:sp>
          <p:nvSpPr>
            <p:cNvPr id="28689" name="Line 16"/>
            <p:cNvSpPr>
              <a:spLocks noChangeShapeType="1"/>
            </p:cNvSpPr>
            <p:nvPr/>
          </p:nvSpPr>
          <p:spPr bwMode="auto">
            <a:xfrm>
              <a:off x="7595" y="6878"/>
              <a:ext cx="5" cy="4656"/>
            </a:xfrm>
            <a:prstGeom prst="line">
              <a:avLst/>
            </a:prstGeom>
            <a:noFill/>
            <a:ln w="6350">
              <a:solidFill>
                <a:srgbClr val="0963B5"/>
              </a:solidFill>
              <a:prstDash val="dash"/>
              <a:round/>
              <a:headEnd/>
              <a:tailEnd/>
            </a:ln>
          </p:spPr>
          <p:txBody>
            <a:bodyPr/>
            <a:lstStyle/>
            <a:p>
              <a:endParaRPr lang="ru-RU"/>
            </a:p>
          </p:txBody>
        </p:sp>
        <p:sp>
          <p:nvSpPr>
            <p:cNvPr id="28690" name="AutoShape 17"/>
            <p:cNvSpPr>
              <a:spLocks noChangeArrowheads="1"/>
            </p:cNvSpPr>
            <p:nvPr/>
          </p:nvSpPr>
          <p:spPr bwMode="auto">
            <a:xfrm>
              <a:off x="2295" y="9596"/>
              <a:ext cx="1703" cy="557"/>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Supporting data</a:t>
              </a:r>
              <a:endParaRPr lang="ru-RU" altLang="ru-RU" sz="3200" b="1">
                <a:solidFill>
                  <a:srgbClr val="5F5F5F"/>
                </a:solidFill>
                <a:latin typeface="Tahoma" pitchFamily="34" charset="0"/>
              </a:endParaRPr>
            </a:p>
            <a:p>
              <a:pPr eaLnBrk="1" hangingPunct="1"/>
              <a:endParaRPr lang="ru-RU" altLang="ru-RU" sz="4000"/>
            </a:p>
          </p:txBody>
        </p:sp>
        <p:cxnSp>
          <p:nvCxnSpPr>
            <p:cNvPr id="28691" name="AutoShape 18"/>
            <p:cNvCxnSpPr>
              <a:cxnSpLocks noChangeShapeType="1"/>
            </p:cNvCxnSpPr>
            <p:nvPr/>
          </p:nvCxnSpPr>
          <p:spPr bwMode="auto">
            <a:xfrm flipV="1">
              <a:off x="4020" y="9456"/>
              <a:ext cx="791" cy="418"/>
            </a:xfrm>
            <a:prstGeom prst="curvedConnector3">
              <a:avLst>
                <a:gd name="adj1" fmla="val 49995"/>
              </a:avLst>
            </a:prstGeom>
            <a:noFill/>
            <a:ln w="25400">
              <a:solidFill>
                <a:srgbClr val="5F5F5F"/>
              </a:solidFill>
              <a:round/>
              <a:headEnd type="triangle" w="sm" len="sm"/>
              <a:tailEnd type="triangle" w="sm" len="sm"/>
            </a:ln>
          </p:spPr>
        </p:cxnSp>
        <p:sp>
          <p:nvSpPr>
            <p:cNvPr id="28692" name="Line 19"/>
            <p:cNvSpPr>
              <a:spLocks noChangeShapeType="1"/>
            </p:cNvSpPr>
            <p:nvPr/>
          </p:nvSpPr>
          <p:spPr bwMode="auto">
            <a:xfrm>
              <a:off x="5991" y="9804"/>
              <a:ext cx="0" cy="419"/>
            </a:xfrm>
            <a:prstGeom prst="line">
              <a:avLst/>
            </a:prstGeom>
            <a:noFill/>
            <a:ln w="9525">
              <a:solidFill>
                <a:srgbClr val="000000"/>
              </a:solidFill>
              <a:round/>
              <a:headEnd/>
              <a:tailEnd type="triangle" w="med" len="med"/>
            </a:ln>
          </p:spPr>
          <p:txBody>
            <a:bodyPr/>
            <a:lstStyle/>
            <a:p>
              <a:endParaRPr lang="ru-RU"/>
            </a:p>
          </p:txBody>
        </p:sp>
        <p:cxnSp>
          <p:nvCxnSpPr>
            <p:cNvPr id="28693" name="AutoShape 20"/>
            <p:cNvCxnSpPr>
              <a:cxnSpLocks noChangeShapeType="1"/>
            </p:cNvCxnSpPr>
            <p:nvPr/>
          </p:nvCxnSpPr>
          <p:spPr bwMode="auto">
            <a:xfrm>
              <a:off x="7328" y="10362"/>
              <a:ext cx="511" cy="187"/>
            </a:xfrm>
            <a:prstGeom prst="curvedConnector3">
              <a:avLst>
                <a:gd name="adj1" fmla="val 49995"/>
              </a:avLst>
            </a:prstGeom>
            <a:noFill/>
            <a:ln w="25400">
              <a:solidFill>
                <a:srgbClr val="5F5F5F"/>
              </a:solidFill>
              <a:round/>
              <a:headEnd type="triangle" w="sm" len="sm"/>
              <a:tailEnd type="triangle" w="sm" len="sm"/>
            </a:ln>
          </p:spPr>
        </p:cxnSp>
        <p:cxnSp>
          <p:nvCxnSpPr>
            <p:cNvPr id="28694" name="AutoShape 21"/>
            <p:cNvCxnSpPr>
              <a:cxnSpLocks noChangeShapeType="1"/>
            </p:cNvCxnSpPr>
            <p:nvPr/>
          </p:nvCxnSpPr>
          <p:spPr bwMode="auto">
            <a:xfrm flipV="1">
              <a:off x="4103" y="10432"/>
              <a:ext cx="708" cy="209"/>
            </a:xfrm>
            <a:prstGeom prst="curvedConnector3">
              <a:avLst>
                <a:gd name="adj1" fmla="val 49995"/>
              </a:avLst>
            </a:prstGeom>
            <a:noFill/>
            <a:ln w="25400">
              <a:solidFill>
                <a:srgbClr val="5F5F5F"/>
              </a:solidFill>
              <a:round/>
              <a:headEnd type="triangle" w="sm" len="sm"/>
              <a:tailEnd type="triangle" w="sm" len="sm"/>
            </a:ln>
          </p:spPr>
        </p:cxnSp>
        <p:sp>
          <p:nvSpPr>
            <p:cNvPr id="28695" name="AutoShape 22"/>
            <p:cNvSpPr>
              <a:spLocks noChangeArrowheads="1"/>
            </p:cNvSpPr>
            <p:nvPr/>
          </p:nvSpPr>
          <p:spPr bwMode="auto">
            <a:xfrm>
              <a:off x="2321" y="10362"/>
              <a:ext cx="1704" cy="55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400" b="1">
                  <a:solidFill>
                    <a:srgbClr val="5F5F5F"/>
                  </a:solidFill>
                  <a:latin typeface="Tahoma" pitchFamily="34" charset="0"/>
                </a:rPr>
                <a:t>Political and Social priorities</a:t>
              </a:r>
              <a:endParaRPr lang="ru-RU" altLang="ru-RU" sz="3200" b="1">
                <a:solidFill>
                  <a:srgbClr val="5F5F5F"/>
                </a:solidFill>
                <a:latin typeface="Tahoma" pitchFamily="34" charset="0"/>
              </a:endParaRPr>
            </a:p>
            <a:p>
              <a:pPr eaLnBrk="1" hangingPunct="1"/>
              <a:endParaRPr lang="ru-RU" altLang="ru-RU" sz="4000"/>
            </a:p>
          </p:txBody>
        </p:sp>
        <p:sp>
          <p:nvSpPr>
            <p:cNvPr id="28696" name="AutoShape 23"/>
            <p:cNvSpPr>
              <a:spLocks noChangeArrowheads="1"/>
            </p:cNvSpPr>
            <p:nvPr/>
          </p:nvSpPr>
          <p:spPr bwMode="auto">
            <a:xfrm>
              <a:off x="4811" y="10223"/>
              <a:ext cx="2486" cy="836"/>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r>
                <a:rPr lang="ru-RU" altLang="ru-RU" sz="1400" b="1">
                  <a:solidFill>
                    <a:srgbClr val="FFFFFF"/>
                  </a:solidFill>
                  <a:latin typeface="Tahoma" pitchFamily="34" charset="0"/>
                </a:rPr>
                <a:t>GOALS IDENTIFIED</a:t>
              </a:r>
            </a:p>
            <a:p>
              <a:pPr algn="ctr" eaLnBrk="1" hangingPunct="1">
                <a:spcAft>
                  <a:spcPts val="1000"/>
                </a:spcAft>
              </a:pPr>
              <a:endParaRPr lang="ru-RU" altLang="ru-RU" sz="1400" b="1">
                <a:solidFill>
                  <a:srgbClr val="FFFFFF"/>
                </a:solidFill>
                <a:latin typeface="Tahoma" pitchFamily="34" charset="0"/>
              </a:endParaRPr>
            </a:p>
            <a:p>
              <a:pPr eaLnBrk="1" hangingPunct="1"/>
              <a:endParaRPr lang="ru-RU" altLang="ru-RU" sz="4000"/>
            </a:p>
          </p:txBody>
        </p:sp>
      </p:grpSp>
      <p:sp>
        <p:nvSpPr>
          <p:cNvPr id="28676" name="Text Box 143"/>
          <p:cNvSpPr txBox="1">
            <a:spLocks noChangeArrowheads="1"/>
          </p:cNvSpPr>
          <p:nvPr/>
        </p:nvSpPr>
        <p:spPr bwMode="auto">
          <a:xfrm>
            <a:off x="2413000" y="246063"/>
            <a:ext cx="5759450" cy="519112"/>
          </a:xfrm>
          <a:prstGeom prst="rect">
            <a:avLst/>
          </a:prstGeom>
          <a:noFill/>
          <a:ln w="9525">
            <a:noFill/>
            <a:miter lim="800000"/>
            <a:headEnd/>
            <a:tailEnd/>
          </a:ln>
          <a:effectLst/>
        </p:spPr>
        <p:txBody>
          <a:bodyPr wrap="none">
            <a:spAutoFit/>
          </a:bodyPr>
          <a:lstStyle/>
          <a:p>
            <a:pPr eaLnBrk="1" hangingPunct="1"/>
            <a:r>
              <a:rPr lang="ru-RU" altLang="ru-RU" sz="2800" b="1"/>
              <a:t>4. Детальный анализ ситуации.</a:t>
            </a:r>
          </a:p>
        </p:txBody>
      </p:sp>
    </p:spTree>
    <p:extLst>
      <p:ext uri="{BB962C8B-B14F-4D97-AF65-F5344CB8AC3E}">
        <p14:creationId xmlns:p14="http://schemas.microsoft.com/office/powerpoint/2010/main" val="51119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14313" y="714375"/>
            <a:ext cx="8715375" cy="4972050"/>
          </a:xfrm>
          <a:prstGeom prst="rect">
            <a:avLst/>
          </a:prstGeom>
          <a:noFill/>
          <a:ln w="9525">
            <a:noFill/>
            <a:miter lim="800000"/>
            <a:headEnd/>
            <a:tailEnd/>
          </a:ln>
        </p:spPr>
        <p:txBody>
          <a:bodyPr>
            <a:spAutoFit/>
          </a:bodyPr>
          <a:lstStyle/>
          <a:p>
            <a:pPr eaLnBrk="1" hangingPunct="1"/>
            <a:r>
              <a:rPr lang="ru-RU" altLang="ru-RU" sz="3200" b="1">
                <a:solidFill>
                  <a:schemeClr val="tx2"/>
                </a:solidFill>
              </a:rPr>
              <a:t>Анализ ситуации в области управления</a:t>
            </a:r>
            <a:endParaRPr lang="en-US" altLang="ru-RU" sz="3200" b="1">
              <a:solidFill>
                <a:schemeClr val="tx2"/>
              </a:solidFill>
              <a:latin typeface="Calibri" pitchFamily="34" charset="0"/>
            </a:endParaRPr>
          </a:p>
          <a:p>
            <a:pPr eaLnBrk="1" hangingPunct="1"/>
            <a:endParaRPr lang="en-US" altLang="ru-RU" sz="3600" b="1">
              <a:latin typeface="Calibri" pitchFamily="34" charset="0"/>
            </a:endParaRPr>
          </a:p>
          <a:p>
            <a:pPr eaLnBrk="1" hangingPunct="1"/>
            <a:r>
              <a:rPr lang="ru-RU" altLang="ru-RU" sz="2800"/>
              <a:t>Оценить текущую систему управления водными ресурсами по сравнению с принципами интегрированного управления и целями устойчивого развития, включая</a:t>
            </a:r>
            <a:r>
              <a:rPr lang="en-GB" altLang="ru-RU" sz="2800">
                <a:latin typeface="Calibri" pitchFamily="34" charset="0"/>
              </a:rPr>
              <a:t>:</a:t>
            </a:r>
          </a:p>
          <a:p>
            <a:pPr eaLnBrk="1" hangingPunct="1"/>
            <a:endParaRPr lang="en-GB" altLang="ru-RU" sz="2800">
              <a:latin typeface="Calibri" pitchFamily="34" charset="0"/>
            </a:endParaRPr>
          </a:p>
          <a:p>
            <a:pPr eaLnBrk="1" hangingPunct="1">
              <a:buFont typeface="Wingdings" pitchFamily="2" charset="2"/>
              <a:buChar char="ü"/>
            </a:pPr>
            <a:r>
              <a:rPr lang="en-GB" altLang="ru-RU" sz="2800">
                <a:latin typeface="Calibri" pitchFamily="34" charset="0"/>
              </a:rPr>
              <a:t> </a:t>
            </a:r>
            <a:r>
              <a:rPr lang="ru-RU" altLang="ru-RU" sz="2800"/>
              <a:t>Стратегии и политика</a:t>
            </a:r>
            <a:endParaRPr lang="ru-RU" altLang="ru-RU" sz="2800">
              <a:latin typeface="Calibri" pitchFamily="34" charset="0"/>
            </a:endParaRPr>
          </a:p>
          <a:p>
            <a:pPr eaLnBrk="1" hangingPunct="1">
              <a:buFont typeface="Wingdings" pitchFamily="2" charset="2"/>
              <a:buChar char="ü"/>
            </a:pPr>
            <a:r>
              <a:rPr lang="en-GB" altLang="ru-RU" sz="2800">
                <a:latin typeface="Calibri" pitchFamily="34" charset="0"/>
              </a:rPr>
              <a:t> </a:t>
            </a:r>
            <a:r>
              <a:rPr lang="ru-RU" altLang="ru-RU" sz="2800"/>
              <a:t>Законодательство</a:t>
            </a:r>
            <a:endParaRPr lang="ru-RU" altLang="ru-RU" sz="2800">
              <a:latin typeface="Calibri" pitchFamily="34" charset="0"/>
            </a:endParaRPr>
          </a:p>
          <a:p>
            <a:pPr eaLnBrk="1" hangingPunct="1">
              <a:buFont typeface="Wingdings" pitchFamily="2" charset="2"/>
              <a:buChar char="ü"/>
            </a:pPr>
            <a:r>
              <a:rPr lang="en-GB" altLang="ru-RU" sz="2800">
                <a:latin typeface="Calibri" pitchFamily="34" charset="0"/>
              </a:rPr>
              <a:t> </a:t>
            </a:r>
            <a:r>
              <a:rPr lang="ru-RU" altLang="ru-RU" sz="2800"/>
              <a:t>Организации</a:t>
            </a:r>
            <a:endParaRPr lang="ru-RU" altLang="ru-RU" sz="2800">
              <a:latin typeface="Calibri" pitchFamily="34" charset="0"/>
            </a:endParaRPr>
          </a:p>
          <a:p>
            <a:pPr eaLnBrk="1" hangingPunct="1">
              <a:buFont typeface="Wingdings" pitchFamily="2" charset="2"/>
              <a:buChar char="ü"/>
            </a:pPr>
            <a:r>
              <a:rPr lang="en-GB" altLang="ru-RU" sz="2800">
                <a:latin typeface="Calibri" pitchFamily="34" charset="0"/>
              </a:rPr>
              <a:t> </a:t>
            </a:r>
            <a:r>
              <a:rPr lang="ru-RU" altLang="ru-RU" sz="2800"/>
              <a:t>Рутинные процедуры</a:t>
            </a:r>
            <a:endParaRPr lang="ru-RU" altLang="ru-RU" sz="2800">
              <a:latin typeface="Calibri" pitchFamily="34" charset="0"/>
            </a:endParaRPr>
          </a:p>
        </p:txBody>
      </p:sp>
    </p:spTree>
    <p:extLst>
      <p:ext uri="{BB962C8B-B14F-4D97-AF65-F5344CB8AC3E}">
        <p14:creationId xmlns:p14="http://schemas.microsoft.com/office/powerpoint/2010/main" val="28545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14313" y="287338"/>
            <a:ext cx="8715375" cy="6427787"/>
          </a:xfrm>
          <a:prstGeom prst="rect">
            <a:avLst/>
          </a:prstGeom>
          <a:noFill/>
          <a:ln w="9525">
            <a:noFill/>
            <a:miter lim="800000"/>
            <a:headEnd/>
            <a:tailEnd/>
          </a:ln>
        </p:spPr>
        <p:txBody>
          <a:bodyPr>
            <a:spAutoFit/>
          </a:bodyPr>
          <a:lstStyle/>
          <a:p>
            <a:pPr eaLnBrk="1" hangingPunct="1"/>
            <a:r>
              <a:rPr lang="ru-RU" altLang="ru-RU" sz="3200" b="1">
                <a:solidFill>
                  <a:schemeClr val="tx2"/>
                </a:solidFill>
              </a:rPr>
              <a:t>Анализ водных ресурсов</a:t>
            </a:r>
            <a:endParaRPr lang="ru-RU" altLang="ru-RU" sz="3200" b="1">
              <a:solidFill>
                <a:schemeClr val="tx2"/>
              </a:solidFill>
              <a:latin typeface="Calibri" pitchFamily="34" charset="0"/>
            </a:endParaRPr>
          </a:p>
          <a:p>
            <a:pPr eaLnBrk="1" hangingPunct="1"/>
            <a:endParaRPr lang="en-US" altLang="ru-RU" sz="3200">
              <a:latin typeface="Calibri" pitchFamily="34" charset="0"/>
            </a:endParaRPr>
          </a:p>
          <a:p>
            <a:pPr eaLnBrk="1" hangingPunct="1">
              <a:buClr>
                <a:srgbClr val="C00000"/>
              </a:buClr>
              <a:buFont typeface="Wingdings" pitchFamily="2" charset="2"/>
              <a:buChar char="q"/>
            </a:pPr>
            <a:r>
              <a:rPr lang="ru-RU" altLang="ru-RU" sz="3200">
                <a:latin typeface="Calibri" pitchFamily="34" charset="0"/>
              </a:rPr>
              <a:t> </a:t>
            </a:r>
            <a:r>
              <a:rPr lang="ru-RU" altLang="ru-RU" sz="3200"/>
              <a:t>оценить количество и качество водных ресурсов</a:t>
            </a:r>
          </a:p>
          <a:p>
            <a:pPr eaLnBrk="1" hangingPunct="1">
              <a:buClr>
                <a:srgbClr val="C00000"/>
              </a:buClr>
              <a:buFont typeface="Wingdings" pitchFamily="2" charset="2"/>
              <a:buChar char="q"/>
            </a:pPr>
            <a:endParaRPr lang="ru-RU" altLang="ru-RU" sz="3200">
              <a:latin typeface="Calibri" pitchFamily="34" charset="0"/>
            </a:endParaRPr>
          </a:p>
          <a:p>
            <a:pPr eaLnBrk="1" hangingPunct="1">
              <a:buClr>
                <a:srgbClr val="C00000"/>
              </a:buClr>
              <a:buFont typeface="Wingdings" pitchFamily="2" charset="2"/>
              <a:buChar char="q"/>
            </a:pPr>
            <a:r>
              <a:rPr lang="en-GB" altLang="ru-RU" sz="3200">
                <a:latin typeface="Calibri" pitchFamily="34" charset="0"/>
              </a:rPr>
              <a:t> </a:t>
            </a:r>
            <a:r>
              <a:rPr lang="ru-RU" altLang="ru-RU" sz="3200"/>
              <a:t>определить параметры гидрологического цикла и оценить потребности в водных ресурсах различных пользователей</a:t>
            </a:r>
            <a:endParaRPr lang="en-GB" altLang="ru-RU" sz="3200">
              <a:latin typeface="Calibri" pitchFamily="34" charset="0"/>
            </a:endParaRPr>
          </a:p>
          <a:p>
            <a:pPr eaLnBrk="1" hangingPunct="1">
              <a:buClr>
                <a:srgbClr val="C00000"/>
              </a:buClr>
              <a:buFont typeface="Wingdings" pitchFamily="2" charset="2"/>
              <a:buChar char="q"/>
            </a:pPr>
            <a:endParaRPr lang="ru-RU" altLang="ru-RU" sz="3200">
              <a:latin typeface="Calibri" pitchFamily="34" charset="0"/>
            </a:endParaRPr>
          </a:p>
          <a:p>
            <a:pPr eaLnBrk="1" hangingPunct="1">
              <a:buClr>
                <a:srgbClr val="C00000"/>
              </a:buClr>
              <a:buFont typeface="Wingdings" pitchFamily="2" charset="2"/>
              <a:buChar char="q"/>
            </a:pPr>
            <a:r>
              <a:rPr lang="ru-RU" altLang="ru-RU" sz="3200">
                <a:latin typeface="Calibri" pitchFamily="34" charset="0"/>
              </a:rPr>
              <a:t> </a:t>
            </a:r>
            <a:r>
              <a:rPr lang="ru-RU" altLang="ru-RU" sz="3200"/>
              <a:t>выделить основные конфликты и проблемы, их масштаб и социальные последствия, так же возможные риски загрязнений, наводнений и засух</a:t>
            </a:r>
            <a:endParaRPr lang="ru-RU" altLang="ru-RU" sz="3200">
              <a:latin typeface="Calibri" pitchFamily="34" charset="0"/>
            </a:endParaRPr>
          </a:p>
        </p:txBody>
      </p:sp>
    </p:spTree>
    <p:extLst>
      <p:ext uri="{BB962C8B-B14F-4D97-AF65-F5344CB8AC3E}">
        <p14:creationId xmlns:p14="http://schemas.microsoft.com/office/powerpoint/2010/main" val="414616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14313" y="836613"/>
            <a:ext cx="8715375" cy="4965700"/>
          </a:xfrm>
          <a:prstGeom prst="rect">
            <a:avLst/>
          </a:prstGeom>
          <a:noFill/>
          <a:ln w="9525">
            <a:noFill/>
            <a:miter lim="800000"/>
            <a:headEnd/>
            <a:tailEnd/>
          </a:ln>
        </p:spPr>
        <p:txBody>
          <a:bodyPr>
            <a:spAutoFit/>
          </a:bodyPr>
          <a:lstStyle/>
          <a:p>
            <a:pPr algn="just" eaLnBrk="1" hangingPunct="1">
              <a:buFont typeface="Wingdings" pitchFamily="2" charset="2"/>
              <a:buChar char="ü"/>
            </a:pPr>
            <a:r>
              <a:rPr lang="en-GB" altLang="ru-RU" sz="3200">
                <a:latin typeface="Calibri" pitchFamily="34" charset="0"/>
              </a:rPr>
              <a:t> </a:t>
            </a:r>
            <a:r>
              <a:rPr lang="ru-RU" altLang="ru-RU" sz="3200"/>
              <a:t>Результат анализа ситуации – отчет, в котором перечислены проблемы и возможные решения, необходимые меры для исправления ситуации</a:t>
            </a:r>
            <a:r>
              <a:rPr lang="en-GB" altLang="ru-RU" sz="3200">
                <a:latin typeface="Calibri" pitchFamily="34" charset="0"/>
              </a:rPr>
              <a:t>. </a:t>
            </a:r>
          </a:p>
          <a:p>
            <a:pPr algn="just" eaLnBrk="1" hangingPunct="1">
              <a:buFont typeface="Wingdings" pitchFamily="2" charset="2"/>
              <a:buChar char="ü"/>
            </a:pPr>
            <a:endParaRPr lang="en-GB" altLang="ru-RU" sz="3200">
              <a:latin typeface="Calibri" pitchFamily="34" charset="0"/>
            </a:endParaRPr>
          </a:p>
          <a:p>
            <a:pPr algn="just" eaLnBrk="1" hangingPunct="1">
              <a:buFont typeface="Wingdings" pitchFamily="2" charset="2"/>
              <a:buChar char="ü"/>
            </a:pPr>
            <a:r>
              <a:rPr lang="en-GB" altLang="ru-RU" sz="3200">
                <a:latin typeface="Calibri" pitchFamily="34" charset="0"/>
              </a:rPr>
              <a:t> </a:t>
            </a:r>
            <a:r>
              <a:rPr lang="ru-RU" altLang="ru-RU" sz="3200"/>
              <a:t>Необходимо выбрать какие проблемы наиболее важные, какие решения наиболее обоснованные с точки зрения социальных, экономических и экологических приоритетов</a:t>
            </a:r>
            <a:r>
              <a:rPr lang="en-GB" altLang="ru-RU" sz="3200">
                <a:latin typeface="Calibri" pitchFamily="34" charset="0"/>
              </a:rPr>
              <a:t>. </a:t>
            </a:r>
          </a:p>
        </p:txBody>
      </p:sp>
    </p:spTree>
    <p:extLst>
      <p:ext uri="{BB962C8B-B14F-4D97-AF65-F5344CB8AC3E}">
        <p14:creationId xmlns:p14="http://schemas.microsoft.com/office/powerpoint/2010/main" val="195940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noChangeAspect="1"/>
          </p:cNvGrpSpPr>
          <p:nvPr/>
        </p:nvGrpSpPr>
        <p:grpSpPr bwMode="auto">
          <a:xfrm>
            <a:off x="107950" y="188913"/>
            <a:ext cx="1573213" cy="1541462"/>
            <a:chOff x="224" y="108"/>
            <a:chExt cx="991" cy="971"/>
          </a:xfrm>
        </p:grpSpPr>
        <p:sp>
          <p:nvSpPr>
            <p:cNvPr id="32794"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32795" name="Rectangle 4"/>
            <p:cNvSpPr>
              <a:spLocks noChangeArrowheads="1"/>
            </p:cNvSpPr>
            <p:nvPr/>
          </p:nvSpPr>
          <p:spPr bwMode="auto">
            <a:xfrm>
              <a:off x="224" y="1041"/>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2796" name="Rectangle 5"/>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32797" name="Rectangle 6"/>
            <p:cNvSpPr>
              <a:spLocks noChangeArrowheads="1"/>
            </p:cNvSpPr>
            <p:nvPr/>
          </p:nvSpPr>
          <p:spPr bwMode="auto">
            <a:xfrm>
              <a:off x="242" y="11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798" name="Rectangle 10"/>
            <p:cNvSpPr>
              <a:spLocks noChangeArrowheads="1"/>
            </p:cNvSpPr>
            <p:nvPr/>
          </p:nvSpPr>
          <p:spPr bwMode="auto">
            <a:xfrm>
              <a:off x="357" y="14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799" name="Rectangle 18"/>
            <p:cNvSpPr>
              <a:spLocks noChangeArrowheads="1"/>
            </p:cNvSpPr>
            <p:nvPr/>
          </p:nvSpPr>
          <p:spPr bwMode="auto">
            <a:xfrm>
              <a:off x="1037" y="128"/>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2800" name="Rectangle 19"/>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01" name="Freeform 20"/>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2802" name="Rectangle 21"/>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03" name="Freeform 22"/>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0000"/>
            </a:solidFill>
            <a:ln w="9525">
              <a:noFill/>
              <a:round/>
              <a:headEnd/>
              <a:tailEnd/>
            </a:ln>
          </p:spPr>
          <p:txBody>
            <a:bodyPr/>
            <a:lstStyle/>
            <a:p>
              <a:endParaRPr lang="ru-RU"/>
            </a:p>
          </p:txBody>
        </p:sp>
        <p:sp>
          <p:nvSpPr>
            <p:cNvPr id="32804" name="Rectangle 23"/>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2805" name="Freeform 24"/>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2806" name="Rectangle 25"/>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2807" name="Freeform 26"/>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32808" name="Freeform 27"/>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chemeClr val="bg1"/>
            </a:solidFill>
            <a:ln w="9525">
              <a:noFill/>
              <a:round/>
              <a:headEnd/>
              <a:tailEnd/>
            </a:ln>
          </p:spPr>
          <p:txBody>
            <a:bodyPr/>
            <a:lstStyle/>
            <a:p>
              <a:endParaRPr lang="ru-RU"/>
            </a:p>
          </p:txBody>
        </p:sp>
        <p:sp>
          <p:nvSpPr>
            <p:cNvPr id="32809"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32810" name="Rectangle 29"/>
            <p:cNvSpPr>
              <a:spLocks noChangeArrowheads="1"/>
            </p:cNvSpPr>
            <p:nvPr/>
          </p:nvSpPr>
          <p:spPr bwMode="auto">
            <a:xfrm>
              <a:off x="647" y="565"/>
              <a:ext cx="83"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32811" name="Rectangle 30"/>
            <p:cNvSpPr>
              <a:spLocks noChangeArrowheads="1"/>
            </p:cNvSpPr>
            <p:nvPr/>
          </p:nvSpPr>
          <p:spPr bwMode="auto">
            <a:xfrm>
              <a:off x="746" y="565"/>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12" name="Rectangle 31"/>
            <p:cNvSpPr>
              <a:spLocks noChangeArrowheads="1"/>
            </p:cNvSpPr>
            <p:nvPr/>
          </p:nvSpPr>
          <p:spPr bwMode="auto">
            <a:xfrm>
              <a:off x="696" y="588"/>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2813" name="Rectangle 32"/>
            <p:cNvSpPr>
              <a:spLocks noChangeArrowheads="1"/>
            </p:cNvSpPr>
            <p:nvPr/>
          </p:nvSpPr>
          <p:spPr bwMode="auto">
            <a:xfrm>
              <a:off x="606" y="613"/>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2814" name="Rectangle 33"/>
            <p:cNvSpPr>
              <a:spLocks noChangeArrowheads="1"/>
            </p:cNvSpPr>
            <p:nvPr/>
          </p:nvSpPr>
          <p:spPr bwMode="auto">
            <a:xfrm>
              <a:off x="615" y="613"/>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2815" name="Rectangle 34"/>
            <p:cNvSpPr>
              <a:spLocks noChangeArrowheads="1"/>
            </p:cNvSpPr>
            <p:nvPr/>
          </p:nvSpPr>
          <p:spPr bwMode="auto">
            <a:xfrm>
              <a:off x="627" y="611"/>
              <a:ext cx="12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32816" name="Rectangle 35"/>
            <p:cNvSpPr>
              <a:spLocks noChangeArrowheads="1"/>
            </p:cNvSpPr>
            <p:nvPr/>
          </p:nvSpPr>
          <p:spPr bwMode="auto">
            <a:xfrm>
              <a:off x="779" y="61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17" name="Rectangle 36"/>
            <p:cNvSpPr>
              <a:spLocks noChangeArrowheads="1"/>
            </p:cNvSpPr>
            <p:nvPr/>
          </p:nvSpPr>
          <p:spPr bwMode="auto">
            <a:xfrm>
              <a:off x="606" y="636"/>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2818" name="Rectangle 37"/>
            <p:cNvSpPr>
              <a:spLocks noChangeArrowheads="1"/>
            </p:cNvSpPr>
            <p:nvPr/>
          </p:nvSpPr>
          <p:spPr bwMode="auto">
            <a:xfrm>
              <a:off x="615" y="636"/>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2819" name="Rectangle 38"/>
            <p:cNvSpPr>
              <a:spLocks noChangeArrowheads="1"/>
            </p:cNvSpPr>
            <p:nvPr/>
          </p:nvSpPr>
          <p:spPr bwMode="auto">
            <a:xfrm>
              <a:off x="627" y="634"/>
              <a:ext cx="8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32820" name="Rectangle 39"/>
            <p:cNvSpPr>
              <a:spLocks noChangeArrowheads="1"/>
            </p:cNvSpPr>
            <p:nvPr/>
          </p:nvSpPr>
          <p:spPr bwMode="auto">
            <a:xfrm>
              <a:off x="627" y="657"/>
              <a:ext cx="8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32821" name="Rectangle 40"/>
            <p:cNvSpPr>
              <a:spLocks noChangeArrowheads="1"/>
            </p:cNvSpPr>
            <p:nvPr/>
          </p:nvSpPr>
          <p:spPr bwMode="auto">
            <a:xfrm>
              <a:off x="731" y="65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22" name="Rectangle 41"/>
            <p:cNvSpPr>
              <a:spLocks noChangeArrowheads="1"/>
            </p:cNvSpPr>
            <p:nvPr/>
          </p:nvSpPr>
          <p:spPr bwMode="auto">
            <a:xfrm>
              <a:off x="606" y="682"/>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2823" name="Rectangle 42"/>
            <p:cNvSpPr>
              <a:spLocks noChangeArrowheads="1"/>
            </p:cNvSpPr>
            <p:nvPr/>
          </p:nvSpPr>
          <p:spPr bwMode="auto">
            <a:xfrm>
              <a:off x="615" y="682"/>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2824" name="Rectangle 43"/>
            <p:cNvSpPr>
              <a:spLocks noChangeArrowheads="1"/>
            </p:cNvSpPr>
            <p:nvPr/>
          </p:nvSpPr>
          <p:spPr bwMode="auto">
            <a:xfrm>
              <a:off x="627" y="680"/>
              <a:ext cx="15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32825" name="Rectangle 44"/>
            <p:cNvSpPr>
              <a:spLocks noChangeArrowheads="1"/>
            </p:cNvSpPr>
            <p:nvPr/>
          </p:nvSpPr>
          <p:spPr bwMode="auto">
            <a:xfrm>
              <a:off x="807" y="68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26" name="Rectangle 45"/>
            <p:cNvSpPr>
              <a:spLocks noChangeArrowheads="1"/>
            </p:cNvSpPr>
            <p:nvPr/>
          </p:nvSpPr>
          <p:spPr bwMode="auto">
            <a:xfrm>
              <a:off x="606" y="704"/>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2827" name="Rectangle 46"/>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28" name="Freeform 47"/>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2829" name="Rectangle 48"/>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30" name="Freeform 49"/>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0000"/>
            </a:solidFill>
            <a:ln w="9525">
              <a:noFill/>
              <a:round/>
              <a:headEnd/>
              <a:tailEnd/>
            </a:ln>
          </p:spPr>
          <p:txBody>
            <a:bodyPr/>
            <a:lstStyle/>
            <a:p>
              <a:endParaRPr lang="ru-RU"/>
            </a:p>
          </p:txBody>
        </p:sp>
        <p:sp>
          <p:nvSpPr>
            <p:cNvPr id="32831"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solidFill>
              <a:schemeClr val="bg1"/>
            </a:solidFill>
            <a:ln w="2">
              <a:solidFill>
                <a:srgbClr val="FFFFFF"/>
              </a:solidFill>
              <a:round/>
              <a:headEnd/>
              <a:tailEnd/>
            </a:ln>
          </p:spPr>
          <p:txBody>
            <a:bodyPr/>
            <a:lstStyle/>
            <a:p>
              <a:endParaRPr lang="ru-RU"/>
            </a:p>
          </p:txBody>
        </p:sp>
        <p:sp>
          <p:nvSpPr>
            <p:cNvPr id="32832" name="Rectangle 51"/>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33" name="Freeform 52"/>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2834" name="Rectangle 53"/>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35" name="Freeform 54"/>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chemeClr val="bg1"/>
            </a:solidFill>
            <a:ln w="9525">
              <a:noFill/>
              <a:round/>
              <a:headEnd/>
              <a:tailEnd/>
            </a:ln>
          </p:spPr>
          <p:txBody>
            <a:bodyPr/>
            <a:lstStyle/>
            <a:p>
              <a:endParaRPr lang="ru-RU"/>
            </a:p>
          </p:txBody>
        </p:sp>
        <p:sp>
          <p:nvSpPr>
            <p:cNvPr id="32836" name="Rectangle 55"/>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37" name="Freeform 56"/>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2838" name="Rectangle 57"/>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39" name="Freeform 58"/>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32840" name="Rectangle 59"/>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41" name="Freeform 60"/>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2842" name="Rectangle 61"/>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43" name="Freeform 62"/>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32844" name="Rectangle 63"/>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45" name="Freeform 64"/>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2846" name="Rectangle 65"/>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2847" name="Freeform 66"/>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32848" name="Freeform 67"/>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32849" name="Freeform 68"/>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32850" name="Freeform 69"/>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32851" name="Freeform 70"/>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32852" name="Freeform 71"/>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32853" name="Freeform 72"/>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32854" name="Freeform 73"/>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32855" name="Rectangle 74"/>
            <p:cNvSpPr>
              <a:spLocks noChangeArrowheads="1"/>
            </p:cNvSpPr>
            <p:nvPr/>
          </p:nvSpPr>
          <p:spPr bwMode="auto">
            <a:xfrm>
              <a:off x="644" y="356"/>
              <a:ext cx="11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32856" name="Rectangle 75"/>
            <p:cNvSpPr>
              <a:spLocks noChangeArrowheads="1"/>
            </p:cNvSpPr>
            <p:nvPr/>
          </p:nvSpPr>
          <p:spPr bwMode="auto">
            <a:xfrm>
              <a:off x="775" y="35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57" name="Rectangle 76"/>
            <p:cNvSpPr>
              <a:spLocks noChangeArrowheads="1"/>
            </p:cNvSpPr>
            <p:nvPr/>
          </p:nvSpPr>
          <p:spPr bwMode="auto">
            <a:xfrm>
              <a:off x="644" y="379"/>
              <a:ext cx="11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32858" name="Rectangle 77"/>
            <p:cNvSpPr>
              <a:spLocks noChangeArrowheads="1"/>
            </p:cNvSpPr>
            <p:nvPr/>
          </p:nvSpPr>
          <p:spPr bwMode="auto">
            <a:xfrm>
              <a:off x="684" y="402"/>
              <a:ext cx="4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32859" name="Rectangle 78"/>
            <p:cNvSpPr>
              <a:spLocks noChangeArrowheads="1"/>
            </p:cNvSpPr>
            <p:nvPr/>
          </p:nvSpPr>
          <p:spPr bwMode="auto">
            <a:xfrm>
              <a:off x="735" y="40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2860" name="Rectangle 79"/>
            <p:cNvSpPr>
              <a:spLocks noChangeArrowheads="1"/>
            </p:cNvSpPr>
            <p:nvPr/>
          </p:nvSpPr>
          <p:spPr bwMode="auto">
            <a:xfrm>
              <a:off x="1083" y="47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2861" name="Rectangle 80"/>
            <p:cNvSpPr>
              <a:spLocks noChangeArrowheads="1"/>
            </p:cNvSpPr>
            <p:nvPr/>
          </p:nvSpPr>
          <p:spPr bwMode="auto">
            <a:xfrm>
              <a:off x="1039" y="496"/>
              <a:ext cx="79"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32862" name="Rectangle 81"/>
            <p:cNvSpPr>
              <a:spLocks noChangeArrowheads="1"/>
            </p:cNvSpPr>
            <p:nvPr/>
          </p:nvSpPr>
          <p:spPr bwMode="auto">
            <a:xfrm>
              <a:off x="1044" y="519"/>
              <a:ext cx="6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32863" name="Rectangle 82"/>
            <p:cNvSpPr>
              <a:spLocks noChangeArrowheads="1"/>
            </p:cNvSpPr>
            <p:nvPr/>
          </p:nvSpPr>
          <p:spPr bwMode="auto">
            <a:xfrm>
              <a:off x="1122" y="519"/>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64" name="Rectangle 83"/>
            <p:cNvSpPr>
              <a:spLocks noChangeArrowheads="1"/>
            </p:cNvSpPr>
            <p:nvPr/>
          </p:nvSpPr>
          <p:spPr bwMode="auto">
            <a:xfrm>
              <a:off x="1041" y="542"/>
              <a:ext cx="7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32865" name="Rectangle 84"/>
            <p:cNvSpPr>
              <a:spLocks noChangeArrowheads="1"/>
            </p:cNvSpPr>
            <p:nvPr/>
          </p:nvSpPr>
          <p:spPr bwMode="auto">
            <a:xfrm>
              <a:off x="1124" y="542"/>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66" name="Rectangle 85"/>
            <p:cNvSpPr>
              <a:spLocks noChangeArrowheads="1"/>
            </p:cNvSpPr>
            <p:nvPr/>
          </p:nvSpPr>
          <p:spPr bwMode="auto">
            <a:xfrm>
              <a:off x="1016" y="565"/>
              <a:ext cx="11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32867" name="Rectangle 86"/>
            <p:cNvSpPr>
              <a:spLocks noChangeArrowheads="1"/>
            </p:cNvSpPr>
            <p:nvPr/>
          </p:nvSpPr>
          <p:spPr bwMode="auto">
            <a:xfrm>
              <a:off x="1150" y="565"/>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68" name="Rectangle 87"/>
            <p:cNvSpPr>
              <a:spLocks noChangeArrowheads="1"/>
            </p:cNvSpPr>
            <p:nvPr/>
          </p:nvSpPr>
          <p:spPr bwMode="auto">
            <a:xfrm>
              <a:off x="1015" y="588"/>
              <a:ext cx="11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32869" name="Rectangle 88"/>
            <p:cNvSpPr>
              <a:spLocks noChangeArrowheads="1"/>
            </p:cNvSpPr>
            <p:nvPr/>
          </p:nvSpPr>
          <p:spPr bwMode="auto">
            <a:xfrm>
              <a:off x="1150" y="588"/>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70" name="Rectangle 89"/>
            <p:cNvSpPr>
              <a:spLocks noChangeArrowheads="1"/>
            </p:cNvSpPr>
            <p:nvPr/>
          </p:nvSpPr>
          <p:spPr bwMode="auto">
            <a:xfrm>
              <a:off x="1008" y="753"/>
              <a:ext cx="7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32871" name="Rectangle 90"/>
            <p:cNvSpPr>
              <a:spLocks noChangeArrowheads="1"/>
            </p:cNvSpPr>
            <p:nvPr/>
          </p:nvSpPr>
          <p:spPr bwMode="auto">
            <a:xfrm>
              <a:off x="1090" y="753"/>
              <a:ext cx="5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32872" name="Rectangle 91"/>
            <p:cNvSpPr>
              <a:spLocks noChangeArrowheads="1"/>
            </p:cNvSpPr>
            <p:nvPr/>
          </p:nvSpPr>
          <p:spPr bwMode="auto">
            <a:xfrm>
              <a:off x="1157"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73" name="Rectangle 92"/>
            <p:cNvSpPr>
              <a:spLocks noChangeArrowheads="1"/>
            </p:cNvSpPr>
            <p:nvPr/>
          </p:nvSpPr>
          <p:spPr bwMode="auto">
            <a:xfrm>
              <a:off x="1015" y="776"/>
              <a:ext cx="11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32874" name="Rectangle 93"/>
            <p:cNvSpPr>
              <a:spLocks noChangeArrowheads="1"/>
            </p:cNvSpPr>
            <p:nvPr/>
          </p:nvSpPr>
          <p:spPr bwMode="auto">
            <a:xfrm>
              <a:off x="1151" y="776"/>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75" name="Rectangle 94"/>
            <p:cNvSpPr>
              <a:spLocks noChangeArrowheads="1"/>
            </p:cNvSpPr>
            <p:nvPr/>
          </p:nvSpPr>
          <p:spPr bwMode="auto">
            <a:xfrm>
              <a:off x="1010" y="800"/>
              <a:ext cx="11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32876" name="Rectangle 95"/>
            <p:cNvSpPr>
              <a:spLocks noChangeArrowheads="1"/>
            </p:cNvSpPr>
            <p:nvPr/>
          </p:nvSpPr>
          <p:spPr bwMode="auto">
            <a:xfrm>
              <a:off x="1155"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77" name="Rectangle 96"/>
            <p:cNvSpPr>
              <a:spLocks noChangeArrowheads="1"/>
            </p:cNvSpPr>
            <p:nvPr/>
          </p:nvSpPr>
          <p:spPr bwMode="auto">
            <a:xfrm>
              <a:off x="730" y="83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2878" name="Rectangle 97"/>
            <p:cNvSpPr>
              <a:spLocks noChangeArrowheads="1"/>
            </p:cNvSpPr>
            <p:nvPr/>
          </p:nvSpPr>
          <p:spPr bwMode="auto">
            <a:xfrm>
              <a:off x="676" y="857"/>
              <a:ext cx="9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32879" name="Rectangle 98"/>
            <p:cNvSpPr>
              <a:spLocks noChangeArrowheads="1"/>
            </p:cNvSpPr>
            <p:nvPr/>
          </p:nvSpPr>
          <p:spPr bwMode="auto">
            <a:xfrm>
              <a:off x="783" y="857"/>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80" name="Rectangle 99"/>
            <p:cNvSpPr>
              <a:spLocks noChangeArrowheads="1"/>
            </p:cNvSpPr>
            <p:nvPr/>
          </p:nvSpPr>
          <p:spPr bwMode="auto">
            <a:xfrm>
              <a:off x="706" y="881"/>
              <a:ext cx="4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32881" name="Rectangle 100"/>
            <p:cNvSpPr>
              <a:spLocks noChangeArrowheads="1"/>
            </p:cNvSpPr>
            <p:nvPr/>
          </p:nvSpPr>
          <p:spPr bwMode="auto">
            <a:xfrm>
              <a:off x="754" y="88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82" name="Rectangle 101"/>
            <p:cNvSpPr>
              <a:spLocks noChangeArrowheads="1"/>
            </p:cNvSpPr>
            <p:nvPr/>
          </p:nvSpPr>
          <p:spPr bwMode="auto">
            <a:xfrm>
              <a:off x="636" y="903"/>
              <a:ext cx="16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32883" name="Rectangle 102"/>
            <p:cNvSpPr>
              <a:spLocks noChangeArrowheads="1"/>
            </p:cNvSpPr>
            <p:nvPr/>
          </p:nvSpPr>
          <p:spPr bwMode="auto">
            <a:xfrm>
              <a:off x="691" y="927"/>
              <a:ext cx="66"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32884" name="Rectangle 103"/>
            <p:cNvSpPr>
              <a:spLocks noChangeArrowheads="1"/>
            </p:cNvSpPr>
            <p:nvPr/>
          </p:nvSpPr>
          <p:spPr bwMode="auto">
            <a:xfrm>
              <a:off x="769" y="92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85" name="Rectangle 104"/>
            <p:cNvSpPr>
              <a:spLocks noChangeArrowheads="1"/>
            </p:cNvSpPr>
            <p:nvPr/>
          </p:nvSpPr>
          <p:spPr bwMode="auto">
            <a:xfrm>
              <a:off x="278" y="753"/>
              <a:ext cx="132"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32886" name="Rectangle 105"/>
            <p:cNvSpPr>
              <a:spLocks noChangeArrowheads="1"/>
            </p:cNvSpPr>
            <p:nvPr/>
          </p:nvSpPr>
          <p:spPr bwMode="auto">
            <a:xfrm>
              <a:off x="434"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87" name="Rectangle 106"/>
            <p:cNvSpPr>
              <a:spLocks noChangeArrowheads="1"/>
            </p:cNvSpPr>
            <p:nvPr/>
          </p:nvSpPr>
          <p:spPr bwMode="auto">
            <a:xfrm>
              <a:off x="277" y="776"/>
              <a:ext cx="13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32888" name="Rectangle 107"/>
            <p:cNvSpPr>
              <a:spLocks noChangeArrowheads="1"/>
            </p:cNvSpPr>
            <p:nvPr/>
          </p:nvSpPr>
          <p:spPr bwMode="auto">
            <a:xfrm>
              <a:off x="266" y="800"/>
              <a:ext cx="14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32889" name="Rectangle 108"/>
            <p:cNvSpPr>
              <a:spLocks noChangeArrowheads="1"/>
            </p:cNvSpPr>
            <p:nvPr/>
          </p:nvSpPr>
          <p:spPr bwMode="auto">
            <a:xfrm>
              <a:off x="447"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90" name="Rectangle 109"/>
            <p:cNvSpPr>
              <a:spLocks noChangeArrowheads="1"/>
            </p:cNvSpPr>
            <p:nvPr/>
          </p:nvSpPr>
          <p:spPr bwMode="auto">
            <a:xfrm>
              <a:off x="296" y="822"/>
              <a:ext cx="10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32891" name="Rectangle 110"/>
            <p:cNvSpPr>
              <a:spLocks noChangeArrowheads="1"/>
            </p:cNvSpPr>
            <p:nvPr/>
          </p:nvSpPr>
          <p:spPr bwMode="auto">
            <a:xfrm>
              <a:off x="417" y="82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2892" name="Rectangle 111"/>
            <p:cNvSpPr>
              <a:spLocks noChangeArrowheads="1"/>
            </p:cNvSpPr>
            <p:nvPr/>
          </p:nvSpPr>
          <p:spPr bwMode="auto">
            <a:xfrm>
              <a:off x="296" y="496"/>
              <a:ext cx="8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32893" name="Rectangle 112"/>
            <p:cNvSpPr>
              <a:spLocks noChangeArrowheads="1"/>
            </p:cNvSpPr>
            <p:nvPr/>
          </p:nvSpPr>
          <p:spPr bwMode="auto">
            <a:xfrm>
              <a:off x="397" y="49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894" name="Rectangle 113"/>
            <p:cNvSpPr>
              <a:spLocks noChangeArrowheads="1"/>
            </p:cNvSpPr>
            <p:nvPr/>
          </p:nvSpPr>
          <p:spPr bwMode="auto">
            <a:xfrm>
              <a:off x="276" y="519"/>
              <a:ext cx="11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32895" name="Rectangle 114"/>
            <p:cNvSpPr>
              <a:spLocks noChangeArrowheads="1"/>
            </p:cNvSpPr>
            <p:nvPr/>
          </p:nvSpPr>
          <p:spPr bwMode="auto">
            <a:xfrm>
              <a:off x="416" y="519"/>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896" name="Rectangle 115"/>
            <p:cNvSpPr>
              <a:spLocks noChangeArrowheads="1"/>
            </p:cNvSpPr>
            <p:nvPr/>
          </p:nvSpPr>
          <p:spPr bwMode="auto">
            <a:xfrm>
              <a:off x="298" y="542"/>
              <a:ext cx="8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32897" name="Rectangle 116"/>
            <p:cNvSpPr>
              <a:spLocks noChangeArrowheads="1"/>
            </p:cNvSpPr>
            <p:nvPr/>
          </p:nvSpPr>
          <p:spPr bwMode="auto">
            <a:xfrm>
              <a:off x="394" y="54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2898" name="Rectangle 117"/>
            <p:cNvSpPr>
              <a:spLocks noChangeArrowheads="1"/>
            </p:cNvSpPr>
            <p:nvPr/>
          </p:nvSpPr>
          <p:spPr bwMode="auto">
            <a:xfrm>
              <a:off x="299" y="239"/>
              <a:ext cx="7" cy="29"/>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32899" name="Rectangle 118"/>
            <p:cNvSpPr>
              <a:spLocks noChangeArrowheads="1"/>
            </p:cNvSpPr>
            <p:nvPr/>
          </p:nvSpPr>
          <p:spPr bwMode="auto">
            <a:xfrm>
              <a:off x="306" y="242"/>
              <a:ext cx="74"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32900" name="Rectangle 119"/>
            <p:cNvSpPr>
              <a:spLocks noChangeArrowheads="1"/>
            </p:cNvSpPr>
            <p:nvPr/>
          </p:nvSpPr>
          <p:spPr bwMode="auto">
            <a:xfrm>
              <a:off x="393" y="242"/>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2901" name="Rectangle 120"/>
            <p:cNvSpPr>
              <a:spLocks noChangeArrowheads="1"/>
            </p:cNvSpPr>
            <p:nvPr/>
          </p:nvSpPr>
          <p:spPr bwMode="auto">
            <a:xfrm>
              <a:off x="294" y="267"/>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32902" name="Rectangle 121"/>
            <p:cNvSpPr>
              <a:spLocks noChangeArrowheads="1"/>
            </p:cNvSpPr>
            <p:nvPr/>
          </p:nvSpPr>
          <p:spPr bwMode="auto">
            <a:xfrm>
              <a:off x="291" y="290"/>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32903" name="Rectangle 122"/>
            <p:cNvSpPr>
              <a:spLocks noChangeArrowheads="1"/>
            </p:cNvSpPr>
            <p:nvPr/>
          </p:nvSpPr>
          <p:spPr bwMode="auto">
            <a:xfrm>
              <a:off x="401" y="29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904" name="Rectangle 123"/>
            <p:cNvSpPr>
              <a:spLocks noChangeArrowheads="1"/>
            </p:cNvSpPr>
            <p:nvPr/>
          </p:nvSpPr>
          <p:spPr bwMode="auto">
            <a:xfrm>
              <a:off x="286" y="313"/>
              <a:ext cx="9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32905" name="Rectangle 124"/>
            <p:cNvSpPr>
              <a:spLocks noChangeArrowheads="1"/>
            </p:cNvSpPr>
            <p:nvPr/>
          </p:nvSpPr>
          <p:spPr bwMode="auto">
            <a:xfrm>
              <a:off x="405" y="313"/>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2906" name="Freeform 125"/>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32907" name="Freeform 126"/>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32908" name="Freeform 127"/>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32909" name="Freeform 128"/>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32910" name="Freeform 129"/>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32911" name="Freeform 130"/>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grpSp>
        <p:nvGrpSpPr>
          <p:cNvPr id="32771" name="Group 131"/>
          <p:cNvGrpSpPr>
            <a:grpSpLocks/>
          </p:cNvGrpSpPr>
          <p:nvPr/>
        </p:nvGrpSpPr>
        <p:grpSpPr bwMode="auto">
          <a:xfrm>
            <a:off x="1763713" y="2060575"/>
            <a:ext cx="6858000" cy="4214813"/>
            <a:chOff x="1980" y="7200"/>
            <a:chExt cx="8100" cy="4860"/>
          </a:xfrm>
        </p:grpSpPr>
        <p:sp>
          <p:nvSpPr>
            <p:cNvPr id="32774" name="AutoShape 2"/>
            <p:cNvSpPr>
              <a:spLocks noChangeArrowheads="1"/>
            </p:cNvSpPr>
            <p:nvPr/>
          </p:nvSpPr>
          <p:spPr bwMode="auto">
            <a:xfrm>
              <a:off x="2559" y="7315"/>
              <a:ext cx="1528" cy="47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Existing  drivers</a:t>
              </a:r>
              <a:endParaRPr lang="ru-RU" altLang="ru-RU" sz="3600"/>
            </a:p>
          </p:txBody>
        </p:sp>
        <p:sp>
          <p:nvSpPr>
            <p:cNvPr id="32775" name="AutoShape 3"/>
            <p:cNvSpPr>
              <a:spLocks noChangeArrowheads="1"/>
            </p:cNvSpPr>
            <p:nvPr/>
          </p:nvSpPr>
          <p:spPr bwMode="auto">
            <a:xfrm>
              <a:off x="5229" y="7315"/>
              <a:ext cx="1526" cy="47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Outputs</a:t>
              </a:r>
              <a:endParaRPr lang="ru-RU" altLang="ru-RU" sz="3600"/>
            </a:p>
          </p:txBody>
        </p:sp>
        <p:sp>
          <p:nvSpPr>
            <p:cNvPr id="32776" name="AutoShape 4"/>
            <p:cNvSpPr>
              <a:spLocks noChangeArrowheads="1"/>
            </p:cNvSpPr>
            <p:nvPr/>
          </p:nvSpPr>
          <p:spPr bwMode="auto">
            <a:xfrm>
              <a:off x="8175" y="7315"/>
              <a:ext cx="1528" cy="474"/>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Activities</a:t>
              </a:r>
              <a:endParaRPr lang="ru-RU" altLang="ru-RU" sz="3600"/>
            </a:p>
          </p:txBody>
        </p:sp>
        <p:sp>
          <p:nvSpPr>
            <p:cNvPr id="32777" name="AutoShape 5"/>
            <p:cNvSpPr>
              <a:spLocks noChangeArrowheads="1"/>
            </p:cNvSpPr>
            <p:nvPr/>
          </p:nvSpPr>
          <p:spPr bwMode="auto">
            <a:xfrm>
              <a:off x="1980" y="8082"/>
              <a:ext cx="8100" cy="3978"/>
            </a:xfrm>
            <a:prstGeom prst="roundRect">
              <a:avLst>
                <a:gd name="adj" fmla="val 7523"/>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endParaRPr lang="ru-RU" altLang="ru-RU" sz="3600"/>
            </a:p>
          </p:txBody>
        </p:sp>
        <p:sp>
          <p:nvSpPr>
            <p:cNvPr id="32778" name="Oval 136"/>
            <p:cNvSpPr>
              <a:spLocks noChangeArrowheads="1"/>
            </p:cNvSpPr>
            <p:nvPr/>
          </p:nvSpPr>
          <p:spPr bwMode="auto">
            <a:xfrm>
              <a:off x="7723" y="10619"/>
              <a:ext cx="2042" cy="941"/>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200" b="1">
                  <a:solidFill>
                    <a:srgbClr val="5F5F5F"/>
                  </a:solidFill>
                  <a:latin typeface="Tahoma" pitchFamily="34" charset="0"/>
                </a:rPr>
                <a:t>Feasibility and acceptability</a:t>
              </a:r>
              <a:endParaRPr lang="ru-RU" altLang="ru-RU" sz="2800" b="1">
                <a:solidFill>
                  <a:srgbClr val="5F5F5F"/>
                </a:solidFill>
                <a:latin typeface="Tahoma" pitchFamily="34" charset="0"/>
              </a:endParaRPr>
            </a:p>
            <a:p>
              <a:pPr eaLnBrk="1" hangingPunct="1"/>
              <a:endParaRPr lang="ru-RU" altLang="ru-RU" sz="3600"/>
            </a:p>
          </p:txBody>
        </p:sp>
        <p:sp>
          <p:nvSpPr>
            <p:cNvPr id="32779" name="AutoShape 7"/>
            <p:cNvSpPr>
              <a:spLocks noChangeArrowheads="1"/>
            </p:cNvSpPr>
            <p:nvPr/>
          </p:nvSpPr>
          <p:spPr bwMode="auto">
            <a:xfrm>
              <a:off x="2293" y="8630"/>
              <a:ext cx="1736" cy="58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35921" dir="2700000" algn="ctr" rotWithShape="0">
                <a:srgbClr val="B2B2B2"/>
              </a:outerShdw>
            </a:effectLst>
          </p:spPr>
          <p:txBody>
            <a:bodyPr/>
            <a:lstStyle/>
            <a:p>
              <a:pPr algn="ctr" eaLnBrk="1" hangingPunct="1">
                <a:spcAft>
                  <a:spcPts val="1000"/>
                </a:spcAft>
              </a:pPr>
              <a:r>
                <a:rPr lang="ru-RU" altLang="ru-RU" sz="1200" b="1">
                  <a:solidFill>
                    <a:srgbClr val="5F5F5F"/>
                  </a:solidFill>
                  <a:latin typeface="Tahoma" pitchFamily="34" charset="0"/>
                </a:rPr>
                <a:t>IWRM Vision/Policy</a:t>
              </a:r>
            </a:p>
            <a:p>
              <a:pPr eaLnBrk="1" hangingPunct="1"/>
              <a:endParaRPr lang="ru-RU" altLang="ru-RU" sz="3600"/>
            </a:p>
          </p:txBody>
        </p:sp>
        <p:sp>
          <p:nvSpPr>
            <p:cNvPr id="32780" name="AutoShape 8"/>
            <p:cNvSpPr>
              <a:spLocks noChangeArrowheads="1"/>
            </p:cNvSpPr>
            <p:nvPr/>
          </p:nvSpPr>
          <p:spPr bwMode="auto">
            <a:xfrm>
              <a:off x="4787" y="8844"/>
              <a:ext cx="2486" cy="857"/>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r>
                <a:rPr lang="ru-RU" altLang="ru-RU" sz="1200" b="1">
                  <a:solidFill>
                    <a:srgbClr val="FFFFFF"/>
                  </a:solidFill>
                  <a:latin typeface="Tahoma" pitchFamily="34" charset="0"/>
                </a:rPr>
                <a:t>GOALS PRIORITIZED</a:t>
              </a:r>
            </a:p>
            <a:p>
              <a:pPr algn="ctr" eaLnBrk="1" hangingPunct="1">
                <a:spcAft>
                  <a:spcPts val="1000"/>
                </a:spcAft>
              </a:pPr>
              <a:endParaRPr lang="ru-RU" altLang="ru-RU" sz="1200">
                <a:solidFill>
                  <a:srgbClr val="FFFFFF"/>
                </a:solidFill>
                <a:latin typeface="Tahoma" pitchFamily="34" charset="0"/>
              </a:endParaRPr>
            </a:p>
            <a:p>
              <a:pPr eaLnBrk="1" hangingPunct="1"/>
              <a:endParaRPr lang="ru-RU" altLang="ru-RU" sz="3600"/>
            </a:p>
          </p:txBody>
        </p:sp>
        <p:sp>
          <p:nvSpPr>
            <p:cNvPr id="32781" name="AutoShape 9"/>
            <p:cNvSpPr>
              <a:spLocks noChangeArrowheads="1"/>
            </p:cNvSpPr>
            <p:nvPr/>
          </p:nvSpPr>
          <p:spPr bwMode="auto">
            <a:xfrm>
              <a:off x="2301" y="9439"/>
              <a:ext cx="1738" cy="58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200" b="1">
                  <a:solidFill>
                    <a:srgbClr val="5F5F5F"/>
                  </a:solidFill>
                  <a:latin typeface="Tahoma" pitchFamily="34" charset="0"/>
                </a:rPr>
                <a:t>Priority problems</a:t>
              </a:r>
              <a:endParaRPr lang="ru-RU" altLang="ru-RU" sz="2800" b="1">
                <a:solidFill>
                  <a:srgbClr val="5F5F5F"/>
                </a:solidFill>
                <a:latin typeface="Tahoma" pitchFamily="34" charset="0"/>
              </a:endParaRPr>
            </a:p>
            <a:p>
              <a:pPr eaLnBrk="1" hangingPunct="1"/>
              <a:endParaRPr lang="ru-RU" altLang="ru-RU" sz="3600"/>
            </a:p>
          </p:txBody>
        </p:sp>
        <p:sp>
          <p:nvSpPr>
            <p:cNvPr id="32782" name="Oval 140"/>
            <p:cNvSpPr>
              <a:spLocks noChangeArrowheads="1"/>
            </p:cNvSpPr>
            <p:nvPr/>
          </p:nvSpPr>
          <p:spPr bwMode="auto">
            <a:xfrm>
              <a:off x="7740" y="8525"/>
              <a:ext cx="2102" cy="934"/>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200" b="1">
                  <a:solidFill>
                    <a:srgbClr val="5F5F5F"/>
                  </a:solidFill>
                  <a:latin typeface="Tahoma" pitchFamily="34" charset="0"/>
                </a:rPr>
                <a:t>Political Consultation</a:t>
              </a:r>
            </a:p>
            <a:p>
              <a:pPr eaLnBrk="1" hangingPunct="1"/>
              <a:endParaRPr lang="ru-RU" altLang="ru-RU" sz="3600"/>
            </a:p>
          </p:txBody>
        </p:sp>
        <p:cxnSp>
          <p:nvCxnSpPr>
            <p:cNvPr id="32783" name="AutoShape 11"/>
            <p:cNvCxnSpPr>
              <a:cxnSpLocks noChangeShapeType="1"/>
            </p:cNvCxnSpPr>
            <p:nvPr/>
          </p:nvCxnSpPr>
          <p:spPr bwMode="auto">
            <a:xfrm>
              <a:off x="7328" y="10845"/>
              <a:ext cx="393" cy="286"/>
            </a:xfrm>
            <a:prstGeom prst="curvedConnector3">
              <a:avLst>
                <a:gd name="adj1" fmla="val 49995"/>
              </a:avLst>
            </a:prstGeom>
            <a:noFill/>
            <a:ln w="25400">
              <a:solidFill>
                <a:srgbClr val="5F5F5F"/>
              </a:solidFill>
              <a:round/>
              <a:headEnd type="triangle" w="sm" len="sm"/>
              <a:tailEnd type="triangle" w="sm" len="sm"/>
            </a:ln>
          </p:spPr>
        </p:cxnSp>
        <p:cxnSp>
          <p:nvCxnSpPr>
            <p:cNvPr id="32784" name="AutoShape 12"/>
            <p:cNvCxnSpPr>
              <a:cxnSpLocks noChangeShapeType="1"/>
            </p:cNvCxnSpPr>
            <p:nvPr/>
          </p:nvCxnSpPr>
          <p:spPr bwMode="auto">
            <a:xfrm flipV="1">
              <a:off x="7274" y="8987"/>
              <a:ext cx="447" cy="570"/>
            </a:xfrm>
            <a:prstGeom prst="curvedConnector3">
              <a:avLst>
                <a:gd name="adj1" fmla="val 49995"/>
              </a:avLst>
            </a:prstGeom>
            <a:noFill/>
            <a:ln w="25400">
              <a:solidFill>
                <a:srgbClr val="5F5F5F"/>
              </a:solidFill>
              <a:round/>
              <a:headEnd type="triangle" w="sm" len="sm"/>
              <a:tailEnd type="triangle" w="sm" len="sm"/>
            </a:ln>
          </p:spPr>
        </p:cxnSp>
        <p:cxnSp>
          <p:nvCxnSpPr>
            <p:cNvPr id="32785" name="AutoShape 13"/>
            <p:cNvCxnSpPr>
              <a:cxnSpLocks noChangeShapeType="1"/>
            </p:cNvCxnSpPr>
            <p:nvPr/>
          </p:nvCxnSpPr>
          <p:spPr bwMode="auto">
            <a:xfrm flipH="1" flipV="1">
              <a:off x="4025" y="8772"/>
              <a:ext cx="707" cy="286"/>
            </a:xfrm>
            <a:prstGeom prst="curvedConnector3">
              <a:avLst>
                <a:gd name="adj1" fmla="val 49995"/>
              </a:avLst>
            </a:prstGeom>
            <a:noFill/>
            <a:ln w="25400">
              <a:solidFill>
                <a:srgbClr val="5F5F5F"/>
              </a:solidFill>
              <a:round/>
              <a:headEnd type="triangle" w="sm" len="sm"/>
              <a:tailEnd type="triangle" w="sm" len="sm"/>
            </a:ln>
          </p:spPr>
        </p:cxnSp>
        <p:cxnSp>
          <p:nvCxnSpPr>
            <p:cNvPr id="32786" name="AutoShape 14"/>
            <p:cNvCxnSpPr>
              <a:cxnSpLocks noChangeShapeType="1"/>
            </p:cNvCxnSpPr>
            <p:nvPr/>
          </p:nvCxnSpPr>
          <p:spPr bwMode="auto">
            <a:xfrm flipV="1">
              <a:off x="4025" y="9416"/>
              <a:ext cx="786" cy="357"/>
            </a:xfrm>
            <a:prstGeom prst="curvedConnector3">
              <a:avLst>
                <a:gd name="adj1" fmla="val 49995"/>
              </a:avLst>
            </a:prstGeom>
            <a:noFill/>
            <a:ln w="25400">
              <a:solidFill>
                <a:srgbClr val="5F5F5F"/>
              </a:solidFill>
              <a:round/>
              <a:headEnd type="triangle" w="sm" len="sm"/>
              <a:tailEnd type="triangle" w="sm" len="sm"/>
            </a:ln>
          </p:spPr>
        </p:cxnSp>
        <p:sp>
          <p:nvSpPr>
            <p:cNvPr id="32787" name="Line 15"/>
            <p:cNvSpPr>
              <a:spLocks noChangeShapeType="1"/>
            </p:cNvSpPr>
            <p:nvPr/>
          </p:nvSpPr>
          <p:spPr bwMode="auto">
            <a:xfrm flipH="1">
              <a:off x="4387" y="7200"/>
              <a:ext cx="0" cy="4847"/>
            </a:xfrm>
            <a:prstGeom prst="line">
              <a:avLst/>
            </a:prstGeom>
            <a:noFill/>
            <a:ln w="3175">
              <a:solidFill>
                <a:srgbClr val="0963B5"/>
              </a:solidFill>
              <a:prstDash val="dash"/>
              <a:round/>
              <a:headEnd/>
              <a:tailEnd/>
            </a:ln>
          </p:spPr>
          <p:txBody>
            <a:bodyPr/>
            <a:lstStyle/>
            <a:p>
              <a:endParaRPr lang="ru-RU"/>
            </a:p>
          </p:txBody>
        </p:sp>
        <p:sp>
          <p:nvSpPr>
            <p:cNvPr id="32788" name="Line 16"/>
            <p:cNvSpPr>
              <a:spLocks noChangeShapeType="1"/>
            </p:cNvSpPr>
            <p:nvPr/>
          </p:nvSpPr>
          <p:spPr bwMode="auto">
            <a:xfrm>
              <a:off x="7595" y="7273"/>
              <a:ext cx="5" cy="4774"/>
            </a:xfrm>
            <a:prstGeom prst="line">
              <a:avLst/>
            </a:prstGeom>
            <a:noFill/>
            <a:ln w="3175">
              <a:solidFill>
                <a:srgbClr val="0963B5"/>
              </a:solidFill>
              <a:prstDash val="dash"/>
              <a:round/>
              <a:headEnd/>
              <a:tailEnd/>
            </a:ln>
          </p:spPr>
          <p:txBody>
            <a:bodyPr/>
            <a:lstStyle/>
            <a:p>
              <a:endParaRPr lang="ru-RU"/>
            </a:p>
          </p:txBody>
        </p:sp>
        <p:cxnSp>
          <p:nvCxnSpPr>
            <p:cNvPr id="32789" name="AutoShape 17"/>
            <p:cNvCxnSpPr>
              <a:cxnSpLocks noChangeShapeType="1"/>
            </p:cNvCxnSpPr>
            <p:nvPr/>
          </p:nvCxnSpPr>
          <p:spPr bwMode="auto">
            <a:xfrm flipV="1">
              <a:off x="9765" y="8915"/>
              <a:ext cx="79" cy="1001"/>
            </a:xfrm>
            <a:prstGeom prst="curvedConnector3">
              <a:avLst>
                <a:gd name="adj1" fmla="val 268745"/>
              </a:avLst>
            </a:prstGeom>
            <a:noFill/>
            <a:ln w="25400">
              <a:solidFill>
                <a:srgbClr val="5F5F5F"/>
              </a:solidFill>
              <a:round/>
              <a:headEnd type="none" w="sm" len="sm"/>
              <a:tailEnd type="triangle" w="sm" len="med"/>
            </a:ln>
          </p:spPr>
        </p:cxnSp>
        <p:sp>
          <p:nvSpPr>
            <p:cNvPr id="32790" name="AutoShape 18"/>
            <p:cNvSpPr>
              <a:spLocks noChangeArrowheads="1"/>
            </p:cNvSpPr>
            <p:nvPr/>
          </p:nvSpPr>
          <p:spPr bwMode="auto">
            <a:xfrm>
              <a:off x="4811" y="10345"/>
              <a:ext cx="2486" cy="714"/>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r>
                <a:rPr lang="ru-RU" altLang="ru-RU" sz="1200" b="1">
                  <a:solidFill>
                    <a:srgbClr val="FFFFFF"/>
                  </a:solidFill>
                  <a:latin typeface="Tahoma" pitchFamily="34" charset="0"/>
                </a:rPr>
                <a:t>STRATEGY CHOICE</a:t>
              </a:r>
            </a:p>
            <a:p>
              <a:pPr algn="ctr" eaLnBrk="1" hangingPunct="1">
                <a:spcAft>
                  <a:spcPts val="1000"/>
                </a:spcAft>
              </a:pPr>
              <a:endParaRPr lang="ru-RU" altLang="ru-RU" sz="1200">
                <a:solidFill>
                  <a:srgbClr val="FFFFFF"/>
                </a:solidFill>
                <a:latin typeface="Tahoma" pitchFamily="34" charset="0"/>
              </a:endParaRPr>
            </a:p>
            <a:p>
              <a:pPr eaLnBrk="1" hangingPunct="1"/>
              <a:endParaRPr lang="ru-RU" altLang="ru-RU" sz="3600"/>
            </a:p>
          </p:txBody>
        </p:sp>
        <p:sp>
          <p:nvSpPr>
            <p:cNvPr id="32791" name="Line 19"/>
            <p:cNvSpPr>
              <a:spLocks noChangeShapeType="1"/>
            </p:cNvSpPr>
            <p:nvPr/>
          </p:nvSpPr>
          <p:spPr bwMode="auto">
            <a:xfrm>
              <a:off x="6069" y="9701"/>
              <a:ext cx="0" cy="644"/>
            </a:xfrm>
            <a:prstGeom prst="line">
              <a:avLst/>
            </a:prstGeom>
            <a:noFill/>
            <a:ln w="9525">
              <a:solidFill>
                <a:srgbClr val="000000"/>
              </a:solidFill>
              <a:round/>
              <a:headEnd/>
              <a:tailEnd type="triangle" w="med" len="med"/>
            </a:ln>
          </p:spPr>
          <p:txBody>
            <a:bodyPr/>
            <a:lstStyle/>
            <a:p>
              <a:endParaRPr lang="ru-RU"/>
            </a:p>
          </p:txBody>
        </p:sp>
        <p:sp>
          <p:nvSpPr>
            <p:cNvPr id="32792" name="Oval 150"/>
            <p:cNvSpPr>
              <a:spLocks noChangeArrowheads="1"/>
            </p:cNvSpPr>
            <p:nvPr/>
          </p:nvSpPr>
          <p:spPr bwMode="auto">
            <a:xfrm>
              <a:off x="7721" y="9560"/>
              <a:ext cx="2100" cy="932"/>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spcAft>
                  <a:spcPts val="1000"/>
                </a:spcAft>
              </a:pPr>
              <a:r>
                <a:rPr lang="ru-RU" altLang="ru-RU" sz="1200" b="1">
                  <a:solidFill>
                    <a:srgbClr val="5F5F5F"/>
                  </a:solidFill>
                  <a:latin typeface="Tahoma" pitchFamily="34" charset="0"/>
                </a:rPr>
                <a:t>Stakeholder Consultation</a:t>
              </a:r>
            </a:p>
            <a:p>
              <a:pPr eaLnBrk="1" hangingPunct="1"/>
              <a:endParaRPr lang="ru-RU" altLang="ru-RU" sz="3600"/>
            </a:p>
          </p:txBody>
        </p:sp>
        <p:cxnSp>
          <p:nvCxnSpPr>
            <p:cNvPr id="32793" name="AutoShape 21"/>
            <p:cNvCxnSpPr>
              <a:cxnSpLocks noChangeShapeType="1"/>
            </p:cNvCxnSpPr>
            <p:nvPr/>
          </p:nvCxnSpPr>
          <p:spPr bwMode="auto">
            <a:xfrm flipV="1">
              <a:off x="9765" y="10059"/>
              <a:ext cx="79" cy="1000"/>
            </a:xfrm>
            <a:prstGeom prst="curvedConnector3">
              <a:avLst>
                <a:gd name="adj1" fmla="val 268745"/>
              </a:avLst>
            </a:prstGeom>
            <a:noFill/>
            <a:ln w="25400">
              <a:solidFill>
                <a:srgbClr val="5F5F5F"/>
              </a:solidFill>
              <a:round/>
              <a:headEnd type="none" w="sm" len="sm"/>
              <a:tailEnd type="triangle" w="sm" len="med"/>
            </a:ln>
          </p:spPr>
        </p:cxnSp>
      </p:grpSp>
      <p:sp>
        <p:nvSpPr>
          <p:cNvPr id="32772" name="Rectangle 152"/>
          <p:cNvSpPr>
            <a:spLocks noChangeArrowheads="1"/>
          </p:cNvSpPr>
          <p:nvPr/>
        </p:nvSpPr>
        <p:spPr bwMode="auto">
          <a:xfrm>
            <a:off x="1908175" y="333375"/>
            <a:ext cx="6767513" cy="954088"/>
          </a:xfrm>
          <a:prstGeom prst="rect">
            <a:avLst/>
          </a:prstGeom>
          <a:noFill/>
          <a:ln w="9525">
            <a:noFill/>
            <a:miter lim="800000"/>
            <a:headEnd/>
            <a:tailEnd/>
          </a:ln>
        </p:spPr>
        <p:txBody>
          <a:bodyPr>
            <a:spAutoFit/>
          </a:bodyPr>
          <a:lstStyle/>
          <a:p>
            <a:pPr algn="ctr" eaLnBrk="1" hangingPunct="1"/>
            <a:r>
              <a:rPr lang="ru-RU" altLang="ru-RU" sz="2800" b="1"/>
              <a:t>5. Выбор целей и способов их достижения.</a:t>
            </a:r>
            <a:endParaRPr lang="ru-RU" altLang="ru-RU" sz="2800" b="1">
              <a:latin typeface="Calibri" pitchFamily="34" charset="0"/>
              <a:cs typeface="Times New Roman" pitchFamily="18" charset="0"/>
            </a:endParaRPr>
          </a:p>
        </p:txBody>
      </p:sp>
      <p:sp>
        <p:nvSpPr>
          <p:cNvPr id="32773" name="Rectangle 153"/>
          <p:cNvSpPr>
            <a:spLocks noChangeArrowheads="1"/>
          </p:cNvSpPr>
          <p:nvPr/>
        </p:nvSpPr>
        <p:spPr bwMode="auto">
          <a:xfrm>
            <a:off x="4356100" y="2584450"/>
            <a:ext cx="1714500" cy="915988"/>
          </a:xfrm>
          <a:prstGeom prst="rect">
            <a:avLst/>
          </a:prstGeom>
          <a:noFill/>
          <a:ln w="9525">
            <a:noFill/>
            <a:miter lim="800000"/>
            <a:headEnd/>
            <a:tailEnd/>
          </a:ln>
        </p:spPr>
        <p:txBody>
          <a:bodyPr>
            <a:spAutoFit/>
          </a:bodyPr>
          <a:lstStyle/>
          <a:p>
            <a:pPr algn="ctr" eaLnBrk="1" hangingPunct="1"/>
            <a:r>
              <a:rPr lang="en-GB" altLang="ru-RU" sz="1800" b="1">
                <a:solidFill>
                  <a:srgbClr val="0963B5"/>
                </a:solidFill>
                <a:latin typeface="Calibri" pitchFamily="34" charset="0"/>
                <a:cs typeface="Times New Roman" pitchFamily="18" charset="0"/>
              </a:rPr>
              <a:t>Water management strategies</a:t>
            </a:r>
            <a:endParaRPr lang="en-US" altLang="ru-RU" sz="1800" b="1">
              <a:solidFill>
                <a:srgbClr val="0963B5"/>
              </a:solidFill>
              <a:latin typeface="Calibri" pitchFamily="34" charset="0"/>
              <a:cs typeface="Times New Roman" pitchFamily="18" charset="0"/>
            </a:endParaRPr>
          </a:p>
        </p:txBody>
      </p:sp>
    </p:spTree>
    <p:extLst>
      <p:ext uri="{BB962C8B-B14F-4D97-AF65-F5344CB8AC3E}">
        <p14:creationId xmlns:p14="http://schemas.microsoft.com/office/powerpoint/2010/main" val="173685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484438" y="379413"/>
            <a:ext cx="4572000" cy="457200"/>
          </a:xfrm>
          <a:prstGeom prst="rect">
            <a:avLst/>
          </a:prstGeom>
          <a:noFill/>
          <a:ln w="9525">
            <a:noFill/>
            <a:miter lim="800000"/>
            <a:headEnd/>
            <a:tailEnd/>
          </a:ln>
        </p:spPr>
        <p:txBody>
          <a:bodyPr>
            <a:spAutoFit/>
          </a:bodyPr>
          <a:lstStyle/>
          <a:p>
            <a:pPr eaLnBrk="1" hangingPunct="1"/>
            <a:r>
              <a:rPr lang="ru-RU" altLang="ru-RU" sz="2400" b="1"/>
              <a:t>Стратегия – стартовая точка</a:t>
            </a:r>
            <a:endParaRPr lang="ru-RU" altLang="ru-RU" sz="2400">
              <a:latin typeface="Calibri" pitchFamily="34" charset="0"/>
            </a:endParaRPr>
          </a:p>
        </p:txBody>
      </p:sp>
      <p:sp>
        <p:nvSpPr>
          <p:cNvPr id="33795" name="Rectangle 2"/>
          <p:cNvSpPr>
            <a:spLocks noChangeArrowheads="1"/>
          </p:cNvSpPr>
          <p:nvPr/>
        </p:nvSpPr>
        <p:spPr bwMode="auto">
          <a:xfrm>
            <a:off x="3214688" y="2286000"/>
            <a:ext cx="3000375" cy="1704975"/>
          </a:xfrm>
          <a:prstGeom prst="rect">
            <a:avLst/>
          </a:prstGeom>
          <a:noFill/>
          <a:ln w="28575">
            <a:solidFill>
              <a:schemeClr val="tx1"/>
            </a:solidFill>
            <a:miter lim="800000"/>
            <a:headEnd/>
            <a:tailEnd/>
          </a:ln>
        </p:spPr>
        <p:txBody>
          <a:bodyPr>
            <a:spAutoFit/>
          </a:bodyPr>
          <a:lstStyle/>
          <a:p>
            <a:pPr algn="ctr" eaLnBrk="1" hangingPunct="1"/>
            <a:r>
              <a:rPr lang="ru-RU" altLang="ru-RU" b="1"/>
              <a:t>Цели описывают как может быть реализована стратегия</a:t>
            </a:r>
            <a:endParaRPr lang="ru-RU" altLang="ru-RU"/>
          </a:p>
          <a:p>
            <a:pPr eaLnBrk="1" hangingPunct="1"/>
            <a:endParaRPr lang="ru-RU" altLang="ru-RU" sz="2400">
              <a:latin typeface="Calibri" pitchFamily="34" charset="0"/>
            </a:endParaRPr>
          </a:p>
        </p:txBody>
      </p:sp>
      <p:sp>
        <p:nvSpPr>
          <p:cNvPr id="33796" name="Rectangle 3"/>
          <p:cNvSpPr>
            <a:spLocks noChangeArrowheads="1"/>
          </p:cNvSpPr>
          <p:nvPr/>
        </p:nvSpPr>
        <p:spPr bwMode="auto">
          <a:xfrm>
            <a:off x="757238" y="5143500"/>
            <a:ext cx="7775575" cy="1552575"/>
          </a:xfrm>
          <a:prstGeom prst="rect">
            <a:avLst/>
          </a:prstGeom>
          <a:noFill/>
          <a:ln w="9525">
            <a:noFill/>
            <a:miter lim="800000"/>
            <a:headEnd/>
            <a:tailEnd/>
          </a:ln>
        </p:spPr>
        <p:txBody>
          <a:bodyPr>
            <a:spAutoFit/>
          </a:bodyPr>
          <a:lstStyle/>
          <a:p>
            <a:pPr algn="ctr" eaLnBrk="1" hangingPunct="1"/>
            <a:r>
              <a:rPr lang="ru-RU" altLang="ru-RU" sz="2400" b="1"/>
              <a:t>Показатели для каждой цели, описывают специфические и измеримые активности, достижения или критические уровни которых необходимо достигнуть к конкретной дате</a:t>
            </a:r>
            <a:endParaRPr lang="ru-RU" altLang="ru-RU" sz="2400">
              <a:latin typeface="Calibri" pitchFamily="34" charset="0"/>
            </a:endParaRPr>
          </a:p>
        </p:txBody>
      </p:sp>
      <p:sp>
        <p:nvSpPr>
          <p:cNvPr id="6" name="Rectangle 5"/>
          <p:cNvSpPr/>
          <p:nvPr/>
        </p:nvSpPr>
        <p:spPr>
          <a:xfrm>
            <a:off x="2071688" y="214313"/>
            <a:ext cx="5143500" cy="857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15" name="Rectangle 14"/>
          <p:cNvSpPr/>
          <p:nvPr/>
        </p:nvSpPr>
        <p:spPr>
          <a:xfrm>
            <a:off x="642938" y="2286000"/>
            <a:ext cx="2000250" cy="1571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16" name="Rectangle 15"/>
          <p:cNvSpPr/>
          <p:nvPr/>
        </p:nvSpPr>
        <p:spPr>
          <a:xfrm>
            <a:off x="6715125" y="2286000"/>
            <a:ext cx="1928813" cy="1500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42" name="Down Arrow 41"/>
          <p:cNvSpPr/>
          <p:nvPr/>
        </p:nvSpPr>
        <p:spPr>
          <a:xfrm>
            <a:off x="4357688" y="1285875"/>
            <a:ext cx="642937"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43" name="Down Arrow 42"/>
          <p:cNvSpPr/>
          <p:nvPr/>
        </p:nvSpPr>
        <p:spPr>
          <a:xfrm>
            <a:off x="7358063" y="4000500"/>
            <a:ext cx="642937"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44" name="Down Arrow 43"/>
          <p:cNvSpPr/>
          <p:nvPr/>
        </p:nvSpPr>
        <p:spPr>
          <a:xfrm>
            <a:off x="4286250" y="4071938"/>
            <a:ext cx="642938" cy="785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45" name="Down Arrow 44"/>
          <p:cNvSpPr/>
          <p:nvPr/>
        </p:nvSpPr>
        <p:spPr>
          <a:xfrm>
            <a:off x="1214438" y="4071938"/>
            <a:ext cx="642937" cy="785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Tree>
    <p:extLst>
      <p:ext uri="{BB962C8B-B14F-4D97-AF65-F5344CB8AC3E}">
        <p14:creationId xmlns:p14="http://schemas.microsoft.com/office/powerpoint/2010/main" val="265573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857250" y="1557338"/>
            <a:ext cx="7500938" cy="3749675"/>
          </a:xfrm>
          <a:prstGeom prst="rect">
            <a:avLst/>
          </a:prstGeom>
          <a:noFill/>
          <a:ln w="9525">
            <a:noFill/>
            <a:miter lim="800000"/>
            <a:headEnd/>
            <a:tailEnd/>
          </a:ln>
        </p:spPr>
        <p:txBody>
          <a:bodyPr>
            <a:spAutoFit/>
          </a:bodyPr>
          <a:lstStyle/>
          <a:p>
            <a:pPr algn="ctr" eaLnBrk="1" hangingPunct="1"/>
            <a:r>
              <a:rPr lang="en-US" altLang="ru-RU" sz="8000" b="1">
                <a:solidFill>
                  <a:schemeClr val="tx2"/>
                </a:solidFill>
                <a:latin typeface="Calibri" pitchFamily="34" charset="0"/>
              </a:rPr>
              <a:t>IWRM </a:t>
            </a:r>
            <a:r>
              <a:rPr lang="ru-RU" altLang="ru-RU" sz="8000" b="1">
                <a:solidFill>
                  <a:schemeClr val="tx2"/>
                </a:solidFill>
              </a:rPr>
              <a:t>процесс, а не продукт!</a:t>
            </a:r>
            <a:endParaRPr lang="ru-RU" altLang="ru-RU" sz="8000" b="1">
              <a:solidFill>
                <a:schemeClr val="tx2"/>
              </a:solidFill>
              <a:latin typeface="Calibri" pitchFamily="34" charset="0"/>
            </a:endParaRPr>
          </a:p>
        </p:txBody>
      </p:sp>
    </p:spTree>
    <p:extLst>
      <p:ext uri="{BB962C8B-B14F-4D97-AF65-F5344CB8AC3E}">
        <p14:creationId xmlns:p14="http://schemas.microsoft.com/office/powerpoint/2010/main" val="348317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19088" y="184150"/>
            <a:ext cx="8501062" cy="1524000"/>
          </a:xfrm>
          <a:prstGeom prst="rect">
            <a:avLst/>
          </a:prstGeom>
          <a:noFill/>
          <a:ln w="9525">
            <a:noFill/>
            <a:miter lim="800000"/>
            <a:headEnd/>
            <a:tailEnd/>
          </a:ln>
        </p:spPr>
        <p:txBody>
          <a:bodyPr lIns="457056" bIns="0" anchor="ctr">
            <a:spAutoFit/>
          </a:bodyPr>
          <a:lstStyle/>
          <a:p>
            <a:pPr algn="ctr" eaLnBrk="1" hangingPunct="1"/>
            <a:r>
              <a:rPr lang="ru-RU" altLang="ru-RU" sz="3200" b="1">
                <a:solidFill>
                  <a:schemeClr val="tx2"/>
                </a:solidFill>
                <a:cs typeface="Times New Roman" pitchFamily="18" charset="0"/>
              </a:rPr>
              <a:t>5. Подготовка плана</a:t>
            </a:r>
            <a:endParaRPr lang="en-GB" altLang="ru-RU" sz="3200" b="1">
              <a:solidFill>
                <a:schemeClr val="tx2"/>
              </a:solidFill>
              <a:latin typeface="Calibri" pitchFamily="34" charset="0"/>
              <a:cs typeface="Times New Roman" pitchFamily="18" charset="0"/>
            </a:endParaRPr>
          </a:p>
          <a:p>
            <a:pPr algn="ctr" eaLnBrk="1" hangingPunct="1"/>
            <a:endParaRPr lang="en-GB" altLang="ru-RU" sz="3200" b="1">
              <a:solidFill>
                <a:srgbClr val="0963B5"/>
              </a:solidFill>
              <a:latin typeface="Calibri" pitchFamily="34" charset="0"/>
              <a:cs typeface="Times New Roman" pitchFamily="18" charset="0"/>
            </a:endParaRPr>
          </a:p>
          <a:p>
            <a:pPr algn="ctr" eaLnBrk="1" hangingPunct="1"/>
            <a:endParaRPr lang="en-GB" altLang="ru-RU" sz="3200" b="1">
              <a:solidFill>
                <a:srgbClr val="0963B5"/>
              </a:solidFill>
              <a:latin typeface="Calibri" pitchFamily="34" charset="0"/>
              <a:cs typeface="Times New Roman" pitchFamily="18" charset="0"/>
            </a:endParaRPr>
          </a:p>
        </p:txBody>
      </p:sp>
      <p:grpSp>
        <p:nvGrpSpPr>
          <p:cNvPr id="34819" name="Group 2"/>
          <p:cNvGrpSpPr>
            <a:grpSpLocks noChangeAspect="1"/>
          </p:cNvGrpSpPr>
          <p:nvPr/>
        </p:nvGrpSpPr>
        <p:grpSpPr bwMode="auto">
          <a:xfrm>
            <a:off x="355600" y="171450"/>
            <a:ext cx="1573213" cy="1550988"/>
            <a:chOff x="224" y="108"/>
            <a:chExt cx="991" cy="977"/>
          </a:xfrm>
        </p:grpSpPr>
        <p:sp>
          <p:nvSpPr>
            <p:cNvPr id="34846"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34847" name="Rectangle 4"/>
            <p:cNvSpPr>
              <a:spLocks noChangeArrowheads="1"/>
            </p:cNvSpPr>
            <p:nvPr/>
          </p:nvSpPr>
          <p:spPr bwMode="auto">
            <a:xfrm>
              <a:off x="224" y="1041"/>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4848" name="Rectangle 5"/>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34849" name="Rectangle 6"/>
            <p:cNvSpPr>
              <a:spLocks noChangeArrowheads="1"/>
            </p:cNvSpPr>
            <p:nvPr/>
          </p:nvSpPr>
          <p:spPr bwMode="auto">
            <a:xfrm>
              <a:off x="242" y="11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850" name="Rectangle 10"/>
            <p:cNvSpPr>
              <a:spLocks noChangeArrowheads="1"/>
            </p:cNvSpPr>
            <p:nvPr/>
          </p:nvSpPr>
          <p:spPr bwMode="auto">
            <a:xfrm>
              <a:off x="357" y="14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851" name="Rectangle 18"/>
            <p:cNvSpPr>
              <a:spLocks noChangeArrowheads="1"/>
            </p:cNvSpPr>
            <p:nvPr/>
          </p:nvSpPr>
          <p:spPr bwMode="auto">
            <a:xfrm>
              <a:off x="1037" y="128"/>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4852" name="Rectangle 19"/>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53" name="Freeform 20"/>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4854" name="Rectangle 21"/>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55" name="Freeform 22"/>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34856" name="Rectangle 23"/>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4857" name="Freeform 24"/>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4858" name="Rectangle 25"/>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4859" name="Freeform 26"/>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34860" name="Freeform 27"/>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chemeClr val="bg1"/>
            </a:solidFill>
            <a:ln w="9525">
              <a:noFill/>
              <a:round/>
              <a:headEnd/>
              <a:tailEnd/>
            </a:ln>
          </p:spPr>
          <p:txBody>
            <a:bodyPr/>
            <a:lstStyle/>
            <a:p>
              <a:endParaRPr lang="ru-RU"/>
            </a:p>
          </p:txBody>
        </p:sp>
        <p:sp>
          <p:nvSpPr>
            <p:cNvPr id="34861"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34862" name="Rectangle 29"/>
            <p:cNvSpPr>
              <a:spLocks noChangeArrowheads="1"/>
            </p:cNvSpPr>
            <p:nvPr/>
          </p:nvSpPr>
          <p:spPr bwMode="auto">
            <a:xfrm>
              <a:off x="647" y="565"/>
              <a:ext cx="13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34863" name="Rectangle 30"/>
            <p:cNvSpPr>
              <a:spLocks noChangeArrowheads="1"/>
            </p:cNvSpPr>
            <p:nvPr/>
          </p:nvSpPr>
          <p:spPr bwMode="auto">
            <a:xfrm>
              <a:off x="746" y="565"/>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864" name="Rectangle 31"/>
            <p:cNvSpPr>
              <a:spLocks noChangeArrowheads="1"/>
            </p:cNvSpPr>
            <p:nvPr/>
          </p:nvSpPr>
          <p:spPr bwMode="auto">
            <a:xfrm>
              <a:off x="696" y="588"/>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4865" name="Rectangle 32"/>
            <p:cNvSpPr>
              <a:spLocks noChangeArrowheads="1"/>
            </p:cNvSpPr>
            <p:nvPr/>
          </p:nvSpPr>
          <p:spPr bwMode="auto">
            <a:xfrm>
              <a:off x="606" y="613"/>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4866" name="Rectangle 33"/>
            <p:cNvSpPr>
              <a:spLocks noChangeArrowheads="1"/>
            </p:cNvSpPr>
            <p:nvPr/>
          </p:nvSpPr>
          <p:spPr bwMode="auto">
            <a:xfrm>
              <a:off x="615" y="613"/>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4867" name="Rectangle 34"/>
            <p:cNvSpPr>
              <a:spLocks noChangeArrowheads="1"/>
            </p:cNvSpPr>
            <p:nvPr/>
          </p:nvSpPr>
          <p:spPr bwMode="auto">
            <a:xfrm>
              <a:off x="627" y="611"/>
              <a:ext cx="20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34868" name="Rectangle 35"/>
            <p:cNvSpPr>
              <a:spLocks noChangeArrowheads="1"/>
            </p:cNvSpPr>
            <p:nvPr/>
          </p:nvSpPr>
          <p:spPr bwMode="auto">
            <a:xfrm>
              <a:off x="779" y="61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869" name="Rectangle 36"/>
            <p:cNvSpPr>
              <a:spLocks noChangeArrowheads="1"/>
            </p:cNvSpPr>
            <p:nvPr/>
          </p:nvSpPr>
          <p:spPr bwMode="auto">
            <a:xfrm>
              <a:off x="606" y="636"/>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4870" name="Rectangle 37"/>
            <p:cNvSpPr>
              <a:spLocks noChangeArrowheads="1"/>
            </p:cNvSpPr>
            <p:nvPr/>
          </p:nvSpPr>
          <p:spPr bwMode="auto">
            <a:xfrm>
              <a:off x="615" y="636"/>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4871" name="Rectangle 38"/>
            <p:cNvSpPr>
              <a:spLocks noChangeArrowheads="1"/>
            </p:cNvSpPr>
            <p:nvPr/>
          </p:nvSpPr>
          <p:spPr bwMode="auto">
            <a:xfrm>
              <a:off x="627" y="634"/>
              <a:ext cx="14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34872" name="Rectangle 39"/>
            <p:cNvSpPr>
              <a:spLocks noChangeArrowheads="1"/>
            </p:cNvSpPr>
            <p:nvPr/>
          </p:nvSpPr>
          <p:spPr bwMode="auto">
            <a:xfrm>
              <a:off x="627" y="657"/>
              <a:ext cx="14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34873" name="Rectangle 40"/>
            <p:cNvSpPr>
              <a:spLocks noChangeArrowheads="1"/>
            </p:cNvSpPr>
            <p:nvPr/>
          </p:nvSpPr>
          <p:spPr bwMode="auto">
            <a:xfrm>
              <a:off x="731" y="65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874" name="Rectangle 41"/>
            <p:cNvSpPr>
              <a:spLocks noChangeArrowheads="1"/>
            </p:cNvSpPr>
            <p:nvPr/>
          </p:nvSpPr>
          <p:spPr bwMode="auto">
            <a:xfrm>
              <a:off x="606" y="682"/>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4875" name="Rectangle 42"/>
            <p:cNvSpPr>
              <a:spLocks noChangeArrowheads="1"/>
            </p:cNvSpPr>
            <p:nvPr/>
          </p:nvSpPr>
          <p:spPr bwMode="auto">
            <a:xfrm>
              <a:off x="615" y="682"/>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4876" name="Rectangle 43"/>
            <p:cNvSpPr>
              <a:spLocks noChangeArrowheads="1"/>
            </p:cNvSpPr>
            <p:nvPr/>
          </p:nvSpPr>
          <p:spPr bwMode="auto">
            <a:xfrm>
              <a:off x="627" y="680"/>
              <a:ext cx="23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34877" name="Rectangle 44"/>
            <p:cNvSpPr>
              <a:spLocks noChangeArrowheads="1"/>
            </p:cNvSpPr>
            <p:nvPr/>
          </p:nvSpPr>
          <p:spPr bwMode="auto">
            <a:xfrm>
              <a:off x="807" y="68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878" name="Rectangle 45"/>
            <p:cNvSpPr>
              <a:spLocks noChangeArrowheads="1"/>
            </p:cNvSpPr>
            <p:nvPr/>
          </p:nvSpPr>
          <p:spPr bwMode="auto">
            <a:xfrm>
              <a:off x="606" y="704"/>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4879" name="Rectangle 46"/>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80" name="Freeform 47"/>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4881" name="Rectangle 48"/>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82" name="Freeform 49"/>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0000"/>
            </a:solidFill>
            <a:ln w="9525">
              <a:noFill/>
              <a:round/>
              <a:headEnd/>
              <a:tailEnd/>
            </a:ln>
          </p:spPr>
          <p:txBody>
            <a:bodyPr/>
            <a:lstStyle/>
            <a:p>
              <a:endParaRPr lang="ru-RU"/>
            </a:p>
          </p:txBody>
        </p:sp>
        <p:sp>
          <p:nvSpPr>
            <p:cNvPr id="34883"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solidFill>
              <a:schemeClr val="bg1"/>
            </a:solidFill>
            <a:ln w="2">
              <a:solidFill>
                <a:srgbClr val="FFFFFF"/>
              </a:solidFill>
              <a:round/>
              <a:headEnd/>
              <a:tailEnd/>
            </a:ln>
          </p:spPr>
          <p:txBody>
            <a:bodyPr/>
            <a:lstStyle/>
            <a:p>
              <a:endParaRPr lang="ru-RU"/>
            </a:p>
          </p:txBody>
        </p:sp>
        <p:sp>
          <p:nvSpPr>
            <p:cNvPr id="34884" name="Rectangle 51"/>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85" name="Freeform 52"/>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4886" name="Rectangle 53"/>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87" name="Freeform 54"/>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chemeClr val="bg1"/>
            </a:solidFill>
            <a:ln w="9525">
              <a:noFill/>
              <a:round/>
              <a:headEnd/>
              <a:tailEnd/>
            </a:ln>
          </p:spPr>
          <p:txBody>
            <a:bodyPr/>
            <a:lstStyle/>
            <a:p>
              <a:endParaRPr lang="ru-RU"/>
            </a:p>
          </p:txBody>
        </p:sp>
        <p:sp>
          <p:nvSpPr>
            <p:cNvPr id="34888" name="Rectangle 55"/>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89" name="Freeform 56"/>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4890" name="Rectangle 57"/>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91" name="Freeform 58"/>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0000"/>
            </a:solidFill>
            <a:ln w="9525">
              <a:noFill/>
              <a:round/>
              <a:headEnd/>
              <a:tailEnd/>
            </a:ln>
          </p:spPr>
          <p:txBody>
            <a:bodyPr/>
            <a:lstStyle/>
            <a:p>
              <a:endParaRPr lang="ru-RU"/>
            </a:p>
          </p:txBody>
        </p:sp>
        <p:sp>
          <p:nvSpPr>
            <p:cNvPr id="34892" name="Rectangle 59"/>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93" name="Freeform 60"/>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4894" name="Rectangle 61"/>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95" name="Freeform 62"/>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34896" name="Rectangle 63"/>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97" name="Freeform 64"/>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4898" name="Rectangle 65"/>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4899" name="Freeform 66"/>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34900" name="Freeform 67"/>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34901" name="Freeform 68"/>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34902" name="Freeform 69"/>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34903" name="Freeform 70"/>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34904" name="Freeform 71"/>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34905" name="Freeform 72"/>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34906" name="Freeform 73"/>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34907" name="Rectangle 74"/>
            <p:cNvSpPr>
              <a:spLocks noChangeArrowheads="1"/>
            </p:cNvSpPr>
            <p:nvPr/>
          </p:nvSpPr>
          <p:spPr bwMode="auto">
            <a:xfrm>
              <a:off x="644" y="356"/>
              <a:ext cx="17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34908" name="Rectangle 75"/>
            <p:cNvSpPr>
              <a:spLocks noChangeArrowheads="1"/>
            </p:cNvSpPr>
            <p:nvPr/>
          </p:nvSpPr>
          <p:spPr bwMode="auto">
            <a:xfrm>
              <a:off x="775" y="35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09" name="Rectangle 76"/>
            <p:cNvSpPr>
              <a:spLocks noChangeArrowheads="1"/>
            </p:cNvSpPr>
            <p:nvPr/>
          </p:nvSpPr>
          <p:spPr bwMode="auto">
            <a:xfrm>
              <a:off x="644" y="379"/>
              <a:ext cx="18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34910" name="Rectangle 77"/>
            <p:cNvSpPr>
              <a:spLocks noChangeArrowheads="1"/>
            </p:cNvSpPr>
            <p:nvPr/>
          </p:nvSpPr>
          <p:spPr bwMode="auto">
            <a:xfrm>
              <a:off x="684" y="402"/>
              <a:ext cx="7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34911" name="Rectangle 78"/>
            <p:cNvSpPr>
              <a:spLocks noChangeArrowheads="1"/>
            </p:cNvSpPr>
            <p:nvPr/>
          </p:nvSpPr>
          <p:spPr bwMode="auto">
            <a:xfrm>
              <a:off x="735" y="40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4912" name="Rectangle 79"/>
            <p:cNvSpPr>
              <a:spLocks noChangeArrowheads="1"/>
            </p:cNvSpPr>
            <p:nvPr/>
          </p:nvSpPr>
          <p:spPr bwMode="auto">
            <a:xfrm>
              <a:off x="1083" y="47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4913" name="Rectangle 80"/>
            <p:cNvSpPr>
              <a:spLocks noChangeArrowheads="1"/>
            </p:cNvSpPr>
            <p:nvPr/>
          </p:nvSpPr>
          <p:spPr bwMode="auto">
            <a:xfrm>
              <a:off x="1039" y="496"/>
              <a:ext cx="12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34914" name="Rectangle 81"/>
            <p:cNvSpPr>
              <a:spLocks noChangeArrowheads="1"/>
            </p:cNvSpPr>
            <p:nvPr/>
          </p:nvSpPr>
          <p:spPr bwMode="auto">
            <a:xfrm>
              <a:off x="1044" y="519"/>
              <a:ext cx="10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34915" name="Rectangle 82"/>
            <p:cNvSpPr>
              <a:spLocks noChangeArrowheads="1"/>
            </p:cNvSpPr>
            <p:nvPr/>
          </p:nvSpPr>
          <p:spPr bwMode="auto">
            <a:xfrm>
              <a:off x="1122" y="519"/>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16" name="Rectangle 83"/>
            <p:cNvSpPr>
              <a:spLocks noChangeArrowheads="1"/>
            </p:cNvSpPr>
            <p:nvPr/>
          </p:nvSpPr>
          <p:spPr bwMode="auto">
            <a:xfrm>
              <a:off x="1041" y="542"/>
              <a:ext cx="11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34917" name="Rectangle 84"/>
            <p:cNvSpPr>
              <a:spLocks noChangeArrowheads="1"/>
            </p:cNvSpPr>
            <p:nvPr/>
          </p:nvSpPr>
          <p:spPr bwMode="auto">
            <a:xfrm>
              <a:off x="1124" y="542"/>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18" name="Rectangle 85"/>
            <p:cNvSpPr>
              <a:spLocks noChangeArrowheads="1"/>
            </p:cNvSpPr>
            <p:nvPr/>
          </p:nvSpPr>
          <p:spPr bwMode="auto">
            <a:xfrm>
              <a:off x="1016" y="565"/>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34919" name="Rectangle 86"/>
            <p:cNvSpPr>
              <a:spLocks noChangeArrowheads="1"/>
            </p:cNvSpPr>
            <p:nvPr/>
          </p:nvSpPr>
          <p:spPr bwMode="auto">
            <a:xfrm>
              <a:off x="1150" y="565"/>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20" name="Rectangle 87"/>
            <p:cNvSpPr>
              <a:spLocks noChangeArrowheads="1"/>
            </p:cNvSpPr>
            <p:nvPr/>
          </p:nvSpPr>
          <p:spPr bwMode="auto">
            <a:xfrm>
              <a:off x="1015" y="588"/>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34921" name="Rectangle 88"/>
            <p:cNvSpPr>
              <a:spLocks noChangeArrowheads="1"/>
            </p:cNvSpPr>
            <p:nvPr/>
          </p:nvSpPr>
          <p:spPr bwMode="auto">
            <a:xfrm>
              <a:off x="1150" y="588"/>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22" name="Rectangle 89"/>
            <p:cNvSpPr>
              <a:spLocks noChangeArrowheads="1"/>
            </p:cNvSpPr>
            <p:nvPr/>
          </p:nvSpPr>
          <p:spPr bwMode="auto">
            <a:xfrm>
              <a:off x="1008" y="753"/>
              <a:ext cx="115"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34923" name="Rectangle 90"/>
            <p:cNvSpPr>
              <a:spLocks noChangeArrowheads="1"/>
            </p:cNvSpPr>
            <p:nvPr/>
          </p:nvSpPr>
          <p:spPr bwMode="auto">
            <a:xfrm>
              <a:off x="1090" y="753"/>
              <a:ext cx="9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34924" name="Rectangle 91"/>
            <p:cNvSpPr>
              <a:spLocks noChangeArrowheads="1"/>
            </p:cNvSpPr>
            <p:nvPr/>
          </p:nvSpPr>
          <p:spPr bwMode="auto">
            <a:xfrm>
              <a:off x="1157"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25" name="Rectangle 92"/>
            <p:cNvSpPr>
              <a:spLocks noChangeArrowheads="1"/>
            </p:cNvSpPr>
            <p:nvPr/>
          </p:nvSpPr>
          <p:spPr bwMode="auto">
            <a:xfrm>
              <a:off x="1015" y="776"/>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34926" name="Rectangle 93"/>
            <p:cNvSpPr>
              <a:spLocks noChangeArrowheads="1"/>
            </p:cNvSpPr>
            <p:nvPr/>
          </p:nvSpPr>
          <p:spPr bwMode="auto">
            <a:xfrm>
              <a:off x="1151" y="776"/>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27" name="Rectangle 94"/>
            <p:cNvSpPr>
              <a:spLocks noChangeArrowheads="1"/>
            </p:cNvSpPr>
            <p:nvPr/>
          </p:nvSpPr>
          <p:spPr bwMode="auto">
            <a:xfrm>
              <a:off x="1010" y="800"/>
              <a:ext cx="19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34928" name="Rectangle 95"/>
            <p:cNvSpPr>
              <a:spLocks noChangeArrowheads="1"/>
            </p:cNvSpPr>
            <p:nvPr/>
          </p:nvSpPr>
          <p:spPr bwMode="auto">
            <a:xfrm>
              <a:off x="1155"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29" name="Rectangle 96"/>
            <p:cNvSpPr>
              <a:spLocks noChangeArrowheads="1"/>
            </p:cNvSpPr>
            <p:nvPr/>
          </p:nvSpPr>
          <p:spPr bwMode="auto">
            <a:xfrm>
              <a:off x="730" y="83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4930" name="Rectangle 97"/>
            <p:cNvSpPr>
              <a:spLocks noChangeArrowheads="1"/>
            </p:cNvSpPr>
            <p:nvPr/>
          </p:nvSpPr>
          <p:spPr bwMode="auto">
            <a:xfrm>
              <a:off x="676" y="857"/>
              <a:ext cx="14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34931" name="Rectangle 98"/>
            <p:cNvSpPr>
              <a:spLocks noChangeArrowheads="1"/>
            </p:cNvSpPr>
            <p:nvPr/>
          </p:nvSpPr>
          <p:spPr bwMode="auto">
            <a:xfrm>
              <a:off x="783" y="857"/>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32" name="Rectangle 99"/>
            <p:cNvSpPr>
              <a:spLocks noChangeArrowheads="1"/>
            </p:cNvSpPr>
            <p:nvPr/>
          </p:nvSpPr>
          <p:spPr bwMode="auto">
            <a:xfrm>
              <a:off x="706" y="881"/>
              <a:ext cx="7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34933" name="Rectangle 100"/>
            <p:cNvSpPr>
              <a:spLocks noChangeArrowheads="1"/>
            </p:cNvSpPr>
            <p:nvPr/>
          </p:nvSpPr>
          <p:spPr bwMode="auto">
            <a:xfrm>
              <a:off x="754" y="88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34" name="Rectangle 101"/>
            <p:cNvSpPr>
              <a:spLocks noChangeArrowheads="1"/>
            </p:cNvSpPr>
            <p:nvPr/>
          </p:nvSpPr>
          <p:spPr bwMode="auto">
            <a:xfrm>
              <a:off x="636" y="903"/>
              <a:ext cx="25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34935" name="Rectangle 102"/>
            <p:cNvSpPr>
              <a:spLocks noChangeArrowheads="1"/>
            </p:cNvSpPr>
            <p:nvPr/>
          </p:nvSpPr>
          <p:spPr bwMode="auto">
            <a:xfrm>
              <a:off x="691" y="927"/>
              <a:ext cx="10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34936" name="Rectangle 103"/>
            <p:cNvSpPr>
              <a:spLocks noChangeArrowheads="1"/>
            </p:cNvSpPr>
            <p:nvPr/>
          </p:nvSpPr>
          <p:spPr bwMode="auto">
            <a:xfrm>
              <a:off x="769" y="92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37" name="Rectangle 104"/>
            <p:cNvSpPr>
              <a:spLocks noChangeArrowheads="1"/>
            </p:cNvSpPr>
            <p:nvPr/>
          </p:nvSpPr>
          <p:spPr bwMode="auto">
            <a:xfrm>
              <a:off x="278" y="753"/>
              <a:ext cx="208"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34938" name="Rectangle 105"/>
            <p:cNvSpPr>
              <a:spLocks noChangeArrowheads="1"/>
            </p:cNvSpPr>
            <p:nvPr/>
          </p:nvSpPr>
          <p:spPr bwMode="auto">
            <a:xfrm>
              <a:off x="434"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39" name="Rectangle 106"/>
            <p:cNvSpPr>
              <a:spLocks noChangeArrowheads="1"/>
            </p:cNvSpPr>
            <p:nvPr/>
          </p:nvSpPr>
          <p:spPr bwMode="auto">
            <a:xfrm>
              <a:off x="277" y="776"/>
              <a:ext cx="2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34940" name="Rectangle 107"/>
            <p:cNvSpPr>
              <a:spLocks noChangeArrowheads="1"/>
            </p:cNvSpPr>
            <p:nvPr/>
          </p:nvSpPr>
          <p:spPr bwMode="auto">
            <a:xfrm>
              <a:off x="266" y="800"/>
              <a:ext cx="23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34941" name="Rectangle 108"/>
            <p:cNvSpPr>
              <a:spLocks noChangeArrowheads="1"/>
            </p:cNvSpPr>
            <p:nvPr/>
          </p:nvSpPr>
          <p:spPr bwMode="auto">
            <a:xfrm>
              <a:off x="447"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42" name="Rectangle 109"/>
            <p:cNvSpPr>
              <a:spLocks noChangeArrowheads="1"/>
            </p:cNvSpPr>
            <p:nvPr/>
          </p:nvSpPr>
          <p:spPr bwMode="auto">
            <a:xfrm>
              <a:off x="296" y="822"/>
              <a:ext cx="16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34943" name="Rectangle 110"/>
            <p:cNvSpPr>
              <a:spLocks noChangeArrowheads="1"/>
            </p:cNvSpPr>
            <p:nvPr/>
          </p:nvSpPr>
          <p:spPr bwMode="auto">
            <a:xfrm>
              <a:off x="417" y="82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4944" name="Rectangle 111"/>
            <p:cNvSpPr>
              <a:spLocks noChangeArrowheads="1"/>
            </p:cNvSpPr>
            <p:nvPr/>
          </p:nvSpPr>
          <p:spPr bwMode="auto">
            <a:xfrm>
              <a:off x="296" y="496"/>
              <a:ext cx="140"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34945" name="Rectangle 112"/>
            <p:cNvSpPr>
              <a:spLocks noChangeArrowheads="1"/>
            </p:cNvSpPr>
            <p:nvPr/>
          </p:nvSpPr>
          <p:spPr bwMode="auto">
            <a:xfrm>
              <a:off x="397" y="49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46" name="Rectangle 113"/>
            <p:cNvSpPr>
              <a:spLocks noChangeArrowheads="1"/>
            </p:cNvSpPr>
            <p:nvPr/>
          </p:nvSpPr>
          <p:spPr bwMode="auto">
            <a:xfrm>
              <a:off x="276" y="519"/>
              <a:ext cx="18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34947" name="Rectangle 114"/>
            <p:cNvSpPr>
              <a:spLocks noChangeArrowheads="1"/>
            </p:cNvSpPr>
            <p:nvPr/>
          </p:nvSpPr>
          <p:spPr bwMode="auto">
            <a:xfrm>
              <a:off x="416" y="519"/>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48" name="Rectangle 115"/>
            <p:cNvSpPr>
              <a:spLocks noChangeArrowheads="1"/>
            </p:cNvSpPr>
            <p:nvPr/>
          </p:nvSpPr>
          <p:spPr bwMode="auto">
            <a:xfrm>
              <a:off x="298" y="542"/>
              <a:ext cx="13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34949" name="Rectangle 116"/>
            <p:cNvSpPr>
              <a:spLocks noChangeArrowheads="1"/>
            </p:cNvSpPr>
            <p:nvPr/>
          </p:nvSpPr>
          <p:spPr bwMode="auto">
            <a:xfrm>
              <a:off x="394" y="54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4950" name="Rectangle 117"/>
            <p:cNvSpPr>
              <a:spLocks noChangeArrowheads="1"/>
            </p:cNvSpPr>
            <p:nvPr/>
          </p:nvSpPr>
          <p:spPr bwMode="auto">
            <a:xfrm>
              <a:off x="299" y="239"/>
              <a:ext cx="18" cy="33"/>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34951" name="Rectangle 118"/>
            <p:cNvSpPr>
              <a:spLocks noChangeArrowheads="1"/>
            </p:cNvSpPr>
            <p:nvPr/>
          </p:nvSpPr>
          <p:spPr bwMode="auto">
            <a:xfrm>
              <a:off x="306" y="242"/>
              <a:ext cx="121"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34952" name="Rectangle 119"/>
            <p:cNvSpPr>
              <a:spLocks noChangeArrowheads="1"/>
            </p:cNvSpPr>
            <p:nvPr/>
          </p:nvSpPr>
          <p:spPr bwMode="auto">
            <a:xfrm>
              <a:off x="393" y="242"/>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4953" name="Rectangle 120"/>
            <p:cNvSpPr>
              <a:spLocks noChangeArrowheads="1"/>
            </p:cNvSpPr>
            <p:nvPr/>
          </p:nvSpPr>
          <p:spPr bwMode="auto">
            <a:xfrm>
              <a:off x="294" y="267"/>
              <a:ext cx="14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34954" name="Rectangle 121"/>
            <p:cNvSpPr>
              <a:spLocks noChangeArrowheads="1"/>
            </p:cNvSpPr>
            <p:nvPr/>
          </p:nvSpPr>
          <p:spPr bwMode="auto">
            <a:xfrm>
              <a:off x="291" y="290"/>
              <a:ext cx="15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34955" name="Rectangle 122"/>
            <p:cNvSpPr>
              <a:spLocks noChangeArrowheads="1"/>
            </p:cNvSpPr>
            <p:nvPr/>
          </p:nvSpPr>
          <p:spPr bwMode="auto">
            <a:xfrm>
              <a:off x="401" y="29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56" name="Rectangle 123"/>
            <p:cNvSpPr>
              <a:spLocks noChangeArrowheads="1"/>
            </p:cNvSpPr>
            <p:nvPr/>
          </p:nvSpPr>
          <p:spPr bwMode="auto">
            <a:xfrm>
              <a:off x="286" y="313"/>
              <a:ext cx="16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34957" name="Rectangle 124"/>
            <p:cNvSpPr>
              <a:spLocks noChangeArrowheads="1"/>
            </p:cNvSpPr>
            <p:nvPr/>
          </p:nvSpPr>
          <p:spPr bwMode="auto">
            <a:xfrm>
              <a:off x="405" y="313"/>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4958" name="Freeform 125"/>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34959" name="Freeform 126"/>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34960" name="Freeform 127"/>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34961" name="Freeform 128"/>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34962" name="Freeform 129"/>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34963" name="Freeform 130"/>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grpSp>
        <p:nvGrpSpPr>
          <p:cNvPr id="34820" name="Group 1"/>
          <p:cNvGrpSpPr>
            <a:grpSpLocks/>
          </p:cNvGrpSpPr>
          <p:nvPr/>
        </p:nvGrpSpPr>
        <p:grpSpPr bwMode="auto">
          <a:xfrm>
            <a:off x="1763713" y="1905000"/>
            <a:ext cx="6573837" cy="4548188"/>
            <a:chOff x="1980" y="6365"/>
            <a:chExt cx="8280" cy="5760"/>
          </a:xfrm>
        </p:grpSpPr>
        <p:sp>
          <p:nvSpPr>
            <p:cNvPr id="34821" name="AutoShape 3"/>
            <p:cNvSpPr>
              <a:spLocks noChangeArrowheads="1"/>
            </p:cNvSpPr>
            <p:nvPr/>
          </p:nvSpPr>
          <p:spPr bwMode="auto">
            <a:xfrm>
              <a:off x="2573" y="6502"/>
              <a:ext cx="1561" cy="5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Existing  drivers</a:t>
              </a:r>
              <a:endParaRPr lang="ru-RU" altLang="ru-RU" sz="3600"/>
            </a:p>
          </p:txBody>
        </p:sp>
        <p:sp>
          <p:nvSpPr>
            <p:cNvPr id="34822" name="AutoShape 4"/>
            <p:cNvSpPr>
              <a:spLocks noChangeArrowheads="1"/>
            </p:cNvSpPr>
            <p:nvPr/>
          </p:nvSpPr>
          <p:spPr bwMode="auto">
            <a:xfrm>
              <a:off x="5304" y="6502"/>
              <a:ext cx="1558" cy="5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Outputs</a:t>
              </a:r>
              <a:endParaRPr lang="ru-RU" altLang="ru-RU" sz="3600"/>
            </a:p>
          </p:txBody>
        </p:sp>
        <p:sp>
          <p:nvSpPr>
            <p:cNvPr id="34823" name="AutoShape 5"/>
            <p:cNvSpPr>
              <a:spLocks noChangeArrowheads="1"/>
            </p:cNvSpPr>
            <p:nvPr/>
          </p:nvSpPr>
          <p:spPr bwMode="auto">
            <a:xfrm>
              <a:off x="8312" y="6502"/>
              <a:ext cx="1563" cy="562"/>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spcAft>
                  <a:spcPts val="1000"/>
                </a:spcAft>
              </a:pPr>
              <a:r>
                <a:rPr lang="ru-RU" altLang="ru-RU" sz="1200" b="1">
                  <a:solidFill>
                    <a:srgbClr val="0963B5"/>
                  </a:solidFill>
                  <a:latin typeface="Tahoma" pitchFamily="34" charset="0"/>
                </a:rPr>
                <a:t>Activities</a:t>
              </a:r>
              <a:endParaRPr lang="ru-RU" altLang="ru-RU" sz="3600"/>
            </a:p>
          </p:txBody>
        </p:sp>
        <p:sp>
          <p:nvSpPr>
            <p:cNvPr id="34824" name="AutoShape 6"/>
            <p:cNvSpPr>
              <a:spLocks noChangeArrowheads="1"/>
            </p:cNvSpPr>
            <p:nvPr/>
          </p:nvSpPr>
          <p:spPr bwMode="auto">
            <a:xfrm>
              <a:off x="1980" y="7411"/>
              <a:ext cx="8280" cy="4714"/>
            </a:xfrm>
            <a:prstGeom prst="roundRect">
              <a:avLst>
                <a:gd name="adj" fmla="val 7523"/>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endParaRPr lang="ru-RU" altLang="ru-RU" sz="3600"/>
            </a:p>
          </p:txBody>
        </p:sp>
        <p:sp>
          <p:nvSpPr>
            <p:cNvPr id="34825" name="AutoShape 7"/>
            <p:cNvSpPr>
              <a:spLocks noChangeArrowheads="1"/>
            </p:cNvSpPr>
            <p:nvPr/>
          </p:nvSpPr>
          <p:spPr bwMode="auto">
            <a:xfrm>
              <a:off x="2208" y="7890"/>
              <a:ext cx="1960" cy="69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35921" dir="2700000"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Other Development plans</a:t>
              </a:r>
            </a:p>
            <a:p>
              <a:pPr eaLnBrk="1" hangingPunct="1"/>
              <a:endParaRPr lang="ru-RU" altLang="ru-RU" sz="3600"/>
            </a:p>
          </p:txBody>
        </p:sp>
        <p:sp>
          <p:nvSpPr>
            <p:cNvPr id="34826" name="AutoShape 8"/>
            <p:cNvSpPr>
              <a:spLocks noChangeArrowheads="1"/>
            </p:cNvSpPr>
            <p:nvPr/>
          </p:nvSpPr>
          <p:spPr bwMode="auto">
            <a:xfrm>
              <a:off x="4850" y="8313"/>
              <a:ext cx="2541" cy="1016"/>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endParaRPr lang="ru-RU" altLang="ru-RU" sz="1200" b="1">
                <a:solidFill>
                  <a:srgbClr val="FFFFFF"/>
                </a:solidFill>
                <a:latin typeface="Tahoma" pitchFamily="34" charset="0"/>
              </a:endParaRPr>
            </a:p>
            <a:p>
              <a:pPr algn="ctr" eaLnBrk="1" hangingPunct="1">
                <a:spcAft>
                  <a:spcPts val="1000"/>
                </a:spcAft>
              </a:pPr>
              <a:r>
                <a:rPr lang="ru-RU" altLang="ru-RU" sz="1200" b="1">
                  <a:solidFill>
                    <a:srgbClr val="FFFFFF"/>
                  </a:solidFill>
                  <a:latin typeface="Tahoma" pitchFamily="34" charset="0"/>
                </a:rPr>
                <a:t>DRAFT PLAN</a:t>
              </a:r>
            </a:p>
            <a:p>
              <a:pPr algn="ctr" eaLnBrk="1" hangingPunct="1">
                <a:spcAft>
                  <a:spcPts val="1000"/>
                </a:spcAft>
              </a:pPr>
              <a:endParaRPr lang="ru-RU" altLang="ru-RU" sz="3200">
                <a:solidFill>
                  <a:srgbClr val="FFFFFF"/>
                </a:solidFill>
                <a:latin typeface="Tahoma" pitchFamily="34" charset="0"/>
              </a:endParaRPr>
            </a:p>
            <a:p>
              <a:pPr eaLnBrk="1" hangingPunct="1"/>
              <a:endParaRPr lang="ru-RU" altLang="ru-RU" sz="3600"/>
            </a:p>
          </p:txBody>
        </p:sp>
        <p:sp>
          <p:nvSpPr>
            <p:cNvPr id="34827" name="AutoShape 9"/>
            <p:cNvSpPr>
              <a:spLocks noChangeArrowheads="1"/>
            </p:cNvSpPr>
            <p:nvPr/>
          </p:nvSpPr>
          <p:spPr bwMode="auto">
            <a:xfrm>
              <a:off x="2208" y="8800"/>
              <a:ext cx="1975" cy="69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Opportunities for implementation</a:t>
              </a:r>
            </a:p>
            <a:p>
              <a:pPr eaLnBrk="1" hangingPunct="1"/>
              <a:endParaRPr lang="ru-RU" altLang="ru-RU" sz="3600"/>
            </a:p>
          </p:txBody>
        </p:sp>
        <p:sp>
          <p:nvSpPr>
            <p:cNvPr id="34828" name="Oval 10"/>
            <p:cNvSpPr>
              <a:spLocks noChangeArrowheads="1"/>
            </p:cNvSpPr>
            <p:nvPr/>
          </p:nvSpPr>
          <p:spPr bwMode="auto">
            <a:xfrm>
              <a:off x="7829" y="7720"/>
              <a:ext cx="2146" cy="971"/>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Stakeholder</a:t>
              </a:r>
              <a:r>
                <a:rPr lang="ru-RU" altLang="ru-RU" sz="2800" b="1">
                  <a:solidFill>
                    <a:srgbClr val="5F5F5F"/>
                  </a:solidFill>
                  <a:latin typeface="Tahoma" pitchFamily="34" charset="0"/>
                </a:rPr>
                <a:t> </a:t>
              </a:r>
              <a:r>
                <a:rPr lang="ru-RU" altLang="ru-RU" sz="1200" b="1">
                  <a:solidFill>
                    <a:srgbClr val="5F5F5F"/>
                  </a:solidFill>
                  <a:latin typeface="Tahoma" pitchFamily="34" charset="0"/>
                </a:rPr>
                <a:t>Consultation</a:t>
              </a:r>
              <a:endParaRPr lang="ru-RU" altLang="ru-RU" sz="2800" b="1">
                <a:solidFill>
                  <a:srgbClr val="5F5F5F"/>
                </a:solidFill>
                <a:latin typeface="Tahoma" pitchFamily="34" charset="0"/>
              </a:endParaRPr>
            </a:p>
            <a:p>
              <a:pPr eaLnBrk="1" hangingPunct="1"/>
              <a:endParaRPr lang="ru-RU" altLang="ru-RU" sz="3600"/>
            </a:p>
          </p:txBody>
        </p:sp>
        <p:cxnSp>
          <p:nvCxnSpPr>
            <p:cNvPr id="34829" name="AutoShape 11"/>
            <p:cNvCxnSpPr>
              <a:cxnSpLocks noChangeShapeType="1"/>
            </p:cNvCxnSpPr>
            <p:nvPr/>
          </p:nvCxnSpPr>
          <p:spPr bwMode="auto">
            <a:xfrm flipV="1">
              <a:off x="7373" y="8229"/>
              <a:ext cx="456" cy="508"/>
            </a:xfrm>
            <a:prstGeom prst="curvedConnector3">
              <a:avLst>
                <a:gd name="adj1" fmla="val 49995"/>
              </a:avLst>
            </a:prstGeom>
            <a:noFill/>
            <a:ln w="25400">
              <a:solidFill>
                <a:srgbClr val="5F5F5F"/>
              </a:solidFill>
              <a:round/>
              <a:headEnd type="triangle" w="sm" len="med"/>
              <a:tailEnd type="none" w="sm" len="sm"/>
            </a:ln>
          </p:spPr>
        </p:cxnSp>
        <p:cxnSp>
          <p:nvCxnSpPr>
            <p:cNvPr id="34830" name="AutoShape 12"/>
            <p:cNvCxnSpPr>
              <a:cxnSpLocks noChangeShapeType="1"/>
            </p:cNvCxnSpPr>
            <p:nvPr/>
          </p:nvCxnSpPr>
          <p:spPr bwMode="auto">
            <a:xfrm flipH="1" flipV="1">
              <a:off x="4183" y="8229"/>
              <a:ext cx="611" cy="338"/>
            </a:xfrm>
            <a:prstGeom prst="curvedConnector3">
              <a:avLst>
                <a:gd name="adj1" fmla="val 77458"/>
              </a:avLst>
            </a:prstGeom>
            <a:noFill/>
            <a:ln w="25400">
              <a:solidFill>
                <a:srgbClr val="5F5F5F"/>
              </a:solidFill>
              <a:round/>
              <a:headEnd type="triangle" w="sm" len="med"/>
              <a:tailEnd type="none" w="sm" len="med"/>
            </a:ln>
          </p:spPr>
        </p:cxnSp>
        <p:cxnSp>
          <p:nvCxnSpPr>
            <p:cNvPr id="34831" name="AutoShape 13"/>
            <p:cNvCxnSpPr>
              <a:cxnSpLocks noChangeShapeType="1"/>
            </p:cNvCxnSpPr>
            <p:nvPr/>
          </p:nvCxnSpPr>
          <p:spPr bwMode="auto">
            <a:xfrm flipV="1">
              <a:off x="4183" y="8821"/>
              <a:ext cx="616" cy="339"/>
            </a:xfrm>
            <a:prstGeom prst="curvedConnector3">
              <a:avLst>
                <a:gd name="adj1" fmla="val 43477"/>
              </a:avLst>
            </a:prstGeom>
            <a:noFill/>
            <a:ln w="25400">
              <a:solidFill>
                <a:srgbClr val="5F5F5F"/>
              </a:solidFill>
              <a:round/>
              <a:headEnd type="none" w="sm" len="sm"/>
              <a:tailEnd type="triangle" w="sm" len="med"/>
            </a:ln>
          </p:spPr>
        </p:cxnSp>
        <p:sp>
          <p:nvSpPr>
            <p:cNvPr id="34832" name="Line 14"/>
            <p:cNvSpPr>
              <a:spLocks noChangeShapeType="1"/>
            </p:cNvSpPr>
            <p:nvPr/>
          </p:nvSpPr>
          <p:spPr bwMode="auto">
            <a:xfrm flipH="1">
              <a:off x="4441" y="6365"/>
              <a:ext cx="0" cy="5744"/>
            </a:xfrm>
            <a:prstGeom prst="line">
              <a:avLst/>
            </a:prstGeom>
            <a:noFill/>
            <a:ln w="6350">
              <a:solidFill>
                <a:srgbClr val="0963B5"/>
              </a:solidFill>
              <a:prstDash val="dash"/>
              <a:round/>
              <a:headEnd/>
              <a:tailEnd/>
            </a:ln>
          </p:spPr>
          <p:txBody>
            <a:bodyPr/>
            <a:lstStyle/>
            <a:p>
              <a:endParaRPr lang="ru-RU"/>
            </a:p>
          </p:txBody>
        </p:sp>
        <p:sp>
          <p:nvSpPr>
            <p:cNvPr id="34833" name="Line 15"/>
            <p:cNvSpPr>
              <a:spLocks noChangeShapeType="1"/>
            </p:cNvSpPr>
            <p:nvPr/>
          </p:nvSpPr>
          <p:spPr bwMode="auto">
            <a:xfrm>
              <a:off x="7720" y="6451"/>
              <a:ext cx="5" cy="5658"/>
            </a:xfrm>
            <a:prstGeom prst="line">
              <a:avLst/>
            </a:prstGeom>
            <a:noFill/>
            <a:ln w="6350">
              <a:solidFill>
                <a:srgbClr val="0963B5"/>
              </a:solidFill>
              <a:prstDash val="dash"/>
              <a:round/>
              <a:headEnd/>
              <a:tailEnd/>
            </a:ln>
          </p:spPr>
          <p:txBody>
            <a:bodyPr/>
            <a:lstStyle/>
            <a:p>
              <a:endParaRPr lang="ru-RU"/>
            </a:p>
          </p:txBody>
        </p:sp>
        <p:sp>
          <p:nvSpPr>
            <p:cNvPr id="34834" name="Oval 16"/>
            <p:cNvSpPr>
              <a:spLocks noChangeArrowheads="1"/>
            </p:cNvSpPr>
            <p:nvPr/>
          </p:nvSpPr>
          <p:spPr bwMode="auto">
            <a:xfrm>
              <a:off x="7829" y="8660"/>
              <a:ext cx="2147" cy="932"/>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Steering</a:t>
              </a:r>
              <a:r>
                <a:rPr lang="ru-RU" altLang="ru-RU" sz="2400" b="1">
                  <a:solidFill>
                    <a:srgbClr val="5F5F5F"/>
                  </a:solidFill>
                  <a:latin typeface="Tahoma" pitchFamily="34" charset="0"/>
                </a:rPr>
                <a:t> </a:t>
              </a:r>
              <a:r>
                <a:rPr lang="ru-RU" altLang="ru-RU" sz="1200" b="1">
                  <a:solidFill>
                    <a:srgbClr val="5F5F5F"/>
                  </a:solidFill>
                  <a:latin typeface="Tahoma" pitchFamily="34" charset="0"/>
                </a:rPr>
                <a:t>Committee</a:t>
              </a:r>
              <a:r>
                <a:rPr lang="ru-RU" altLang="ru-RU" sz="2400" b="1">
                  <a:solidFill>
                    <a:srgbClr val="5F5F5F"/>
                  </a:solidFill>
                  <a:latin typeface="Tahoma" pitchFamily="34" charset="0"/>
                </a:rPr>
                <a:t> </a:t>
              </a:r>
              <a:r>
                <a:rPr lang="ru-RU" altLang="ru-RU" sz="1200" b="1">
                  <a:solidFill>
                    <a:srgbClr val="5F5F5F"/>
                  </a:solidFill>
                  <a:latin typeface="Tahoma" pitchFamily="34" charset="0"/>
                </a:rPr>
                <a:t>Consultation</a:t>
              </a:r>
              <a:endParaRPr lang="ru-RU" altLang="ru-RU" sz="2400" b="1">
                <a:solidFill>
                  <a:srgbClr val="5F5F5F"/>
                </a:solidFill>
                <a:latin typeface="Tahoma" pitchFamily="34" charset="0"/>
              </a:endParaRPr>
            </a:p>
            <a:p>
              <a:pPr eaLnBrk="1" hangingPunct="1"/>
              <a:endParaRPr lang="ru-RU" altLang="ru-RU" sz="3600"/>
            </a:p>
          </p:txBody>
        </p:sp>
        <p:cxnSp>
          <p:nvCxnSpPr>
            <p:cNvPr id="34835" name="AutoShape 17"/>
            <p:cNvCxnSpPr>
              <a:cxnSpLocks noChangeShapeType="1"/>
            </p:cNvCxnSpPr>
            <p:nvPr/>
          </p:nvCxnSpPr>
          <p:spPr bwMode="auto">
            <a:xfrm flipV="1">
              <a:off x="4183" y="9160"/>
              <a:ext cx="692" cy="932"/>
            </a:xfrm>
            <a:prstGeom prst="curvedConnector3">
              <a:avLst>
                <a:gd name="adj1" fmla="val 37319"/>
              </a:avLst>
            </a:prstGeom>
            <a:noFill/>
            <a:ln w="25400">
              <a:solidFill>
                <a:srgbClr val="5F5F5F"/>
              </a:solidFill>
              <a:round/>
              <a:headEnd type="none" w="sm" len="sm"/>
              <a:tailEnd type="triangle" w="sm" len="med"/>
            </a:ln>
          </p:spPr>
        </p:cxnSp>
        <p:cxnSp>
          <p:nvCxnSpPr>
            <p:cNvPr id="34836" name="AutoShape 18"/>
            <p:cNvCxnSpPr>
              <a:cxnSpLocks noChangeShapeType="1"/>
            </p:cNvCxnSpPr>
            <p:nvPr/>
          </p:nvCxnSpPr>
          <p:spPr bwMode="auto">
            <a:xfrm flipH="1" flipV="1">
              <a:off x="9882" y="8313"/>
              <a:ext cx="74" cy="1017"/>
            </a:xfrm>
            <a:prstGeom prst="curvedConnector3">
              <a:avLst>
                <a:gd name="adj1" fmla="val -148940"/>
              </a:avLst>
            </a:prstGeom>
            <a:noFill/>
            <a:ln w="25400">
              <a:solidFill>
                <a:srgbClr val="5F5F5F"/>
              </a:solidFill>
              <a:round/>
              <a:headEnd type="none" w="sm" len="sm"/>
              <a:tailEnd type="triangle" w="sm" len="med"/>
            </a:ln>
          </p:spPr>
        </p:cxnSp>
        <p:cxnSp>
          <p:nvCxnSpPr>
            <p:cNvPr id="34837" name="AutoShape 19"/>
            <p:cNvCxnSpPr>
              <a:cxnSpLocks noChangeShapeType="1"/>
            </p:cNvCxnSpPr>
            <p:nvPr/>
          </p:nvCxnSpPr>
          <p:spPr bwMode="auto">
            <a:xfrm>
              <a:off x="7373" y="8906"/>
              <a:ext cx="532" cy="424"/>
            </a:xfrm>
            <a:prstGeom prst="curvedConnector3">
              <a:avLst>
                <a:gd name="adj1" fmla="val 49995"/>
              </a:avLst>
            </a:prstGeom>
            <a:noFill/>
            <a:ln w="25400">
              <a:solidFill>
                <a:srgbClr val="5F5F5F"/>
              </a:solidFill>
              <a:round/>
              <a:headEnd type="none" w="sm" len="sm"/>
              <a:tailEnd type="triangle" w="sm" len="med"/>
            </a:ln>
          </p:spPr>
        </p:cxnSp>
        <p:sp>
          <p:nvSpPr>
            <p:cNvPr id="34838" name="Oval 20"/>
            <p:cNvSpPr>
              <a:spLocks noChangeArrowheads="1"/>
            </p:cNvSpPr>
            <p:nvPr/>
          </p:nvSpPr>
          <p:spPr bwMode="auto">
            <a:xfrm>
              <a:off x="7870" y="9908"/>
              <a:ext cx="2086" cy="946"/>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Governmental</a:t>
              </a:r>
              <a:r>
                <a:rPr lang="ru-RU" altLang="ru-RU" sz="2800" b="1">
                  <a:solidFill>
                    <a:srgbClr val="5F5F5F"/>
                  </a:solidFill>
                  <a:latin typeface="Tahoma" pitchFamily="34" charset="0"/>
                </a:rPr>
                <a:t> </a:t>
              </a:r>
              <a:r>
                <a:rPr lang="ru-RU" altLang="ru-RU" sz="1200" b="1">
                  <a:solidFill>
                    <a:srgbClr val="5F5F5F"/>
                  </a:solidFill>
                  <a:latin typeface="Tahoma" pitchFamily="34" charset="0"/>
                </a:rPr>
                <a:t>review</a:t>
              </a:r>
              <a:endParaRPr lang="ru-RU" altLang="ru-RU" sz="2800" b="1">
                <a:solidFill>
                  <a:srgbClr val="5F5F5F"/>
                </a:solidFill>
                <a:latin typeface="Tahoma" pitchFamily="34" charset="0"/>
              </a:endParaRPr>
            </a:p>
            <a:p>
              <a:pPr eaLnBrk="1" hangingPunct="1"/>
              <a:endParaRPr lang="ru-RU" altLang="ru-RU" sz="3600"/>
            </a:p>
          </p:txBody>
        </p:sp>
        <p:cxnSp>
          <p:nvCxnSpPr>
            <p:cNvPr id="34839" name="AutoShape 21"/>
            <p:cNvCxnSpPr>
              <a:cxnSpLocks noChangeShapeType="1"/>
            </p:cNvCxnSpPr>
            <p:nvPr/>
          </p:nvCxnSpPr>
          <p:spPr bwMode="auto">
            <a:xfrm>
              <a:off x="7373" y="11109"/>
              <a:ext cx="475" cy="338"/>
            </a:xfrm>
            <a:prstGeom prst="curvedConnector3">
              <a:avLst>
                <a:gd name="adj1" fmla="val 49995"/>
              </a:avLst>
            </a:prstGeom>
            <a:noFill/>
            <a:ln w="25400">
              <a:solidFill>
                <a:srgbClr val="5F5F5F"/>
              </a:solidFill>
              <a:round/>
              <a:headEnd type="none" w="sm" len="sm"/>
              <a:tailEnd type="triangle" w="sm" len="med"/>
            </a:ln>
          </p:spPr>
        </p:cxnSp>
        <p:sp>
          <p:nvSpPr>
            <p:cNvPr id="34840" name="AutoShape 22"/>
            <p:cNvSpPr>
              <a:spLocks noChangeArrowheads="1"/>
            </p:cNvSpPr>
            <p:nvPr/>
          </p:nvSpPr>
          <p:spPr bwMode="auto">
            <a:xfrm>
              <a:off x="4867" y="10093"/>
              <a:ext cx="2549" cy="1439"/>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spcAft>
                  <a:spcPts val="1000"/>
                </a:spcAft>
              </a:pPr>
              <a:endParaRPr lang="ru-RU" altLang="ru-RU" sz="1200" b="1">
                <a:solidFill>
                  <a:srgbClr val="FFFFFF"/>
                </a:solidFill>
                <a:latin typeface="Tahoma" pitchFamily="34" charset="0"/>
              </a:endParaRPr>
            </a:p>
            <a:p>
              <a:pPr algn="ctr" eaLnBrk="1" hangingPunct="1">
                <a:spcAft>
                  <a:spcPts val="1000"/>
                </a:spcAft>
              </a:pPr>
              <a:r>
                <a:rPr lang="ru-RU" altLang="ru-RU" sz="1200" b="1">
                  <a:solidFill>
                    <a:srgbClr val="FFFFFF"/>
                  </a:solidFill>
                  <a:latin typeface="Tahoma" pitchFamily="34" charset="0"/>
                </a:rPr>
                <a:t>WATER RESOURCES MANAGEMENT PLAN</a:t>
              </a:r>
            </a:p>
            <a:p>
              <a:pPr algn="ctr" eaLnBrk="1" hangingPunct="1">
                <a:spcAft>
                  <a:spcPts val="1000"/>
                </a:spcAft>
              </a:pPr>
              <a:endParaRPr lang="ru-RU" altLang="ru-RU" sz="1200" b="1">
                <a:solidFill>
                  <a:srgbClr val="FFFFFF"/>
                </a:solidFill>
                <a:latin typeface="Tahoma" pitchFamily="34" charset="0"/>
              </a:endParaRPr>
            </a:p>
            <a:p>
              <a:pPr algn="ctr" eaLnBrk="1" hangingPunct="1">
                <a:spcAft>
                  <a:spcPts val="1000"/>
                </a:spcAft>
              </a:pPr>
              <a:r>
                <a:rPr lang="ru-RU" altLang="ru-RU" sz="1200">
                  <a:solidFill>
                    <a:srgbClr val="FFFFFF"/>
                  </a:solidFill>
                  <a:latin typeface="Tahoma" pitchFamily="34" charset="0"/>
                </a:rPr>
                <a:t>Approved and supported</a:t>
              </a:r>
              <a:endParaRPr lang="ru-RU" altLang="ru-RU" sz="3200">
                <a:solidFill>
                  <a:srgbClr val="FFFFFF"/>
                </a:solidFill>
                <a:latin typeface="Tahoma" pitchFamily="34" charset="0"/>
              </a:endParaRPr>
            </a:p>
            <a:p>
              <a:pPr algn="ctr" eaLnBrk="1" hangingPunct="1">
                <a:spcAft>
                  <a:spcPts val="1000"/>
                </a:spcAft>
              </a:pPr>
              <a:endParaRPr lang="ru-RU" altLang="ru-RU" sz="3200">
                <a:solidFill>
                  <a:srgbClr val="FFFFFF"/>
                </a:solidFill>
                <a:latin typeface="Tahoma" pitchFamily="34" charset="0"/>
              </a:endParaRPr>
            </a:p>
            <a:p>
              <a:pPr eaLnBrk="1" hangingPunct="1"/>
              <a:endParaRPr lang="ru-RU" altLang="ru-RU" sz="3600"/>
            </a:p>
          </p:txBody>
        </p:sp>
        <p:sp>
          <p:nvSpPr>
            <p:cNvPr id="34841" name="Line 23"/>
            <p:cNvSpPr>
              <a:spLocks noChangeShapeType="1"/>
            </p:cNvSpPr>
            <p:nvPr/>
          </p:nvSpPr>
          <p:spPr bwMode="auto">
            <a:xfrm>
              <a:off x="6160" y="9330"/>
              <a:ext cx="0" cy="762"/>
            </a:xfrm>
            <a:prstGeom prst="line">
              <a:avLst/>
            </a:prstGeom>
            <a:noFill/>
            <a:ln w="9525">
              <a:solidFill>
                <a:srgbClr val="000000"/>
              </a:solidFill>
              <a:round/>
              <a:headEnd/>
              <a:tailEnd type="triangle" w="med" len="med"/>
            </a:ln>
          </p:spPr>
          <p:txBody>
            <a:bodyPr/>
            <a:lstStyle/>
            <a:p>
              <a:endParaRPr lang="ru-RU"/>
            </a:p>
          </p:txBody>
        </p:sp>
        <p:cxnSp>
          <p:nvCxnSpPr>
            <p:cNvPr id="34842" name="AutoShape 24"/>
            <p:cNvCxnSpPr>
              <a:cxnSpLocks noChangeShapeType="1"/>
            </p:cNvCxnSpPr>
            <p:nvPr/>
          </p:nvCxnSpPr>
          <p:spPr bwMode="auto">
            <a:xfrm flipH="1" flipV="1">
              <a:off x="9877" y="9414"/>
              <a:ext cx="74" cy="1017"/>
            </a:xfrm>
            <a:prstGeom prst="curvedConnector3">
              <a:avLst>
                <a:gd name="adj1" fmla="val -225532"/>
              </a:avLst>
            </a:prstGeom>
            <a:noFill/>
            <a:ln w="25400">
              <a:solidFill>
                <a:srgbClr val="5F5F5F"/>
              </a:solidFill>
              <a:round/>
              <a:headEnd type="none" w="sm" len="sm"/>
              <a:tailEnd type="triangle" w="sm" len="med"/>
            </a:ln>
          </p:spPr>
        </p:cxnSp>
        <p:sp>
          <p:nvSpPr>
            <p:cNvPr id="34843" name="AutoShape 25"/>
            <p:cNvSpPr>
              <a:spLocks noChangeArrowheads="1"/>
            </p:cNvSpPr>
            <p:nvPr/>
          </p:nvSpPr>
          <p:spPr bwMode="auto">
            <a:xfrm>
              <a:off x="2208" y="9752"/>
              <a:ext cx="1975" cy="699"/>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r>
                <a:rPr lang="ru-RU" altLang="ru-RU" sz="1200" b="1">
                  <a:solidFill>
                    <a:srgbClr val="5F5F5F"/>
                  </a:solidFill>
                  <a:latin typeface="Tahoma" pitchFamily="34" charset="0"/>
                </a:rPr>
                <a:t>Financial resources availables</a:t>
              </a:r>
            </a:p>
            <a:p>
              <a:pPr eaLnBrk="1" hangingPunct="1"/>
              <a:endParaRPr lang="ru-RU" altLang="ru-RU" sz="3600"/>
            </a:p>
          </p:txBody>
        </p:sp>
        <p:sp>
          <p:nvSpPr>
            <p:cNvPr id="34844" name="Oval 26"/>
            <p:cNvSpPr>
              <a:spLocks noChangeArrowheads="1"/>
            </p:cNvSpPr>
            <p:nvPr/>
          </p:nvSpPr>
          <p:spPr bwMode="auto">
            <a:xfrm>
              <a:off x="7829" y="10919"/>
              <a:ext cx="2431" cy="932"/>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DDDDDD"/>
              </a:outerShdw>
            </a:effectLst>
          </p:spPr>
          <p:txBody>
            <a:bodyPr/>
            <a:lstStyle/>
            <a:p>
              <a:pPr algn="ctr" eaLnBrk="1" hangingPunct="1">
                <a:spcAft>
                  <a:spcPts val="1000"/>
                </a:spcAft>
              </a:pPr>
              <a:endParaRPr lang="ru-RU" altLang="ru-RU" sz="1100" b="1">
                <a:solidFill>
                  <a:srgbClr val="5F5F5F"/>
                </a:solidFill>
                <a:latin typeface="Tahoma" pitchFamily="34" charset="0"/>
              </a:endParaRPr>
            </a:p>
            <a:p>
              <a:pPr algn="ctr" eaLnBrk="1" hangingPunct="1">
                <a:spcAft>
                  <a:spcPts val="1000"/>
                </a:spcAft>
              </a:pPr>
              <a:r>
                <a:rPr lang="ru-RU" altLang="ru-RU" sz="1100" b="1">
                  <a:solidFill>
                    <a:srgbClr val="5F5F5F"/>
                  </a:solidFill>
                  <a:latin typeface="Tahoma" pitchFamily="34" charset="0"/>
                </a:rPr>
                <a:t>Communication and Distribution</a:t>
              </a:r>
            </a:p>
            <a:p>
              <a:pPr eaLnBrk="1" hangingPunct="1"/>
              <a:endParaRPr lang="ru-RU" altLang="ru-RU" sz="3600"/>
            </a:p>
          </p:txBody>
        </p:sp>
        <p:cxnSp>
          <p:nvCxnSpPr>
            <p:cNvPr id="34845" name="AutoShape 27"/>
            <p:cNvCxnSpPr>
              <a:cxnSpLocks noChangeShapeType="1"/>
            </p:cNvCxnSpPr>
            <p:nvPr/>
          </p:nvCxnSpPr>
          <p:spPr bwMode="auto">
            <a:xfrm flipV="1">
              <a:off x="7373" y="10431"/>
              <a:ext cx="456" cy="254"/>
            </a:xfrm>
            <a:prstGeom prst="curvedConnector3">
              <a:avLst>
                <a:gd name="adj1" fmla="val 49995"/>
              </a:avLst>
            </a:prstGeom>
            <a:noFill/>
            <a:ln w="25400">
              <a:solidFill>
                <a:srgbClr val="5F5F5F"/>
              </a:solidFill>
              <a:round/>
              <a:headEnd type="triangle" w="sm" len="med"/>
              <a:tailEnd type="triangle" w="sm" len="med"/>
            </a:ln>
          </p:spPr>
        </p:cxnSp>
      </p:grpSp>
    </p:spTree>
    <p:extLst>
      <p:ext uri="{BB962C8B-B14F-4D97-AF65-F5344CB8AC3E}">
        <p14:creationId xmlns:p14="http://schemas.microsoft.com/office/powerpoint/2010/main" val="423610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14313" y="442913"/>
            <a:ext cx="8786812" cy="5780087"/>
          </a:xfrm>
          <a:prstGeom prst="rect">
            <a:avLst/>
          </a:prstGeom>
          <a:noFill/>
          <a:ln w="9525">
            <a:noFill/>
            <a:miter lim="800000"/>
            <a:headEnd/>
            <a:tailEnd/>
          </a:ln>
        </p:spPr>
        <p:txBody>
          <a:bodyPr lIns="457056" bIns="0" anchor="ctr">
            <a:spAutoFit/>
          </a:bodyPr>
          <a:lstStyle/>
          <a:p>
            <a:pPr algn="ctr" eaLnBrk="1" hangingPunct="1"/>
            <a:r>
              <a:rPr lang="en-GB" altLang="ru-RU" sz="4000" b="1">
                <a:solidFill>
                  <a:schemeClr val="tx2"/>
                </a:solidFill>
                <a:latin typeface="Calibri" pitchFamily="34" charset="0"/>
                <a:cs typeface="Times New Roman" pitchFamily="18" charset="0"/>
              </a:rPr>
              <a:t>   </a:t>
            </a:r>
            <a:r>
              <a:rPr lang="ru-RU" altLang="ru-RU" sz="4000" b="1">
                <a:solidFill>
                  <a:schemeClr val="tx2"/>
                </a:solidFill>
                <a:latin typeface="Calibri" pitchFamily="34" charset="0"/>
                <a:cs typeface="Times New Roman" pitchFamily="18" charset="0"/>
              </a:rPr>
              <a:t>6. </a:t>
            </a:r>
            <a:r>
              <a:rPr lang="ru-RU" altLang="ru-RU" sz="4000" b="1">
                <a:solidFill>
                  <a:schemeClr val="tx2"/>
                </a:solidFill>
                <a:cs typeface="Times New Roman" pitchFamily="18" charset="0"/>
              </a:rPr>
              <a:t>Внедрение и 7. Оценка</a:t>
            </a:r>
            <a:endParaRPr lang="ru-RU" altLang="ru-RU" sz="4000" b="1">
              <a:solidFill>
                <a:schemeClr val="tx2"/>
              </a:solidFill>
              <a:latin typeface="Calibri" pitchFamily="34" charset="0"/>
              <a:cs typeface="Times New Roman" pitchFamily="18" charset="0"/>
            </a:endParaRPr>
          </a:p>
          <a:p>
            <a:pPr algn="ctr" eaLnBrk="1" hangingPunct="1"/>
            <a:endParaRPr lang="ru-RU" altLang="ru-RU" sz="2800" b="1">
              <a:solidFill>
                <a:srgbClr val="0963B5"/>
              </a:solidFill>
              <a:latin typeface="Calibri" pitchFamily="34" charset="0"/>
              <a:cs typeface="Times New Roman" pitchFamily="18" charset="0"/>
            </a:endParaRPr>
          </a:p>
          <a:p>
            <a:pPr algn="ctr" eaLnBrk="1" hangingPunct="1"/>
            <a:endParaRPr lang="ru-RU" altLang="ru-RU" sz="2800" b="1">
              <a:solidFill>
                <a:srgbClr val="0963B5"/>
              </a:solidFill>
              <a:latin typeface="Calibri" pitchFamily="34" charset="0"/>
              <a:cs typeface="Times New Roman" pitchFamily="18" charset="0"/>
            </a:endParaRPr>
          </a:p>
          <a:p>
            <a:pPr algn="ctr" eaLnBrk="1" hangingPunct="1"/>
            <a:endParaRPr lang="en-GB" altLang="ru-RU" sz="2800" b="1">
              <a:solidFill>
                <a:srgbClr val="0963B5"/>
              </a:solidFill>
              <a:latin typeface="Calibri" pitchFamily="34" charset="0"/>
              <a:cs typeface="Times New Roman" pitchFamily="18" charset="0"/>
            </a:endParaRPr>
          </a:p>
          <a:p>
            <a:pPr algn="just"/>
            <a:r>
              <a:rPr lang="ru-RU" altLang="ru-RU" sz="2800"/>
              <a:t>План важный элемент, но не самоцель</a:t>
            </a:r>
            <a:r>
              <a:rPr lang="en-GB" altLang="ru-RU" sz="2800">
                <a:latin typeface="Calibri" pitchFamily="34" charset="0"/>
                <a:ea typeface="Times New Roman" pitchFamily="18" charset="0"/>
              </a:rPr>
              <a:t>. </a:t>
            </a:r>
            <a:r>
              <a:rPr lang="ru-RU" altLang="ru-RU" sz="2800"/>
              <a:t>Очень часто планы не реализуются. Причины</a:t>
            </a:r>
            <a:r>
              <a:rPr lang="en-GB" altLang="ru-RU" sz="2800">
                <a:latin typeface="Calibri" pitchFamily="34" charset="0"/>
                <a:cs typeface="Times New Roman" pitchFamily="18" charset="0"/>
              </a:rPr>
              <a:t>:</a:t>
            </a:r>
            <a:endParaRPr lang="ru-RU" altLang="ru-RU" sz="2800">
              <a:latin typeface="Calibri" pitchFamily="34" charset="0"/>
              <a:cs typeface="Times New Roman" pitchFamily="18" charset="0"/>
            </a:endParaRPr>
          </a:p>
          <a:p>
            <a:pPr algn="just"/>
            <a:endParaRPr lang="ru-RU" altLang="ru-RU" sz="1600">
              <a:latin typeface="Calibri" pitchFamily="34" charset="0"/>
            </a:endParaRPr>
          </a:p>
          <a:p>
            <a:pPr algn="just">
              <a:buFontTx/>
              <a:buChar char="•"/>
            </a:pPr>
            <a:r>
              <a:rPr lang="ru-RU" altLang="ru-RU" sz="3200">
                <a:latin typeface="Tahoma" pitchFamily="34" charset="0"/>
                <a:cs typeface="Tahoma" pitchFamily="34" charset="0"/>
              </a:rPr>
              <a:t> </a:t>
            </a:r>
            <a:r>
              <a:rPr lang="ru-RU" altLang="ru-RU" sz="2800">
                <a:latin typeface="Tahoma" pitchFamily="34" charset="0"/>
                <a:cs typeface="Tahoma" pitchFamily="34" charset="0"/>
              </a:rPr>
              <a:t>Недостаток политической воли реализовать проект</a:t>
            </a:r>
            <a:r>
              <a:rPr lang="en-GB" altLang="ru-RU" sz="2800">
                <a:latin typeface="Tahoma" pitchFamily="34" charset="0"/>
                <a:cs typeface="Tahoma" pitchFamily="34" charset="0"/>
              </a:rPr>
              <a:t>. </a:t>
            </a:r>
            <a:endParaRPr lang="ru-RU" altLang="ru-RU" sz="2800">
              <a:latin typeface="Tahoma" pitchFamily="34" charset="0"/>
              <a:cs typeface="Tahoma" pitchFamily="34" charset="0"/>
            </a:endParaRPr>
          </a:p>
          <a:p>
            <a:pPr algn="just">
              <a:buFontTx/>
              <a:buChar char="•"/>
            </a:pPr>
            <a:endParaRPr lang="ru-RU" altLang="ru-RU" sz="1600">
              <a:latin typeface="Tahoma" pitchFamily="34" charset="0"/>
              <a:cs typeface="Tahoma" pitchFamily="34" charset="0"/>
            </a:endParaRPr>
          </a:p>
          <a:p>
            <a:pPr algn="just">
              <a:buFontTx/>
              <a:buChar char="•"/>
            </a:pPr>
            <a:r>
              <a:rPr lang="ru-RU" altLang="ru-RU" sz="2800">
                <a:latin typeface="Tahoma" pitchFamily="34" charset="0"/>
                <a:cs typeface="Tahoma" pitchFamily="34" charset="0"/>
              </a:rPr>
              <a:t> Нереальное планирование с запросами превышающими возможности. </a:t>
            </a:r>
          </a:p>
          <a:p>
            <a:pPr algn="just">
              <a:buFontTx/>
              <a:buChar char="•"/>
            </a:pPr>
            <a:endParaRPr lang="ru-RU" altLang="ru-RU" sz="1600">
              <a:latin typeface="Tahoma" pitchFamily="34" charset="0"/>
              <a:cs typeface="Tahoma" pitchFamily="34" charset="0"/>
            </a:endParaRPr>
          </a:p>
          <a:p>
            <a:pPr algn="just">
              <a:buFontTx/>
              <a:buChar char="•"/>
            </a:pPr>
            <a:r>
              <a:rPr lang="ru-RU" altLang="ru-RU" sz="2800">
                <a:latin typeface="Tahoma" pitchFamily="34" charset="0"/>
                <a:cs typeface="Tahoma" pitchFamily="34" charset="0"/>
              </a:rPr>
              <a:t> Несогласованные планы.</a:t>
            </a:r>
            <a:r>
              <a:rPr lang="ru-RU" altLang="ru-RU" sz="3200">
                <a:cs typeface="Times New Roman" pitchFamily="18" charset="0"/>
              </a:rPr>
              <a:t> </a:t>
            </a:r>
            <a:endParaRPr lang="en-GB" altLang="ru-RU" sz="3200">
              <a:latin typeface="Calibri" pitchFamily="34" charset="0"/>
              <a:cs typeface="Times New Roman" pitchFamily="18" charset="0"/>
            </a:endParaRPr>
          </a:p>
        </p:txBody>
      </p:sp>
      <p:grpSp>
        <p:nvGrpSpPr>
          <p:cNvPr id="35843" name="Group 2"/>
          <p:cNvGrpSpPr>
            <a:grpSpLocks noChangeAspect="1"/>
          </p:cNvGrpSpPr>
          <p:nvPr/>
        </p:nvGrpSpPr>
        <p:grpSpPr bwMode="auto">
          <a:xfrm>
            <a:off x="141288" y="28575"/>
            <a:ext cx="1573212" cy="1550988"/>
            <a:chOff x="224" y="108"/>
            <a:chExt cx="991" cy="977"/>
          </a:xfrm>
        </p:grpSpPr>
        <p:sp>
          <p:nvSpPr>
            <p:cNvPr id="35844"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35845" name="Rectangle 4"/>
            <p:cNvSpPr>
              <a:spLocks noChangeArrowheads="1"/>
            </p:cNvSpPr>
            <p:nvPr/>
          </p:nvSpPr>
          <p:spPr bwMode="auto">
            <a:xfrm>
              <a:off x="224" y="1041"/>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5846" name="Rectangle 5"/>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35847" name="Rectangle 6"/>
            <p:cNvSpPr>
              <a:spLocks noChangeArrowheads="1"/>
            </p:cNvSpPr>
            <p:nvPr/>
          </p:nvSpPr>
          <p:spPr bwMode="auto">
            <a:xfrm>
              <a:off x="242" y="11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848" name="Rectangle 13"/>
            <p:cNvSpPr>
              <a:spLocks noChangeArrowheads="1"/>
            </p:cNvSpPr>
            <p:nvPr/>
          </p:nvSpPr>
          <p:spPr bwMode="auto">
            <a:xfrm>
              <a:off x="415" y="140"/>
              <a:ext cx="0" cy="174"/>
            </a:xfrm>
            <a:prstGeom prst="rect">
              <a:avLst/>
            </a:prstGeom>
            <a:noFill/>
            <a:ln w="9525">
              <a:noFill/>
              <a:miter lim="800000"/>
              <a:headEnd/>
              <a:tailEnd/>
            </a:ln>
          </p:spPr>
          <p:txBody>
            <a:bodyPr wrap="none" lIns="0" tIns="0" rIns="0" bIns="0">
              <a:spAutoFit/>
            </a:bodyPr>
            <a:lstStyle/>
            <a:p>
              <a:pPr eaLnBrk="1" hangingPunct="1"/>
              <a:endParaRPr lang="en-GB" altLang="ru-RU" sz="1800"/>
            </a:p>
          </p:txBody>
        </p:sp>
        <p:sp>
          <p:nvSpPr>
            <p:cNvPr id="35849" name="Rectangle 18"/>
            <p:cNvSpPr>
              <a:spLocks noChangeArrowheads="1"/>
            </p:cNvSpPr>
            <p:nvPr/>
          </p:nvSpPr>
          <p:spPr bwMode="auto">
            <a:xfrm>
              <a:off x="1037" y="128"/>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5850" name="Rectangle 19"/>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51" name="Freeform 20"/>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5852" name="Rectangle 21"/>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53" name="Freeform 22"/>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35854" name="Rectangle 23"/>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5855" name="Freeform 24"/>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5856" name="Rectangle 25"/>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35857" name="Freeform 26"/>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35858" name="Freeform 27"/>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chemeClr val="bg1"/>
            </a:solidFill>
            <a:ln w="9525">
              <a:noFill/>
              <a:round/>
              <a:headEnd/>
              <a:tailEnd/>
            </a:ln>
          </p:spPr>
          <p:txBody>
            <a:bodyPr/>
            <a:lstStyle/>
            <a:p>
              <a:endParaRPr lang="ru-RU"/>
            </a:p>
          </p:txBody>
        </p:sp>
        <p:sp>
          <p:nvSpPr>
            <p:cNvPr id="35859"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35860" name="Rectangle 29"/>
            <p:cNvSpPr>
              <a:spLocks noChangeArrowheads="1"/>
            </p:cNvSpPr>
            <p:nvPr/>
          </p:nvSpPr>
          <p:spPr bwMode="auto">
            <a:xfrm>
              <a:off x="647" y="565"/>
              <a:ext cx="13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35861" name="Rectangle 30"/>
            <p:cNvSpPr>
              <a:spLocks noChangeArrowheads="1"/>
            </p:cNvSpPr>
            <p:nvPr/>
          </p:nvSpPr>
          <p:spPr bwMode="auto">
            <a:xfrm>
              <a:off x="746" y="565"/>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862" name="Rectangle 31"/>
            <p:cNvSpPr>
              <a:spLocks noChangeArrowheads="1"/>
            </p:cNvSpPr>
            <p:nvPr/>
          </p:nvSpPr>
          <p:spPr bwMode="auto">
            <a:xfrm>
              <a:off x="696" y="588"/>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5863" name="Rectangle 32"/>
            <p:cNvSpPr>
              <a:spLocks noChangeArrowheads="1"/>
            </p:cNvSpPr>
            <p:nvPr/>
          </p:nvSpPr>
          <p:spPr bwMode="auto">
            <a:xfrm>
              <a:off x="606" y="613"/>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5864" name="Rectangle 33"/>
            <p:cNvSpPr>
              <a:spLocks noChangeArrowheads="1"/>
            </p:cNvSpPr>
            <p:nvPr/>
          </p:nvSpPr>
          <p:spPr bwMode="auto">
            <a:xfrm>
              <a:off x="615" y="613"/>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5865" name="Rectangle 34"/>
            <p:cNvSpPr>
              <a:spLocks noChangeArrowheads="1"/>
            </p:cNvSpPr>
            <p:nvPr/>
          </p:nvSpPr>
          <p:spPr bwMode="auto">
            <a:xfrm>
              <a:off x="627" y="611"/>
              <a:ext cx="20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35866" name="Rectangle 35"/>
            <p:cNvSpPr>
              <a:spLocks noChangeArrowheads="1"/>
            </p:cNvSpPr>
            <p:nvPr/>
          </p:nvSpPr>
          <p:spPr bwMode="auto">
            <a:xfrm>
              <a:off x="779" y="61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867" name="Rectangle 36"/>
            <p:cNvSpPr>
              <a:spLocks noChangeArrowheads="1"/>
            </p:cNvSpPr>
            <p:nvPr/>
          </p:nvSpPr>
          <p:spPr bwMode="auto">
            <a:xfrm>
              <a:off x="606" y="636"/>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5868" name="Rectangle 37"/>
            <p:cNvSpPr>
              <a:spLocks noChangeArrowheads="1"/>
            </p:cNvSpPr>
            <p:nvPr/>
          </p:nvSpPr>
          <p:spPr bwMode="auto">
            <a:xfrm>
              <a:off x="615" y="636"/>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5869" name="Rectangle 38"/>
            <p:cNvSpPr>
              <a:spLocks noChangeArrowheads="1"/>
            </p:cNvSpPr>
            <p:nvPr/>
          </p:nvSpPr>
          <p:spPr bwMode="auto">
            <a:xfrm>
              <a:off x="627" y="634"/>
              <a:ext cx="14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35870" name="Rectangle 39"/>
            <p:cNvSpPr>
              <a:spLocks noChangeArrowheads="1"/>
            </p:cNvSpPr>
            <p:nvPr/>
          </p:nvSpPr>
          <p:spPr bwMode="auto">
            <a:xfrm>
              <a:off x="627" y="657"/>
              <a:ext cx="14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35871" name="Rectangle 40"/>
            <p:cNvSpPr>
              <a:spLocks noChangeArrowheads="1"/>
            </p:cNvSpPr>
            <p:nvPr/>
          </p:nvSpPr>
          <p:spPr bwMode="auto">
            <a:xfrm>
              <a:off x="731" y="65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872" name="Rectangle 41"/>
            <p:cNvSpPr>
              <a:spLocks noChangeArrowheads="1"/>
            </p:cNvSpPr>
            <p:nvPr/>
          </p:nvSpPr>
          <p:spPr bwMode="auto">
            <a:xfrm>
              <a:off x="606" y="682"/>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35873" name="Rectangle 42"/>
            <p:cNvSpPr>
              <a:spLocks noChangeArrowheads="1"/>
            </p:cNvSpPr>
            <p:nvPr/>
          </p:nvSpPr>
          <p:spPr bwMode="auto">
            <a:xfrm>
              <a:off x="615" y="682"/>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35874" name="Rectangle 43"/>
            <p:cNvSpPr>
              <a:spLocks noChangeArrowheads="1"/>
            </p:cNvSpPr>
            <p:nvPr/>
          </p:nvSpPr>
          <p:spPr bwMode="auto">
            <a:xfrm>
              <a:off x="627" y="680"/>
              <a:ext cx="23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35875" name="Rectangle 44"/>
            <p:cNvSpPr>
              <a:spLocks noChangeArrowheads="1"/>
            </p:cNvSpPr>
            <p:nvPr/>
          </p:nvSpPr>
          <p:spPr bwMode="auto">
            <a:xfrm>
              <a:off x="807" y="68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876" name="Rectangle 45"/>
            <p:cNvSpPr>
              <a:spLocks noChangeArrowheads="1"/>
            </p:cNvSpPr>
            <p:nvPr/>
          </p:nvSpPr>
          <p:spPr bwMode="auto">
            <a:xfrm>
              <a:off x="606" y="704"/>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35877" name="Rectangle 46"/>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78" name="Freeform 47"/>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5879" name="Rectangle 48"/>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80" name="Freeform 49"/>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0000"/>
            </a:solidFill>
            <a:ln w="9525">
              <a:noFill/>
              <a:round/>
              <a:headEnd/>
              <a:tailEnd/>
            </a:ln>
          </p:spPr>
          <p:txBody>
            <a:bodyPr/>
            <a:lstStyle/>
            <a:p>
              <a:endParaRPr lang="ru-RU"/>
            </a:p>
          </p:txBody>
        </p:sp>
        <p:sp>
          <p:nvSpPr>
            <p:cNvPr id="35881"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solidFill>
              <a:schemeClr val="bg1"/>
            </a:solidFill>
            <a:ln w="2">
              <a:solidFill>
                <a:srgbClr val="FFFFFF"/>
              </a:solidFill>
              <a:round/>
              <a:headEnd/>
              <a:tailEnd/>
            </a:ln>
          </p:spPr>
          <p:txBody>
            <a:bodyPr/>
            <a:lstStyle/>
            <a:p>
              <a:endParaRPr lang="ru-RU"/>
            </a:p>
          </p:txBody>
        </p:sp>
        <p:sp>
          <p:nvSpPr>
            <p:cNvPr id="35882" name="Rectangle 51"/>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83" name="Freeform 52"/>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5884" name="Rectangle 53"/>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85" name="Freeform 54"/>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chemeClr val="bg1"/>
            </a:solidFill>
            <a:ln w="9525">
              <a:noFill/>
              <a:round/>
              <a:headEnd/>
              <a:tailEnd/>
            </a:ln>
          </p:spPr>
          <p:txBody>
            <a:bodyPr/>
            <a:lstStyle/>
            <a:p>
              <a:endParaRPr lang="ru-RU"/>
            </a:p>
          </p:txBody>
        </p:sp>
        <p:sp>
          <p:nvSpPr>
            <p:cNvPr id="35886" name="Rectangle 55"/>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87" name="Freeform 56"/>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5888" name="Rectangle 57"/>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89" name="Freeform 58"/>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35890" name="Rectangle 59"/>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91" name="Freeform 60"/>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35892" name="Rectangle 61"/>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93" name="Freeform 62"/>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0000"/>
            </a:solidFill>
            <a:ln w="9525">
              <a:noFill/>
              <a:round/>
              <a:headEnd/>
              <a:tailEnd/>
            </a:ln>
          </p:spPr>
          <p:txBody>
            <a:bodyPr/>
            <a:lstStyle/>
            <a:p>
              <a:endParaRPr lang="ru-RU"/>
            </a:p>
          </p:txBody>
        </p:sp>
        <p:sp>
          <p:nvSpPr>
            <p:cNvPr id="35894" name="Rectangle 63"/>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95" name="Freeform 64"/>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35896" name="Rectangle 65"/>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35897" name="Freeform 66"/>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35898" name="Freeform 67"/>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35899" name="Freeform 68"/>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35900" name="Freeform 69"/>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35901" name="Freeform 70"/>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35902" name="Freeform 71"/>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35903" name="Freeform 72"/>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35904" name="Freeform 73"/>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35905" name="Rectangle 74"/>
            <p:cNvSpPr>
              <a:spLocks noChangeArrowheads="1"/>
            </p:cNvSpPr>
            <p:nvPr/>
          </p:nvSpPr>
          <p:spPr bwMode="auto">
            <a:xfrm>
              <a:off x="644" y="356"/>
              <a:ext cx="17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35906" name="Rectangle 75"/>
            <p:cNvSpPr>
              <a:spLocks noChangeArrowheads="1"/>
            </p:cNvSpPr>
            <p:nvPr/>
          </p:nvSpPr>
          <p:spPr bwMode="auto">
            <a:xfrm>
              <a:off x="775" y="35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07" name="Rectangle 76"/>
            <p:cNvSpPr>
              <a:spLocks noChangeArrowheads="1"/>
            </p:cNvSpPr>
            <p:nvPr/>
          </p:nvSpPr>
          <p:spPr bwMode="auto">
            <a:xfrm>
              <a:off x="644" y="379"/>
              <a:ext cx="18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35908" name="Rectangle 77"/>
            <p:cNvSpPr>
              <a:spLocks noChangeArrowheads="1"/>
            </p:cNvSpPr>
            <p:nvPr/>
          </p:nvSpPr>
          <p:spPr bwMode="auto">
            <a:xfrm>
              <a:off x="684" y="402"/>
              <a:ext cx="7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35909" name="Rectangle 78"/>
            <p:cNvSpPr>
              <a:spLocks noChangeArrowheads="1"/>
            </p:cNvSpPr>
            <p:nvPr/>
          </p:nvSpPr>
          <p:spPr bwMode="auto">
            <a:xfrm>
              <a:off x="735" y="40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5910" name="Rectangle 79"/>
            <p:cNvSpPr>
              <a:spLocks noChangeArrowheads="1"/>
            </p:cNvSpPr>
            <p:nvPr/>
          </p:nvSpPr>
          <p:spPr bwMode="auto">
            <a:xfrm>
              <a:off x="1083" y="47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5911" name="Rectangle 80"/>
            <p:cNvSpPr>
              <a:spLocks noChangeArrowheads="1"/>
            </p:cNvSpPr>
            <p:nvPr/>
          </p:nvSpPr>
          <p:spPr bwMode="auto">
            <a:xfrm>
              <a:off x="1039" y="496"/>
              <a:ext cx="12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35912" name="Rectangle 81"/>
            <p:cNvSpPr>
              <a:spLocks noChangeArrowheads="1"/>
            </p:cNvSpPr>
            <p:nvPr/>
          </p:nvSpPr>
          <p:spPr bwMode="auto">
            <a:xfrm>
              <a:off x="1044" y="519"/>
              <a:ext cx="10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35913" name="Rectangle 82"/>
            <p:cNvSpPr>
              <a:spLocks noChangeArrowheads="1"/>
            </p:cNvSpPr>
            <p:nvPr/>
          </p:nvSpPr>
          <p:spPr bwMode="auto">
            <a:xfrm>
              <a:off x="1122" y="519"/>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14" name="Rectangle 83"/>
            <p:cNvSpPr>
              <a:spLocks noChangeArrowheads="1"/>
            </p:cNvSpPr>
            <p:nvPr/>
          </p:nvSpPr>
          <p:spPr bwMode="auto">
            <a:xfrm>
              <a:off x="1041" y="542"/>
              <a:ext cx="11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35915" name="Rectangle 84"/>
            <p:cNvSpPr>
              <a:spLocks noChangeArrowheads="1"/>
            </p:cNvSpPr>
            <p:nvPr/>
          </p:nvSpPr>
          <p:spPr bwMode="auto">
            <a:xfrm>
              <a:off x="1124" y="542"/>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16" name="Rectangle 85"/>
            <p:cNvSpPr>
              <a:spLocks noChangeArrowheads="1"/>
            </p:cNvSpPr>
            <p:nvPr/>
          </p:nvSpPr>
          <p:spPr bwMode="auto">
            <a:xfrm>
              <a:off x="1016" y="565"/>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35917" name="Rectangle 86"/>
            <p:cNvSpPr>
              <a:spLocks noChangeArrowheads="1"/>
            </p:cNvSpPr>
            <p:nvPr/>
          </p:nvSpPr>
          <p:spPr bwMode="auto">
            <a:xfrm>
              <a:off x="1150" y="565"/>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18" name="Rectangle 87"/>
            <p:cNvSpPr>
              <a:spLocks noChangeArrowheads="1"/>
            </p:cNvSpPr>
            <p:nvPr/>
          </p:nvSpPr>
          <p:spPr bwMode="auto">
            <a:xfrm>
              <a:off x="1015" y="588"/>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35919" name="Rectangle 88"/>
            <p:cNvSpPr>
              <a:spLocks noChangeArrowheads="1"/>
            </p:cNvSpPr>
            <p:nvPr/>
          </p:nvSpPr>
          <p:spPr bwMode="auto">
            <a:xfrm>
              <a:off x="1150" y="588"/>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20" name="Rectangle 89"/>
            <p:cNvSpPr>
              <a:spLocks noChangeArrowheads="1"/>
            </p:cNvSpPr>
            <p:nvPr/>
          </p:nvSpPr>
          <p:spPr bwMode="auto">
            <a:xfrm>
              <a:off x="1008" y="753"/>
              <a:ext cx="115"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35921" name="Rectangle 90"/>
            <p:cNvSpPr>
              <a:spLocks noChangeArrowheads="1"/>
            </p:cNvSpPr>
            <p:nvPr/>
          </p:nvSpPr>
          <p:spPr bwMode="auto">
            <a:xfrm>
              <a:off x="1090" y="753"/>
              <a:ext cx="9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35922" name="Rectangle 91"/>
            <p:cNvSpPr>
              <a:spLocks noChangeArrowheads="1"/>
            </p:cNvSpPr>
            <p:nvPr/>
          </p:nvSpPr>
          <p:spPr bwMode="auto">
            <a:xfrm>
              <a:off x="1157"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23" name="Rectangle 92"/>
            <p:cNvSpPr>
              <a:spLocks noChangeArrowheads="1"/>
            </p:cNvSpPr>
            <p:nvPr/>
          </p:nvSpPr>
          <p:spPr bwMode="auto">
            <a:xfrm>
              <a:off x="1015" y="776"/>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35924" name="Rectangle 93"/>
            <p:cNvSpPr>
              <a:spLocks noChangeArrowheads="1"/>
            </p:cNvSpPr>
            <p:nvPr/>
          </p:nvSpPr>
          <p:spPr bwMode="auto">
            <a:xfrm>
              <a:off x="1151" y="776"/>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25" name="Rectangle 94"/>
            <p:cNvSpPr>
              <a:spLocks noChangeArrowheads="1"/>
            </p:cNvSpPr>
            <p:nvPr/>
          </p:nvSpPr>
          <p:spPr bwMode="auto">
            <a:xfrm>
              <a:off x="1010" y="800"/>
              <a:ext cx="19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35926" name="Rectangle 95"/>
            <p:cNvSpPr>
              <a:spLocks noChangeArrowheads="1"/>
            </p:cNvSpPr>
            <p:nvPr/>
          </p:nvSpPr>
          <p:spPr bwMode="auto">
            <a:xfrm>
              <a:off x="1155"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27" name="Rectangle 96"/>
            <p:cNvSpPr>
              <a:spLocks noChangeArrowheads="1"/>
            </p:cNvSpPr>
            <p:nvPr/>
          </p:nvSpPr>
          <p:spPr bwMode="auto">
            <a:xfrm>
              <a:off x="730" y="83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35928" name="Rectangle 97"/>
            <p:cNvSpPr>
              <a:spLocks noChangeArrowheads="1"/>
            </p:cNvSpPr>
            <p:nvPr/>
          </p:nvSpPr>
          <p:spPr bwMode="auto">
            <a:xfrm>
              <a:off x="676" y="857"/>
              <a:ext cx="14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35929" name="Rectangle 98"/>
            <p:cNvSpPr>
              <a:spLocks noChangeArrowheads="1"/>
            </p:cNvSpPr>
            <p:nvPr/>
          </p:nvSpPr>
          <p:spPr bwMode="auto">
            <a:xfrm>
              <a:off x="783" y="857"/>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30" name="Rectangle 99"/>
            <p:cNvSpPr>
              <a:spLocks noChangeArrowheads="1"/>
            </p:cNvSpPr>
            <p:nvPr/>
          </p:nvSpPr>
          <p:spPr bwMode="auto">
            <a:xfrm>
              <a:off x="706" y="881"/>
              <a:ext cx="7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35931" name="Rectangle 100"/>
            <p:cNvSpPr>
              <a:spLocks noChangeArrowheads="1"/>
            </p:cNvSpPr>
            <p:nvPr/>
          </p:nvSpPr>
          <p:spPr bwMode="auto">
            <a:xfrm>
              <a:off x="754" y="88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32" name="Rectangle 101"/>
            <p:cNvSpPr>
              <a:spLocks noChangeArrowheads="1"/>
            </p:cNvSpPr>
            <p:nvPr/>
          </p:nvSpPr>
          <p:spPr bwMode="auto">
            <a:xfrm>
              <a:off x="636" y="903"/>
              <a:ext cx="25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35933" name="Rectangle 102"/>
            <p:cNvSpPr>
              <a:spLocks noChangeArrowheads="1"/>
            </p:cNvSpPr>
            <p:nvPr/>
          </p:nvSpPr>
          <p:spPr bwMode="auto">
            <a:xfrm>
              <a:off x="691" y="927"/>
              <a:ext cx="10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35934" name="Rectangle 103"/>
            <p:cNvSpPr>
              <a:spLocks noChangeArrowheads="1"/>
            </p:cNvSpPr>
            <p:nvPr/>
          </p:nvSpPr>
          <p:spPr bwMode="auto">
            <a:xfrm>
              <a:off x="769" y="92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35" name="Rectangle 104"/>
            <p:cNvSpPr>
              <a:spLocks noChangeArrowheads="1"/>
            </p:cNvSpPr>
            <p:nvPr/>
          </p:nvSpPr>
          <p:spPr bwMode="auto">
            <a:xfrm>
              <a:off x="278" y="753"/>
              <a:ext cx="208"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35936" name="Rectangle 105"/>
            <p:cNvSpPr>
              <a:spLocks noChangeArrowheads="1"/>
            </p:cNvSpPr>
            <p:nvPr/>
          </p:nvSpPr>
          <p:spPr bwMode="auto">
            <a:xfrm>
              <a:off x="434"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37" name="Rectangle 106"/>
            <p:cNvSpPr>
              <a:spLocks noChangeArrowheads="1"/>
            </p:cNvSpPr>
            <p:nvPr/>
          </p:nvSpPr>
          <p:spPr bwMode="auto">
            <a:xfrm>
              <a:off x="277" y="776"/>
              <a:ext cx="2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35938" name="Rectangle 107"/>
            <p:cNvSpPr>
              <a:spLocks noChangeArrowheads="1"/>
            </p:cNvSpPr>
            <p:nvPr/>
          </p:nvSpPr>
          <p:spPr bwMode="auto">
            <a:xfrm>
              <a:off x="266" y="800"/>
              <a:ext cx="23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35939" name="Rectangle 108"/>
            <p:cNvSpPr>
              <a:spLocks noChangeArrowheads="1"/>
            </p:cNvSpPr>
            <p:nvPr/>
          </p:nvSpPr>
          <p:spPr bwMode="auto">
            <a:xfrm>
              <a:off x="447"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40" name="Rectangle 109"/>
            <p:cNvSpPr>
              <a:spLocks noChangeArrowheads="1"/>
            </p:cNvSpPr>
            <p:nvPr/>
          </p:nvSpPr>
          <p:spPr bwMode="auto">
            <a:xfrm>
              <a:off x="296" y="822"/>
              <a:ext cx="16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35941" name="Rectangle 110"/>
            <p:cNvSpPr>
              <a:spLocks noChangeArrowheads="1"/>
            </p:cNvSpPr>
            <p:nvPr/>
          </p:nvSpPr>
          <p:spPr bwMode="auto">
            <a:xfrm>
              <a:off x="417" y="82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5942" name="Rectangle 111"/>
            <p:cNvSpPr>
              <a:spLocks noChangeArrowheads="1"/>
            </p:cNvSpPr>
            <p:nvPr/>
          </p:nvSpPr>
          <p:spPr bwMode="auto">
            <a:xfrm>
              <a:off x="296" y="496"/>
              <a:ext cx="140"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35943" name="Rectangle 112"/>
            <p:cNvSpPr>
              <a:spLocks noChangeArrowheads="1"/>
            </p:cNvSpPr>
            <p:nvPr/>
          </p:nvSpPr>
          <p:spPr bwMode="auto">
            <a:xfrm>
              <a:off x="397" y="49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44" name="Rectangle 113"/>
            <p:cNvSpPr>
              <a:spLocks noChangeArrowheads="1"/>
            </p:cNvSpPr>
            <p:nvPr/>
          </p:nvSpPr>
          <p:spPr bwMode="auto">
            <a:xfrm>
              <a:off x="276" y="519"/>
              <a:ext cx="18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35945" name="Rectangle 114"/>
            <p:cNvSpPr>
              <a:spLocks noChangeArrowheads="1"/>
            </p:cNvSpPr>
            <p:nvPr/>
          </p:nvSpPr>
          <p:spPr bwMode="auto">
            <a:xfrm>
              <a:off x="416" y="519"/>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46" name="Rectangle 115"/>
            <p:cNvSpPr>
              <a:spLocks noChangeArrowheads="1"/>
            </p:cNvSpPr>
            <p:nvPr/>
          </p:nvSpPr>
          <p:spPr bwMode="auto">
            <a:xfrm>
              <a:off x="298" y="542"/>
              <a:ext cx="13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35947" name="Rectangle 116"/>
            <p:cNvSpPr>
              <a:spLocks noChangeArrowheads="1"/>
            </p:cNvSpPr>
            <p:nvPr/>
          </p:nvSpPr>
          <p:spPr bwMode="auto">
            <a:xfrm>
              <a:off x="394" y="54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35948" name="Rectangle 117"/>
            <p:cNvSpPr>
              <a:spLocks noChangeArrowheads="1"/>
            </p:cNvSpPr>
            <p:nvPr/>
          </p:nvSpPr>
          <p:spPr bwMode="auto">
            <a:xfrm>
              <a:off x="299" y="239"/>
              <a:ext cx="18" cy="33"/>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35949" name="Rectangle 118"/>
            <p:cNvSpPr>
              <a:spLocks noChangeArrowheads="1"/>
            </p:cNvSpPr>
            <p:nvPr/>
          </p:nvSpPr>
          <p:spPr bwMode="auto">
            <a:xfrm>
              <a:off x="306" y="242"/>
              <a:ext cx="121"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35950" name="Rectangle 119"/>
            <p:cNvSpPr>
              <a:spLocks noChangeArrowheads="1"/>
            </p:cNvSpPr>
            <p:nvPr/>
          </p:nvSpPr>
          <p:spPr bwMode="auto">
            <a:xfrm>
              <a:off x="393" y="242"/>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35951" name="Rectangle 120"/>
            <p:cNvSpPr>
              <a:spLocks noChangeArrowheads="1"/>
            </p:cNvSpPr>
            <p:nvPr/>
          </p:nvSpPr>
          <p:spPr bwMode="auto">
            <a:xfrm>
              <a:off x="294" y="267"/>
              <a:ext cx="14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35952" name="Rectangle 121"/>
            <p:cNvSpPr>
              <a:spLocks noChangeArrowheads="1"/>
            </p:cNvSpPr>
            <p:nvPr/>
          </p:nvSpPr>
          <p:spPr bwMode="auto">
            <a:xfrm>
              <a:off x="291" y="290"/>
              <a:ext cx="15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35953" name="Rectangle 122"/>
            <p:cNvSpPr>
              <a:spLocks noChangeArrowheads="1"/>
            </p:cNvSpPr>
            <p:nvPr/>
          </p:nvSpPr>
          <p:spPr bwMode="auto">
            <a:xfrm>
              <a:off x="401" y="29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54" name="Rectangle 123"/>
            <p:cNvSpPr>
              <a:spLocks noChangeArrowheads="1"/>
            </p:cNvSpPr>
            <p:nvPr/>
          </p:nvSpPr>
          <p:spPr bwMode="auto">
            <a:xfrm>
              <a:off x="286" y="313"/>
              <a:ext cx="16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35955" name="Rectangle 124"/>
            <p:cNvSpPr>
              <a:spLocks noChangeArrowheads="1"/>
            </p:cNvSpPr>
            <p:nvPr/>
          </p:nvSpPr>
          <p:spPr bwMode="auto">
            <a:xfrm>
              <a:off x="405" y="313"/>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35956" name="Freeform 125"/>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35957" name="Freeform 126"/>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35958" name="Freeform 127"/>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35959" name="Freeform 128"/>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35960" name="Freeform 129"/>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35961" name="Freeform 130"/>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spTree>
    <p:extLst>
      <p:ext uri="{BB962C8B-B14F-4D97-AF65-F5344CB8AC3E}">
        <p14:creationId xmlns:p14="http://schemas.microsoft.com/office/powerpoint/2010/main" val="3943568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23850" y="4787900"/>
            <a:ext cx="8286750" cy="946150"/>
          </a:xfrm>
          <a:prstGeom prst="rect">
            <a:avLst/>
          </a:prstGeom>
          <a:noFill/>
          <a:ln w="9525">
            <a:noFill/>
            <a:miter lim="800000"/>
            <a:headEnd/>
            <a:tailEnd/>
          </a:ln>
        </p:spPr>
        <p:txBody>
          <a:bodyPr>
            <a:spAutoFit/>
          </a:bodyPr>
          <a:lstStyle/>
          <a:p>
            <a:pPr algn="ctr"/>
            <a:r>
              <a:rPr lang="ru-RU" altLang="ru-RU" sz="2800" b="1"/>
              <a:t>Оценка и пересмотр через определенные промежутки времени</a:t>
            </a:r>
            <a:endParaRPr lang="en-GB" altLang="ru-RU" sz="4000" b="1"/>
          </a:p>
        </p:txBody>
      </p:sp>
      <p:pic>
        <p:nvPicPr>
          <p:cNvPr id="3686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t="7657"/>
          <a:stretch>
            <a:fillRect/>
          </a:stretch>
        </p:blipFill>
        <p:spPr bwMode="auto">
          <a:xfrm>
            <a:off x="285750" y="214313"/>
            <a:ext cx="4243388" cy="3708400"/>
          </a:xfrm>
          <a:prstGeom prst="rect">
            <a:avLst/>
          </a:prstGeom>
          <a:noFill/>
          <a:ln w="9525">
            <a:noFill/>
            <a:miter lim="800000"/>
            <a:headEnd/>
            <a:tailEnd/>
          </a:ln>
        </p:spPr>
      </p:pic>
      <p:grpSp>
        <p:nvGrpSpPr>
          <p:cNvPr id="36868" name="Group 4"/>
          <p:cNvGrpSpPr>
            <a:grpSpLocks/>
          </p:cNvGrpSpPr>
          <p:nvPr/>
        </p:nvGrpSpPr>
        <p:grpSpPr bwMode="auto">
          <a:xfrm>
            <a:off x="5715000" y="752475"/>
            <a:ext cx="2643188" cy="2462213"/>
            <a:chOff x="6286512" y="2285992"/>
            <a:chExt cx="2643206" cy="2461929"/>
          </a:xfrm>
        </p:grpSpPr>
        <p:sp>
          <p:nvSpPr>
            <p:cNvPr id="36869" name="TextBox 5"/>
            <p:cNvSpPr txBox="1">
              <a:spLocks noChangeArrowheads="1"/>
            </p:cNvSpPr>
            <p:nvPr/>
          </p:nvSpPr>
          <p:spPr bwMode="auto">
            <a:xfrm>
              <a:off x="6929454" y="2285992"/>
              <a:ext cx="1143008" cy="461665"/>
            </a:xfrm>
            <a:prstGeom prst="rect">
              <a:avLst/>
            </a:prstGeom>
            <a:solidFill>
              <a:srgbClr val="FFC000"/>
            </a:solidFill>
            <a:ln w="9525">
              <a:solidFill>
                <a:schemeClr val="tx1"/>
              </a:solidFill>
              <a:miter lim="800000"/>
              <a:headEnd/>
              <a:tailEnd/>
            </a:ln>
          </p:spPr>
          <p:txBody>
            <a:bodyPr>
              <a:spAutoFit/>
            </a:bodyPr>
            <a:lstStyle/>
            <a:p>
              <a:pPr algn="ctr" eaLnBrk="1" hangingPunct="1"/>
              <a:r>
                <a:rPr lang="en-US" altLang="ru-RU" sz="2400" b="1">
                  <a:latin typeface="Calibri" pitchFamily="34" charset="0"/>
                </a:rPr>
                <a:t>Plan</a:t>
              </a:r>
              <a:endParaRPr lang="ru-RU" altLang="ru-RU" sz="2400" b="1">
                <a:latin typeface="Calibri" pitchFamily="34" charset="0"/>
              </a:endParaRPr>
            </a:p>
          </p:txBody>
        </p:sp>
        <p:sp>
          <p:nvSpPr>
            <p:cNvPr id="36870" name="TextBox 6"/>
            <p:cNvSpPr txBox="1">
              <a:spLocks noChangeArrowheads="1"/>
            </p:cNvSpPr>
            <p:nvPr/>
          </p:nvSpPr>
          <p:spPr bwMode="auto">
            <a:xfrm>
              <a:off x="8286776" y="3214686"/>
              <a:ext cx="642942" cy="461665"/>
            </a:xfrm>
            <a:prstGeom prst="rect">
              <a:avLst/>
            </a:prstGeom>
            <a:solidFill>
              <a:srgbClr val="FFC000"/>
            </a:solidFill>
            <a:ln w="9525">
              <a:solidFill>
                <a:schemeClr val="tx1"/>
              </a:solidFill>
              <a:miter lim="800000"/>
              <a:headEnd/>
              <a:tailEnd/>
            </a:ln>
          </p:spPr>
          <p:txBody>
            <a:bodyPr>
              <a:spAutoFit/>
            </a:bodyPr>
            <a:lstStyle/>
            <a:p>
              <a:pPr eaLnBrk="1" hangingPunct="1"/>
              <a:r>
                <a:rPr lang="en-US" altLang="ru-RU" sz="2400" b="1">
                  <a:latin typeface="Calibri" pitchFamily="34" charset="0"/>
                </a:rPr>
                <a:t>Do</a:t>
              </a:r>
              <a:endParaRPr lang="ru-RU" altLang="ru-RU" sz="2400" b="1">
                <a:latin typeface="Calibri" pitchFamily="34" charset="0"/>
              </a:endParaRPr>
            </a:p>
          </p:txBody>
        </p:sp>
        <p:sp>
          <p:nvSpPr>
            <p:cNvPr id="36871" name="TextBox 7"/>
            <p:cNvSpPr txBox="1">
              <a:spLocks noChangeArrowheads="1"/>
            </p:cNvSpPr>
            <p:nvPr/>
          </p:nvSpPr>
          <p:spPr bwMode="auto">
            <a:xfrm>
              <a:off x="7091378" y="4286256"/>
              <a:ext cx="1123960" cy="461665"/>
            </a:xfrm>
            <a:prstGeom prst="rect">
              <a:avLst/>
            </a:prstGeom>
            <a:solidFill>
              <a:srgbClr val="FFC000"/>
            </a:solidFill>
            <a:ln w="9525">
              <a:solidFill>
                <a:schemeClr val="tx1"/>
              </a:solidFill>
              <a:miter lim="800000"/>
              <a:headEnd/>
              <a:tailEnd/>
            </a:ln>
          </p:spPr>
          <p:txBody>
            <a:bodyPr>
              <a:spAutoFit/>
            </a:bodyPr>
            <a:lstStyle/>
            <a:p>
              <a:pPr algn="ctr" eaLnBrk="1" hangingPunct="1"/>
              <a:r>
                <a:rPr lang="en-US" altLang="ru-RU" sz="2400" b="1">
                  <a:latin typeface="Calibri" pitchFamily="34" charset="0"/>
                </a:rPr>
                <a:t>Check</a:t>
              </a:r>
              <a:endParaRPr lang="ru-RU" altLang="ru-RU" sz="2400" b="1">
                <a:latin typeface="Calibri" pitchFamily="34" charset="0"/>
              </a:endParaRPr>
            </a:p>
          </p:txBody>
        </p:sp>
        <p:sp>
          <p:nvSpPr>
            <p:cNvPr id="36872" name="TextBox 8"/>
            <p:cNvSpPr txBox="1">
              <a:spLocks noChangeArrowheads="1"/>
            </p:cNvSpPr>
            <p:nvPr/>
          </p:nvSpPr>
          <p:spPr bwMode="auto">
            <a:xfrm>
              <a:off x="6286512" y="3286124"/>
              <a:ext cx="642942" cy="461665"/>
            </a:xfrm>
            <a:prstGeom prst="rect">
              <a:avLst/>
            </a:prstGeom>
            <a:solidFill>
              <a:srgbClr val="FFC000"/>
            </a:solidFill>
            <a:ln w="9525">
              <a:solidFill>
                <a:schemeClr val="tx1"/>
              </a:solidFill>
              <a:miter lim="800000"/>
              <a:headEnd/>
              <a:tailEnd/>
            </a:ln>
          </p:spPr>
          <p:txBody>
            <a:bodyPr>
              <a:spAutoFit/>
            </a:bodyPr>
            <a:lstStyle/>
            <a:p>
              <a:pPr eaLnBrk="1" hangingPunct="1"/>
              <a:r>
                <a:rPr lang="en-US" altLang="ru-RU" sz="2400" b="1">
                  <a:latin typeface="Calibri" pitchFamily="34" charset="0"/>
                </a:rPr>
                <a:t>Act</a:t>
              </a:r>
              <a:endParaRPr lang="ru-RU" altLang="ru-RU" sz="2400" b="1">
                <a:latin typeface="Calibri" pitchFamily="34" charset="0"/>
              </a:endParaRPr>
            </a:p>
          </p:txBody>
        </p:sp>
        <p:sp>
          <p:nvSpPr>
            <p:cNvPr id="10" name="Circular Arrow 9"/>
            <p:cNvSpPr/>
            <p:nvPr/>
          </p:nvSpPr>
          <p:spPr>
            <a:xfrm rot="5400000">
              <a:off x="7237491" y="3000225"/>
              <a:ext cx="977787" cy="97790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solidFill>
                  <a:schemeClr val="tx1"/>
                </a:solidFill>
              </a:endParaRPr>
            </a:p>
          </p:txBody>
        </p:sp>
        <p:sp>
          <p:nvSpPr>
            <p:cNvPr id="11" name="Circular Arrow 10"/>
            <p:cNvSpPr/>
            <p:nvPr/>
          </p:nvSpPr>
          <p:spPr>
            <a:xfrm rot="16200000">
              <a:off x="7023177" y="2998638"/>
              <a:ext cx="977787" cy="97790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solidFill>
                  <a:schemeClr val="tx1"/>
                </a:solidFill>
              </a:endParaRPr>
            </a:p>
          </p:txBody>
        </p:sp>
      </p:grpSp>
    </p:spTree>
    <p:extLst>
      <p:ext uri="{BB962C8B-B14F-4D97-AF65-F5344CB8AC3E}">
        <p14:creationId xmlns:p14="http://schemas.microsoft.com/office/powerpoint/2010/main" val="1262149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2" y="285728"/>
            <a:ext cx="2635469" cy="2776511"/>
          </a:xfrm>
          <a:prstGeom prst="rect">
            <a:avLst/>
          </a:prstGeom>
          <a:noFill/>
          <a:ln w="9525">
            <a:noFill/>
            <a:miter lim="800000"/>
            <a:headEnd/>
            <a:tailEnd/>
          </a:ln>
          <a:effectLst/>
        </p:spPr>
      </p:pic>
      <p:sp>
        <p:nvSpPr>
          <p:cNvPr id="3" name="TextBox 2"/>
          <p:cNvSpPr txBox="1"/>
          <p:nvPr/>
        </p:nvSpPr>
        <p:spPr>
          <a:xfrm>
            <a:off x="142844" y="285728"/>
            <a:ext cx="6000792" cy="6678751"/>
          </a:xfrm>
          <a:prstGeom prst="rect">
            <a:avLst/>
          </a:prstGeom>
          <a:noFill/>
        </p:spPr>
        <p:txBody>
          <a:bodyPr wrap="square" rtlCol="0">
            <a:spAutoFit/>
          </a:bodyPr>
          <a:lstStyle/>
          <a:p>
            <a:r>
              <a:rPr lang="ru-RU" b="1" dirty="0" smtClean="0"/>
              <a:t>Озеро Байкал</a:t>
            </a:r>
          </a:p>
          <a:p>
            <a:endParaRPr lang="ru-RU" b="1" dirty="0" smtClean="0"/>
          </a:p>
          <a:p>
            <a:r>
              <a:rPr lang="ru-RU" sz="1600" b="1" dirty="0" smtClean="0"/>
              <a:t>Основные факты:</a:t>
            </a:r>
          </a:p>
          <a:p>
            <a:endParaRPr lang="ru-RU" sz="1600" b="1" dirty="0" smtClean="0"/>
          </a:p>
          <a:p>
            <a:pPr>
              <a:buFont typeface="Arial" pitchFamily="34" charset="0"/>
              <a:buChar char="•"/>
            </a:pPr>
            <a:r>
              <a:rPr lang="ru-RU" sz="1600" dirty="0" smtClean="0"/>
              <a:t>Самое крупное и одно из самых древних озер в мире.</a:t>
            </a:r>
          </a:p>
          <a:p>
            <a:pPr>
              <a:buFont typeface="Arial" pitchFamily="34" charset="0"/>
              <a:buChar char="•"/>
            </a:pPr>
            <a:r>
              <a:rPr lang="ru-RU" sz="1600" dirty="0"/>
              <a:t>2</a:t>
            </a:r>
            <a:r>
              <a:rPr lang="ru-RU" sz="1600" dirty="0" smtClean="0"/>
              <a:t>0% мировых и 80% российских запасов пресной воды.</a:t>
            </a:r>
          </a:p>
          <a:p>
            <a:pPr>
              <a:buFont typeface="Arial" pitchFamily="34" charset="0"/>
              <a:buChar char="•"/>
            </a:pPr>
            <a:r>
              <a:rPr lang="ru-RU" sz="1600" dirty="0" smtClean="0"/>
              <a:t>Большое количество эндемичных видов.</a:t>
            </a:r>
          </a:p>
          <a:p>
            <a:pPr>
              <a:buFont typeface="Arial" pitchFamily="34" charset="0"/>
              <a:buChar char="•"/>
            </a:pPr>
            <a:r>
              <a:rPr lang="ru-RU" sz="1600" dirty="0" smtClean="0"/>
              <a:t>Объект ЮНЕСКО.</a:t>
            </a:r>
          </a:p>
          <a:p>
            <a:pPr>
              <a:buFont typeface="Arial" pitchFamily="34" charset="0"/>
              <a:buChar char="•"/>
            </a:pPr>
            <a:r>
              <a:rPr lang="ru-RU" sz="1600" dirty="0" smtClean="0"/>
              <a:t>Впадает – много рек. Вытекает – Ангара.</a:t>
            </a:r>
          </a:p>
          <a:p>
            <a:pPr>
              <a:buFont typeface="Arial" pitchFamily="34" charset="0"/>
              <a:buChar char="•"/>
            </a:pPr>
            <a:r>
              <a:rPr lang="ru-RU" sz="1600" dirty="0" smtClean="0"/>
              <a:t>Долгие годы работал Байкальский ЦБК, который сбрасывал сточные воды в озеро. Закрыт в 2013 году.</a:t>
            </a:r>
          </a:p>
          <a:p>
            <a:pPr>
              <a:buFont typeface="Arial" pitchFamily="34" charset="0"/>
              <a:buChar char="•"/>
            </a:pPr>
            <a:r>
              <a:rPr lang="ru-RU" sz="1600" dirty="0" smtClean="0"/>
              <a:t>Планы по строительству ГЭС на притоках Байкала в Монголии могут привести к снижению уровня воды в озере.</a:t>
            </a:r>
          </a:p>
          <a:p>
            <a:pPr>
              <a:buFont typeface="Arial" pitchFamily="34" charset="0"/>
              <a:buChar char="•"/>
            </a:pPr>
            <a:r>
              <a:rPr lang="ru-RU" sz="1600" dirty="0" smtClean="0"/>
              <a:t>Развитие туризма приводит к росту количества баз отдыха на берегах, сбросу сточных вод и </a:t>
            </a:r>
            <a:r>
              <a:rPr lang="ru-RU" sz="1600" dirty="0" err="1" smtClean="0"/>
              <a:t>эфтрофикации</a:t>
            </a:r>
            <a:r>
              <a:rPr lang="ru-RU" sz="1600" dirty="0" smtClean="0"/>
              <a:t>. </a:t>
            </a:r>
          </a:p>
          <a:p>
            <a:pPr>
              <a:buFont typeface="Arial" pitchFamily="34" charset="0"/>
              <a:buChar char="•"/>
            </a:pPr>
            <a:endParaRPr lang="ru-RU" sz="1600" dirty="0" smtClean="0"/>
          </a:p>
          <a:p>
            <a:r>
              <a:rPr lang="ru-RU" sz="1600" b="1" dirty="0" smtClean="0"/>
              <a:t>Перечислите основных заинтересованных водопользователей и возможные конфликты между ними.</a:t>
            </a:r>
          </a:p>
          <a:p>
            <a:endParaRPr lang="ru-RU" sz="1600" b="1" dirty="0"/>
          </a:p>
          <a:p>
            <a:r>
              <a:rPr lang="ru-RU" sz="1600" b="1" dirty="0" smtClean="0"/>
              <a:t>Какие инструменты менеджмента могут быть использованы для Интегрированного управления озером Байкал?</a:t>
            </a:r>
            <a:endParaRPr lang="ru-RU" sz="1600" b="1" dirty="0"/>
          </a:p>
          <a:p>
            <a:endParaRPr lang="ru-RU" sz="1600" dirty="0" smtClean="0"/>
          </a:p>
          <a:p>
            <a:endParaRPr lang="ru-RU" dirty="0"/>
          </a:p>
        </p:txBody>
      </p:sp>
      <p:pic>
        <p:nvPicPr>
          <p:cNvPr id="512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12" y="3286124"/>
            <a:ext cx="2623606" cy="1590668"/>
          </a:xfrm>
          <a:prstGeom prst="rect">
            <a:avLst/>
          </a:prstGeom>
          <a:noFill/>
          <a:ln w="9525">
            <a:noFill/>
            <a:miter lim="800000"/>
            <a:headEnd/>
            <a:tailEnd/>
          </a:ln>
          <a:effectLst/>
        </p:spPr>
      </p:pic>
      <p:pic>
        <p:nvPicPr>
          <p:cNvPr id="5120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5074" y="5072074"/>
            <a:ext cx="2724032" cy="1671774"/>
          </a:xfrm>
          <a:prstGeom prst="rect">
            <a:avLst/>
          </a:prstGeom>
          <a:noFill/>
          <a:ln w="9525">
            <a:noFill/>
            <a:miter lim="800000"/>
            <a:headEnd/>
            <a:tailEnd/>
          </a:ln>
          <a:effectLst/>
        </p:spPr>
      </p:pic>
    </p:spTree>
    <p:extLst>
      <p:ext uri="{BB962C8B-B14F-4D97-AF65-F5344CB8AC3E}">
        <p14:creationId xmlns:p14="http://schemas.microsoft.com/office/powerpoint/2010/main" val="362915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06" y="66045"/>
            <a:ext cx="6000792" cy="6863417"/>
          </a:xfrm>
          <a:prstGeom prst="rect">
            <a:avLst/>
          </a:prstGeom>
          <a:noFill/>
        </p:spPr>
        <p:txBody>
          <a:bodyPr wrap="square" rtlCol="0">
            <a:spAutoFit/>
          </a:bodyPr>
          <a:lstStyle/>
          <a:p>
            <a:r>
              <a:rPr lang="ru-RU" b="1" dirty="0" smtClean="0"/>
              <a:t>Аральское море</a:t>
            </a:r>
          </a:p>
          <a:p>
            <a:endParaRPr lang="ru-RU" b="1" dirty="0" smtClean="0"/>
          </a:p>
          <a:p>
            <a:r>
              <a:rPr lang="ru-RU" sz="1600" b="1" dirty="0" smtClean="0"/>
              <a:t>Основные факты:</a:t>
            </a:r>
          </a:p>
          <a:p>
            <a:endParaRPr lang="ru-RU" sz="1600" b="1" dirty="0" smtClean="0"/>
          </a:p>
          <a:p>
            <a:pPr>
              <a:buFont typeface="Arial" pitchFamily="34" charset="0"/>
              <a:buChar char="•"/>
            </a:pPr>
            <a:r>
              <a:rPr lang="ru-RU" sz="1600" dirty="0" smtClean="0"/>
              <a:t>Когда-то самое крупное соленое озеро на планете.</a:t>
            </a:r>
          </a:p>
          <a:p>
            <a:pPr>
              <a:buFont typeface="Arial" pitchFamily="34" charset="0"/>
              <a:buChar char="•"/>
            </a:pPr>
            <a:r>
              <a:rPr lang="ru-RU" sz="1600" dirty="0" smtClean="0"/>
              <a:t>Само озеро принадлежит примерно пополам Казахстану и Узбекистану. </a:t>
            </a:r>
          </a:p>
          <a:p>
            <a:pPr>
              <a:buFont typeface="Arial" pitchFamily="34" charset="0"/>
              <a:buChar char="•"/>
            </a:pPr>
            <a:r>
              <a:rPr lang="ru-RU" sz="1600" dirty="0"/>
              <a:t>В</a:t>
            </a:r>
            <a:r>
              <a:rPr lang="ru-RU" sz="1600" dirty="0" smtClean="0"/>
              <a:t> озеро впадает две крупных реки Амударья и Сырдарья. </a:t>
            </a:r>
          </a:p>
          <a:p>
            <a:pPr>
              <a:buFont typeface="Arial" pitchFamily="34" charset="0"/>
              <a:buChar char="•"/>
            </a:pPr>
            <a:r>
              <a:rPr lang="ru-RU" sz="1600" dirty="0" smtClean="0"/>
              <a:t>Воду из рек Амударья и Сырдарья разбирают Узбекистан (60%), Казахстан (10%), Таджикистан, Туркменистан и Киргизия (30%)</a:t>
            </a:r>
          </a:p>
          <a:p>
            <a:pPr>
              <a:buFont typeface="Arial" pitchFamily="34" charset="0"/>
              <a:buChar char="•"/>
            </a:pPr>
            <a:r>
              <a:rPr lang="ru-RU" sz="1600" dirty="0" smtClean="0"/>
              <a:t>Рост сельского хозяйства (хлопок) привел к уменьшению стока воды, усыханию и засолению озера, гибели рыбы, изменению локального климата и экономики. </a:t>
            </a:r>
          </a:p>
          <a:p>
            <a:pPr>
              <a:buFont typeface="Arial" pitchFamily="34" charset="0"/>
              <a:buChar char="•"/>
            </a:pPr>
            <a:r>
              <a:rPr lang="ru-RU" sz="1600" dirty="0" smtClean="0"/>
              <a:t>Казахстан заинтересован в спасении озера, построена дамба  для создания небольшого озера на территории Казахстана.</a:t>
            </a:r>
          </a:p>
          <a:p>
            <a:pPr>
              <a:buFont typeface="Arial" pitchFamily="34" charset="0"/>
              <a:buChar char="•"/>
            </a:pPr>
            <a:r>
              <a:rPr lang="ru-RU" sz="1600" dirty="0" smtClean="0"/>
              <a:t>На высохшем дне на территории Узбекистана найдена нефть. </a:t>
            </a:r>
          </a:p>
          <a:p>
            <a:pPr>
              <a:buFont typeface="Arial" pitchFamily="34" charset="0"/>
              <a:buChar char="•"/>
            </a:pPr>
            <a:endParaRPr lang="ru-RU" sz="1600" dirty="0" smtClean="0"/>
          </a:p>
          <a:p>
            <a:r>
              <a:rPr lang="ru-RU" sz="1600" b="1" dirty="0" smtClean="0"/>
              <a:t>Перечислите основных заинтересованных водопользователей и возможные конфликты между ними.</a:t>
            </a:r>
          </a:p>
          <a:p>
            <a:endParaRPr lang="ru-RU" sz="1600" b="1" dirty="0"/>
          </a:p>
          <a:p>
            <a:r>
              <a:rPr lang="ru-RU" sz="1600" b="1" dirty="0" smtClean="0"/>
              <a:t>Какие инструменты менеджмента могут быть использованы для Интегрированного управления Аральским морем?</a:t>
            </a:r>
            <a:endParaRPr lang="ru-RU" dirty="0"/>
          </a:p>
        </p:txBody>
      </p:sp>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0760" y="4929198"/>
            <a:ext cx="3004552" cy="170258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60" y="642918"/>
            <a:ext cx="3053322" cy="1714512"/>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0760" y="2857496"/>
            <a:ext cx="3025608" cy="1714512"/>
          </a:xfrm>
          <a:prstGeom prst="rect">
            <a:avLst/>
          </a:prstGeom>
          <a:noFill/>
          <a:ln w="9525">
            <a:noFill/>
            <a:miter lim="800000"/>
            <a:headEnd/>
            <a:tailEnd/>
          </a:ln>
          <a:effectLst/>
        </p:spPr>
      </p:pic>
    </p:spTree>
    <p:extLst>
      <p:ext uri="{BB962C8B-B14F-4D97-AF65-F5344CB8AC3E}">
        <p14:creationId xmlns:p14="http://schemas.microsoft.com/office/powerpoint/2010/main" val="59553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сканирование0004"/>
          <p:cNvPicPr>
            <a:picLocks noChangeAspect="1" noChangeArrowheads="1"/>
          </p:cNvPicPr>
          <p:nvPr/>
        </p:nvPicPr>
        <p:blipFill>
          <a:blip r:embed="rId2" cstate="email"/>
          <a:srcRect/>
          <a:stretch>
            <a:fillRect/>
          </a:stretch>
        </p:blipFill>
        <p:spPr bwMode="auto">
          <a:xfrm>
            <a:off x="4645025" y="4303713"/>
            <a:ext cx="3927475" cy="5605462"/>
          </a:xfrm>
          <a:prstGeom prst="rect">
            <a:avLst/>
          </a:prstGeom>
          <a:noFill/>
          <a:ln w="9525">
            <a:noFill/>
            <a:miter lim="800000"/>
            <a:headEnd/>
            <a:tailEnd/>
          </a:ln>
        </p:spPr>
      </p:pic>
      <p:pic>
        <p:nvPicPr>
          <p:cNvPr id="28675" name="Picture 5" descr="сканирование0001"/>
          <p:cNvPicPr>
            <a:picLocks noChangeAspect="1" noChangeArrowheads="1"/>
          </p:cNvPicPr>
          <p:nvPr/>
        </p:nvPicPr>
        <p:blipFill>
          <a:blip r:embed="rId3" cstate="email"/>
          <a:srcRect/>
          <a:stretch>
            <a:fillRect/>
          </a:stretch>
        </p:blipFill>
        <p:spPr bwMode="auto">
          <a:xfrm>
            <a:off x="4716463" y="-1111250"/>
            <a:ext cx="3756025" cy="5619750"/>
          </a:xfrm>
          <a:prstGeom prst="rect">
            <a:avLst/>
          </a:prstGeom>
          <a:noFill/>
          <a:ln w="9525">
            <a:noFill/>
            <a:miter lim="800000"/>
            <a:headEnd/>
            <a:tailEnd/>
          </a:ln>
        </p:spPr>
      </p:pic>
      <p:pic>
        <p:nvPicPr>
          <p:cNvPr id="28676" name="Picture 6" descr="сканирование0002"/>
          <p:cNvPicPr>
            <a:picLocks noChangeAspect="1" noChangeArrowheads="1"/>
          </p:cNvPicPr>
          <p:nvPr/>
        </p:nvPicPr>
        <p:blipFill>
          <a:blip r:embed="rId4" cstate="email"/>
          <a:srcRect/>
          <a:stretch>
            <a:fillRect/>
          </a:stretch>
        </p:blipFill>
        <p:spPr bwMode="auto">
          <a:xfrm>
            <a:off x="804863" y="-1444625"/>
            <a:ext cx="3983037" cy="6026150"/>
          </a:xfrm>
          <a:prstGeom prst="rect">
            <a:avLst/>
          </a:prstGeom>
          <a:noFill/>
          <a:ln w="9525">
            <a:noFill/>
            <a:miter lim="800000"/>
            <a:headEnd/>
            <a:tailEnd/>
          </a:ln>
        </p:spPr>
      </p:pic>
      <p:pic>
        <p:nvPicPr>
          <p:cNvPr id="28677" name="Picture 7" descr="сканирование0003"/>
          <p:cNvPicPr>
            <a:picLocks noChangeAspect="1" noChangeArrowheads="1"/>
          </p:cNvPicPr>
          <p:nvPr/>
        </p:nvPicPr>
        <p:blipFill>
          <a:blip r:embed="rId5" cstate="email"/>
          <a:srcRect/>
          <a:stretch>
            <a:fillRect/>
          </a:stretch>
        </p:blipFill>
        <p:spPr bwMode="auto">
          <a:xfrm>
            <a:off x="684213" y="4438650"/>
            <a:ext cx="4127500" cy="5975350"/>
          </a:xfrm>
          <a:prstGeom prst="rect">
            <a:avLst/>
          </a:prstGeom>
          <a:noFill/>
          <a:ln w="9525">
            <a:noFill/>
            <a:miter lim="800000"/>
            <a:headEnd/>
            <a:tailEnd/>
          </a:ln>
        </p:spPr>
      </p:pic>
      <p:sp>
        <p:nvSpPr>
          <p:cNvPr id="28678" name="Text Box 8"/>
          <p:cNvSpPr txBox="1">
            <a:spLocks noChangeArrowheads="1"/>
          </p:cNvSpPr>
          <p:nvPr/>
        </p:nvSpPr>
        <p:spPr bwMode="auto">
          <a:xfrm>
            <a:off x="4156075" y="3895725"/>
            <a:ext cx="960438" cy="396875"/>
          </a:xfrm>
          <a:prstGeom prst="rect">
            <a:avLst/>
          </a:prstGeom>
          <a:solidFill>
            <a:srgbClr val="CCECFF"/>
          </a:solidFill>
          <a:ln w="9525">
            <a:noFill/>
            <a:miter lim="800000"/>
            <a:headEnd/>
            <a:tailEnd/>
          </a:ln>
          <a:effectLst/>
        </p:spPr>
        <p:txBody>
          <a:bodyPr wrap="none">
            <a:spAutoFit/>
          </a:bodyPr>
          <a:lstStyle/>
          <a:p>
            <a:pPr eaLnBrk="1" hangingPunct="1"/>
            <a:r>
              <a:rPr lang="ru-RU" altLang="ru-RU" b="1"/>
              <a:t>Озеро</a:t>
            </a:r>
          </a:p>
        </p:txBody>
      </p:sp>
      <p:sp>
        <p:nvSpPr>
          <p:cNvPr id="28679" name="Text Box 9"/>
          <p:cNvSpPr txBox="1">
            <a:spLocks noChangeArrowheads="1"/>
          </p:cNvSpPr>
          <p:nvPr/>
        </p:nvSpPr>
        <p:spPr bwMode="auto">
          <a:xfrm>
            <a:off x="3419475" y="1773238"/>
            <a:ext cx="1176338" cy="396875"/>
          </a:xfrm>
          <a:prstGeom prst="rect">
            <a:avLst/>
          </a:prstGeom>
          <a:noFill/>
          <a:ln w="9525">
            <a:noFill/>
            <a:miter lim="800000"/>
            <a:headEnd/>
            <a:tailEnd/>
          </a:ln>
          <a:effectLst/>
        </p:spPr>
        <p:txBody>
          <a:bodyPr wrap="none">
            <a:spAutoFit/>
          </a:bodyPr>
          <a:lstStyle/>
          <a:p>
            <a:pPr eaLnBrk="1" hangingPunct="1"/>
            <a:r>
              <a:rPr lang="ru-RU" altLang="ru-RU"/>
              <a:t>Поселок</a:t>
            </a:r>
          </a:p>
        </p:txBody>
      </p:sp>
      <p:sp>
        <p:nvSpPr>
          <p:cNvPr id="28680" name="Text Box 10"/>
          <p:cNvSpPr txBox="1">
            <a:spLocks noChangeArrowheads="1"/>
          </p:cNvSpPr>
          <p:nvPr/>
        </p:nvSpPr>
        <p:spPr bwMode="auto">
          <a:xfrm>
            <a:off x="950913" y="3567113"/>
            <a:ext cx="769937" cy="396875"/>
          </a:xfrm>
          <a:prstGeom prst="rect">
            <a:avLst/>
          </a:prstGeom>
          <a:noFill/>
          <a:ln w="9525">
            <a:noFill/>
            <a:miter lim="800000"/>
            <a:headEnd/>
            <a:tailEnd/>
          </a:ln>
          <a:effectLst/>
        </p:spPr>
        <p:txBody>
          <a:bodyPr wrap="none">
            <a:spAutoFit/>
          </a:bodyPr>
          <a:lstStyle/>
          <a:p>
            <a:pPr eaLnBrk="1" hangingPunct="1"/>
            <a:r>
              <a:rPr lang="ru-RU" altLang="ru-RU"/>
              <a:t>Дачи</a:t>
            </a:r>
          </a:p>
        </p:txBody>
      </p:sp>
      <p:sp>
        <p:nvSpPr>
          <p:cNvPr id="28681" name="Text Box 11"/>
          <p:cNvSpPr txBox="1">
            <a:spLocks noChangeArrowheads="1"/>
          </p:cNvSpPr>
          <p:nvPr/>
        </p:nvSpPr>
        <p:spPr bwMode="auto">
          <a:xfrm>
            <a:off x="5867400" y="3068638"/>
            <a:ext cx="1892300" cy="701675"/>
          </a:xfrm>
          <a:prstGeom prst="rect">
            <a:avLst/>
          </a:prstGeom>
          <a:noFill/>
          <a:ln w="9525">
            <a:noFill/>
            <a:miter lim="800000"/>
            <a:headEnd/>
            <a:tailEnd/>
          </a:ln>
          <a:effectLst/>
        </p:spPr>
        <p:txBody>
          <a:bodyPr>
            <a:spAutoFit/>
          </a:bodyPr>
          <a:lstStyle/>
          <a:p>
            <a:pPr algn="ctr" eaLnBrk="1" hangingPunct="1"/>
            <a:r>
              <a:rPr lang="ru-RU" altLang="ru-RU"/>
              <a:t>Федеральная трасса</a:t>
            </a:r>
          </a:p>
        </p:txBody>
      </p:sp>
      <p:sp>
        <p:nvSpPr>
          <p:cNvPr id="28682" name="Text Box 12"/>
          <p:cNvSpPr txBox="1">
            <a:spLocks noChangeArrowheads="1"/>
          </p:cNvSpPr>
          <p:nvPr/>
        </p:nvSpPr>
        <p:spPr bwMode="auto">
          <a:xfrm>
            <a:off x="2411413" y="4941888"/>
            <a:ext cx="1471612" cy="396875"/>
          </a:xfrm>
          <a:prstGeom prst="rect">
            <a:avLst/>
          </a:prstGeom>
          <a:noFill/>
          <a:ln w="9525">
            <a:noFill/>
            <a:miter lim="800000"/>
            <a:headEnd/>
            <a:tailEnd/>
          </a:ln>
          <a:effectLst/>
        </p:spPr>
        <p:txBody>
          <a:bodyPr wrap="none">
            <a:spAutoFit/>
          </a:bodyPr>
          <a:lstStyle/>
          <a:p>
            <a:pPr eaLnBrk="1" hangingPunct="1"/>
            <a:r>
              <a:rPr lang="ru-RU" altLang="ru-RU"/>
              <a:t>Санаторий</a:t>
            </a:r>
          </a:p>
        </p:txBody>
      </p:sp>
      <p:sp>
        <p:nvSpPr>
          <p:cNvPr id="28683" name="Text Box 13"/>
          <p:cNvSpPr txBox="1">
            <a:spLocks noChangeArrowheads="1"/>
          </p:cNvSpPr>
          <p:nvPr/>
        </p:nvSpPr>
        <p:spPr bwMode="auto">
          <a:xfrm>
            <a:off x="2916238" y="2852738"/>
            <a:ext cx="1339850" cy="396875"/>
          </a:xfrm>
          <a:prstGeom prst="rect">
            <a:avLst/>
          </a:prstGeom>
          <a:noFill/>
          <a:ln w="9525">
            <a:noFill/>
            <a:miter lim="800000"/>
            <a:headEnd/>
            <a:tailEnd/>
          </a:ln>
          <a:effectLst/>
        </p:spPr>
        <p:txBody>
          <a:bodyPr wrap="none">
            <a:spAutoFit/>
          </a:bodyPr>
          <a:lstStyle/>
          <a:p>
            <a:pPr eaLnBrk="1" hangingPunct="1"/>
            <a:r>
              <a:rPr lang="ru-RU" altLang="ru-RU"/>
              <a:t>Больница</a:t>
            </a:r>
          </a:p>
        </p:txBody>
      </p:sp>
      <p:sp>
        <p:nvSpPr>
          <p:cNvPr id="28684" name="Text Box 14"/>
          <p:cNvSpPr txBox="1">
            <a:spLocks noChangeArrowheads="1"/>
          </p:cNvSpPr>
          <p:nvPr/>
        </p:nvSpPr>
        <p:spPr bwMode="auto">
          <a:xfrm>
            <a:off x="3832225" y="5367338"/>
            <a:ext cx="1003300" cy="396875"/>
          </a:xfrm>
          <a:prstGeom prst="rect">
            <a:avLst/>
          </a:prstGeom>
          <a:noFill/>
          <a:ln w="9525">
            <a:noFill/>
            <a:miter lim="800000"/>
            <a:headEnd/>
            <a:tailEnd/>
          </a:ln>
          <a:effectLst/>
        </p:spPr>
        <p:txBody>
          <a:bodyPr wrap="none">
            <a:spAutoFit/>
          </a:bodyPr>
          <a:lstStyle/>
          <a:p>
            <a:pPr eaLnBrk="1" hangingPunct="1"/>
            <a:r>
              <a:rPr lang="ru-RU" altLang="ru-RU"/>
              <a:t>Лесхоз</a:t>
            </a:r>
          </a:p>
        </p:txBody>
      </p:sp>
      <p:sp>
        <p:nvSpPr>
          <p:cNvPr id="28685" name="Line 15"/>
          <p:cNvSpPr>
            <a:spLocks noChangeShapeType="1"/>
          </p:cNvSpPr>
          <p:nvPr/>
        </p:nvSpPr>
        <p:spPr bwMode="auto">
          <a:xfrm>
            <a:off x="4140200" y="2276475"/>
            <a:ext cx="360363" cy="792163"/>
          </a:xfrm>
          <a:prstGeom prst="line">
            <a:avLst/>
          </a:prstGeom>
          <a:noFill/>
          <a:ln w="76200">
            <a:solidFill>
              <a:schemeClr val="tx1"/>
            </a:solidFill>
            <a:round/>
            <a:headEnd/>
            <a:tailEnd type="triangle" w="med" len="med"/>
          </a:ln>
          <a:effectLst/>
        </p:spPr>
        <p:txBody>
          <a:bodyPr/>
          <a:lstStyle/>
          <a:p>
            <a:endParaRPr lang="ru-RU"/>
          </a:p>
        </p:txBody>
      </p:sp>
      <p:sp>
        <p:nvSpPr>
          <p:cNvPr id="28686" name="Line 16"/>
          <p:cNvSpPr>
            <a:spLocks noChangeShapeType="1"/>
          </p:cNvSpPr>
          <p:nvPr/>
        </p:nvSpPr>
        <p:spPr bwMode="auto">
          <a:xfrm>
            <a:off x="3635375" y="3213100"/>
            <a:ext cx="504825" cy="431800"/>
          </a:xfrm>
          <a:prstGeom prst="line">
            <a:avLst/>
          </a:prstGeom>
          <a:noFill/>
          <a:ln w="76200">
            <a:solidFill>
              <a:schemeClr val="tx1"/>
            </a:solidFill>
            <a:round/>
            <a:headEnd/>
            <a:tailEnd type="triangle" w="med" len="med"/>
          </a:ln>
          <a:effectLst/>
        </p:spPr>
        <p:txBody>
          <a:bodyPr/>
          <a:lstStyle/>
          <a:p>
            <a:endParaRPr lang="ru-RU"/>
          </a:p>
        </p:txBody>
      </p:sp>
      <p:sp>
        <p:nvSpPr>
          <p:cNvPr id="28687" name="Line 17"/>
          <p:cNvSpPr>
            <a:spLocks noChangeShapeType="1"/>
          </p:cNvSpPr>
          <p:nvPr/>
        </p:nvSpPr>
        <p:spPr bwMode="auto">
          <a:xfrm flipV="1">
            <a:off x="3276600" y="4508500"/>
            <a:ext cx="647700" cy="433388"/>
          </a:xfrm>
          <a:prstGeom prst="line">
            <a:avLst/>
          </a:prstGeom>
          <a:noFill/>
          <a:ln w="76200">
            <a:solidFill>
              <a:schemeClr val="tx1"/>
            </a:solidFill>
            <a:round/>
            <a:headEnd/>
            <a:tailEnd type="triangle" w="med" len="med"/>
          </a:ln>
          <a:effectLst/>
        </p:spPr>
        <p:txBody>
          <a:bodyPr/>
          <a:lstStyle/>
          <a:p>
            <a:endParaRPr lang="ru-RU"/>
          </a:p>
        </p:txBody>
      </p:sp>
      <p:sp>
        <p:nvSpPr>
          <p:cNvPr id="28688" name="Line 18"/>
          <p:cNvSpPr>
            <a:spLocks noChangeShapeType="1"/>
          </p:cNvSpPr>
          <p:nvPr/>
        </p:nvSpPr>
        <p:spPr bwMode="auto">
          <a:xfrm flipV="1">
            <a:off x="4427538" y="4724400"/>
            <a:ext cx="73025" cy="576263"/>
          </a:xfrm>
          <a:prstGeom prst="line">
            <a:avLst/>
          </a:prstGeom>
          <a:noFill/>
          <a:ln w="76200">
            <a:solidFill>
              <a:schemeClr val="tx1"/>
            </a:solidFill>
            <a:round/>
            <a:headEnd/>
            <a:tailEnd type="triangle" w="med" len="med"/>
          </a:ln>
          <a:effectLst/>
        </p:spPr>
        <p:txBody>
          <a:bodyPr/>
          <a:lstStyle/>
          <a:p>
            <a:endParaRPr lang="ru-RU"/>
          </a:p>
        </p:txBody>
      </p:sp>
      <p:sp>
        <p:nvSpPr>
          <p:cNvPr id="28689" name="Line 19"/>
          <p:cNvSpPr>
            <a:spLocks noChangeShapeType="1"/>
          </p:cNvSpPr>
          <p:nvPr/>
        </p:nvSpPr>
        <p:spPr bwMode="auto">
          <a:xfrm flipH="1">
            <a:off x="5292725" y="3500438"/>
            <a:ext cx="792163" cy="288925"/>
          </a:xfrm>
          <a:prstGeom prst="line">
            <a:avLst/>
          </a:prstGeom>
          <a:noFill/>
          <a:ln w="76200">
            <a:solidFill>
              <a:schemeClr val="tx1"/>
            </a:solidFill>
            <a:round/>
            <a:headEnd/>
            <a:tailEnd type="triangle" w="med" len="med"/>
          </a:ln>
          <a:effectLst/>
        </p:spPr>
        <p:txBody>
          <a:bodyPr/>
          <a:lstStyle/>
          <a:p>
            <a:endParaRPr lang="ru-RU"/>
          </a:p>
        </p:txBody>
      </p:sp>
      <p:sp>
        <p:nvSpPr>
          <p:cNvPr id="28690" name="Text Box 21"/>
          <p:cNvSpPr txBox="1">
            <a:spLocks noChangeArrowheads="1"/>
          </p:cNvSpPr>
          <p:nvPr/>
        </p:nvSpPr>
        <p:spPr bwMode="auto">
          <a:xfrm>
            <a:off x="2771775" y="3802063"/>
            <a:ext cx="1008063" cy="457200"/>
          </a:xfrm>
          <a:prstGeom prst="rect">
            <a:avLst/>
          </a:prstGeom>
          <a:solidFill>
            <a:schemeClr val="accent2">
              <a:alpha val="50980"/>
            </a:schemeClr>
          </a:solidFill>
          <a:ln w="9525">
            <a:noFill/>
            <a:miter lim="800000"/>
            <a:headEnd/>
            <a:tailEnd/>
          </a:ln>
          <a:effectLst/>
        </p:spPr>
        <p:txBody>
          <a:bodyPr>
            <a:spAutoFit/>
          </a:bodyPr>
          <a:lstStyle/>
          <a:p>
            <a:pPr algn="ctr" eaLnBrk="1" hangingPunct="1"/>
            <a:r>
              <a:rPr lang="ru-RU" altLang="ru-RU" sz="1200"/>
              <a:t>Лечебные грязи</a:t>
            </a:r>
          </a:p>
        </p:txBody>
      </p:sp>
      <p:sp>
        <p:nvSpPr>
          <p:cNvPr id="28691" name="Text Box 22"/>
          <p:cNvSpPr txBox="1">
            <a:spLocks noChangeArrowheads="1"/>
          </p:cNvSpPr>
          <p:nvPr/>
        </p:nvSpPr>
        <p:spPr bwMode="auto">
          <a:xfrm>
            <a:off x="611188" y="63500"/>
            <a:ext cx="7292975" cy="701675"/>
          </a:xfrm>
          <a:prstGeom prst="rect">
            <a:avLst/>
          </a:prstGeom>
          <a:solidFill>
            <a:srgbClr val="CCECFF"/>
          </a:solidFill>
          <a:ln w="9525">
            <a:noFill/>
            <a:miter lim="800000"/>
            <a:headEnd/>
            <a:tailEnd/>
          </a:ln>
          <a:effectLst/>
        </p:spPr>
        <p:txBody>
          <a:bodyPr>
            <a:spAutoFit/>
          </a:bodyPr>
          <a:lstStyle/>
          <a:p>
            <a:pPr eaLnBrk="1" hangingPunct="1"/>
            <a:r>
              <a:rPr lang="ru-RU" altLang="ru-RU" b="1"/>
              <a:t>Пример небольшого водоема, требующего интегрированного управления. Как?</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2921000" y="130175"/>
            <a:ext cx="3379788" cy="584200"/>
          </a:xfrm>
          <a:prstGeom prst="rect">
            <a:avLst/>
          </a:prstGeom>
          <a:noFill/>
          <a:ln w="9525">
            <a:noFill/>
            <a:miter lim="800000"/>
            <a:headEnd/>
            <a:tailEnd/>
          </a:ln>
        </p:spPr>
        <p:txBody>
          <a:bodyPr wrap="none">
            <a:spAutoFit/>
          </a:bodyPr>
          <a:lstStyle/>
          <a:p>
            <a:pPr eaLnBrk="1" hangingPunct="1"/>
            <a:r>
              <a:rPr lang="ru-RU" altLang="ru-RU" sz="3200" b="1">
                <a:solidFill>
                  <a:srgbClr val="008000"/>
                </a:solidFill>
                <a:latin typeface="Tahoma" pitchFamily="34" charset="0"/>
              </a:rPr>
              <a:t>Цикл Деминга</a:t>
            </a:r>
          </a:p>
        </p:txBody>
      </p:sp>
      <p:sp>
        <p:nvSpPr>
          <p:cNvPr id="7" name="TextBox 6"/>
          <p:cNvSpPr txBox="1"/>
          <p:nvPr/>
        </p:nvSpPr>
        <p:spPr>
          <a:xfrm>
            <a:off x="357188" y="800100"/>
            <a:ext cx="8643937" cy="1938338"/>
          </a:xfrm>
          <a:prstGeom prst="rect">
            <a:avLst/>
          </a:prstGeom>
          <a:solidFill>
            <a:schemeClr val="accent5">
              <a:lumMod val="20000"/>
              <a:lumOff val="80000"/>
            </a:schemeClr>
          </a:solidFill>
        </p:spPr>
        <p:txBody>
          <a:bodyPr>
            <a:spAutoFit/>
          </a:bodyPr>
          <a:lstStyle/>
          <a:p>
            <a:pPr eaLnBrk="1" hangingPunct="1">
              <a:defRPr/>
            </a:pPr>
            <a:r>
              <a:rPr lang="en-US" sz="2400" b="1" dirty="0">
                <a:latin typeface="Arial" panose="020B0604020202020204" pitchFamily="34" charset="0"/>
                <a:cs typeface="Arial" panose="020B0604020202020204" pitchFamily="34" charset="0"/>
              </a:rPr>
              <a:t>PDCA</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plan–do–check–act</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 простейший алгоритм действий руководителя по управлению процессом и достижению его (руководителя) целей. Используется в бизнесе для контроля и постоянного улучшения процессов или продуктов.</a:t>
            </a:r>
          </a:p>
        </p:txBody>
      </p:sp>
      <p:pic>
        <p:nvPicPr>
          <p:cNvPr id="5124" name="Picture 2" descr="http://blog.andersonporter.com/wp-content/uploads/2011/01/deming-cycle.jpg"/>
          <p:cNvPicPr>
            <a:picLocks noChangeAspect="1" noChangeArrowheads="1"/>
          </p:cNvPicPr>
          <p:nvPr/>
        </p:nvPicPr>
        <p:blipFill>
          <a:blip r:embed="rId2" cstate="email"/>
          <a:srcRect/>
          <a:stretch>
            <a:fillRect/>
          </a:stretch>
        </p:blipFill>
        <p:spPr bwMode="auto">
          <a:xfrm>
            <a:off x="22225" y="3094038"/>
            <a:ext cx="4692650" cy="3214687"/>
          </a:xfrm>
          <a:prstGeom prst="rect">
            <a:avLst/>
          </a:prstGeom>
          <a:noFill/>
          <a:ln w="9525">
            <a:noFill/>
            <a:miter lim="800000"/>
            <a:headEnd/>
            <a:tailEnd/>
          </a:ln>
        </p:spPr>
      </p:pic>
      <p:pic>
        <p:nvPicPr>
          <p:cNvPr id="5125" name="Picture 4" descr="http://www.bid-org.com/wp-content/uploads/2009/04/edwards_deming.jpg"/>
          <p:cNvPicPr>
            <a:picLocks noChangeAspect="1" noChangeArrowheads="1"/>
          </p:cNvPicPr>
          <p:nvPr/>
        </p:nvPicPr>
        <p:blipFill>
          <a:blip r:embed="rId3" cstate="email"/>
          <a:srcRect/>
          <a:stretch>
            <a:fillRect/>
          </a:stretch>
        </p:blipFill>
        <p:spPr bwMode="auto">
          <a:xfrm>
            <a:off x="5076825" y="2836863"/>
            <a:ext cx="3513138" cy="3265487"/>
          </a:xfrm>
          <a:prstGeom prst="rect">
            <a:avLst/>
          </a:prstGeom>
          <a:noFill/>
          <a:ln w="9525">
            <a:noFill/>
            <a:miter lim="800000"/>
            <a:headEnd/>
            <a:tailEnd/>
          </a:ln>
        </p:spPr>
      </p:pic>
      <p:sp>
        <p:nvSpPr>
          <p:cNvPr id="5126" name="Прямоугольник 9"/>
          <p:cNvSpPr>
            <a:spLocks noChangeArrowheads="1"/>
          </p:cNvSpPr>
          <p:nvPr/>
        </p:nvSpPr>
        <p:spPr bwMode="auto">
          <a:xfrm>
            <a:off x="5000625" y="6149975"/>
            <a:ext cx="3643313" cy="708025"/>
          </a:xfrm>
          <a:prstGeom prst="rect">
            <a:avLst/>
          </a:prstGeom>
          <a:noFill/>
          <a:ln w="9525">
            <a:noFill/>
            <a:miter lim="800000"/>
            <a:headEnd/>
            <a:tailEnd/>
          </a:ln>
        </p:spPr>
        <p:txBody>
          <a:bodyPr>
            <a:spAutoFit/>
          </a:bodyPr>
          <a:lstStyle/>
          <a:p>
            <a:pPr algn="ctr" eaLnBrk="1" hangingPunct="1"/>
            <a:r>
              <a:rPr lang="en-US" altLang="ru-RU" b="1"/>
              <a:t>William Edwards Deming</a:t>
            </a:r>
            <a:r>
              <a:rPr lang="en-US" altLang="ru-RU"/>
              <a:t> </a:t>
            </a:r>
          </a:p>
          <a:p>
            <a:pPr algn="ctr" eaLnBrk="1" hangingPunct="1"/>
            <a:r>
              <a:rPr lang="en-US" altLang="ru-RU"/>
              <a:t>1900 –1993) </a:t>
            </a:r>
            <a:endParaRPr lang="ru-RU" altLang="ru-RU"/>
          </a:p>
        </p:txBody>
      </p:sp>
    </p:spTree>
    <p:extLst>
      <p:ext uri="{BB962C8B-B14F-4D97-AF65-F5344CB8AC3E}">
        <p14:creationId xmlns:p14="http://schemas.microsoft.com/office/powerpoint/2010/main" val="17215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t="7657"/>
          <a:stretch>
            <a:fillRect/>
          </a:stretch>
        </p:blipFill>
        <p:spPr bwMode="auto">
          <a:xfrm>
            <a:off x="1616075" y="908050"/>
            <a:ext cx="6124575" cy="5351463"/>
          </a:xfrm>
          <a:prstGeom prst="rect">
            <a:avLst/>
          </a:prstGeom>
          <a:noFill/>
          <a:ln w="9525">
            <a:noFill/>
            <a:miter lim="800000"/>
            <a:headEnd/>
            <a:tailEnd/>
          </a:ln>
        </p:spPr>
      </p:pic>
      <p:sp>
        <p:nvSpPr>
          <p:cNvPr id="19459" name="TextBox 3"/>
          <p:cNvSpPr txBox="1">
            <a:spLocks noChangeArrowheads="1"/>
          </p:cNvSpPr>
          <p:nvPr/>
        </p:nvSpPr>
        <p:spPr bwMode="auto">
          <a:xfrm>
            <a:off x="2662238" y="6284913"/>
            <a:ext cx="4357687" cy="457200"/>
          </a:xfrm>
          <a:prstGeom prst="rect">
            <a:avLst/>
          </a:prstGeom>
          <a:noFill/>
          <a:ln w="9525">
            <a:noFill/>
            <a:miter lim="800000"/>
            <a:headEnd/>
            <a:tailEnd/>
          </a:ln>
        </p:spPr>
        <p:txBody>
          <a:bodyPr>
            <a:spAutoFit/>
          </a:bodyPr>
          <a:lstStyle/>
          <a:p>
            <a:pPr algn="ctr" eaLnBrk="1" hangingPunct="1"/>
            <a:r>
              <a:rPr lang="ru-RU" altLang="ru-RU" sz="2400" b="1">
                <a:solidFill>
                  <a:srgbClr val="FF0000"/>
                </a:solidFill>
              </a:rPr>
              <a:t>Вариация цикла Деминга</a:t>
            </a:r>
            <a:endParaRPr lang="ru-RU" altLang="ru-RU" sz="2400" b="1">
              <a:solidFill>
                <a:srgbClr val="FF0000"/>
              </a:solidFill>
              <a:latin typeface="Calibri" pitchFamily="34" charset="0"/>
            </a:endParaRPr>
          </a:p>
        </p:txBody>
      </p:sp>
      <p:sp>
        <p:nvSpPr>
          <p:cNvPr id="19460" name="Text Box 6"/>
          <p:cNvSpPr txBox="1">
            <a:spLocks noChangeArrowheads="1"/>
          </p:cNvSpPr>
          <p:nvPr/>
        </p:nvSpPr>
        <p:spPr bwMode="auto">
          <a:xfrm>
            <a:off x="639763" y="63500"/>
            <a:ext cx="8121650" cy="822325"/>
          </a:xfrm>
          <a:prstGeom prst="rect">
            <a:avLst/>
          </a:prstGeom>
          <a:noFill/>
          <a:ln w="9525">
            <a:noFill/>
            <a:miter lim="800000"/>
            <a:headEnd/>
            <a:tailEnd/>
          </a:ln>
          <a:effectLst/>
        </p:spPr>
        <p:txBody>
          <a:bodyPr wrap="none">
            <a:spAutoFit/>
          </a:bodyPr>
          <a:lstStyle/>
          <a:p>
            <a:pPr algn="ctr" eaLnBrk="1" hangingPunct="1"/>
            <a:r>
              <a:rPr lang="ru-RU" altLang="ru-RU" sz="2400" b="1">
                <a:solidFill>
                  <a:schemeClr val="tx2"/>
                </a:solidFill>
              </a:rPr>
              <a:t>Схема внедрения </a:t>
            </a:r>
          </a:p>
          <a:p>
            <a:pPr algn="ctr" eaLnBrk="1" hangingPunct="1"/>
            <a:r>
              <a:rPr lang="ru-RU" altLang="ru-RU" sz="2400" b="1">
                <a:solidFill>
                  <a:schemeClr val="tx2"/>
                </a:solidFill>
              </a:rPr>
              <a:t>Интегрированного управления водными ресурсами</a:t>
            </a:r>
          </a:p>
        </p:txBody>
      </p:sp>
    </p:spTree>
    <p:extLst>
      <p:ext uri="{BB962C8B-B14F-4D97-AF65-F5344CB8AC3E}">
        <p14:creationId xmlns:p14="http://schemas.microsoft.com/office/powerpoint/2010/main" val="288943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190750" y="111125"/>
            <a:ext cx="6484938" cy="1373188"/>
          </a:xfrm>
          <a:prstGeom prst="rect">
            <a:avLst/>
          </a:prstGeom>
          <a:noFill/>
          <a:ln w="9525">
            <a:noFill/>
            <a:miter lim="800000"/>
            <a:headEnd/>
            <a:tailEnd/>
          </a:ln>
        </p:spPr>
        <p:txBody>
          <a:bodyPr anchor="ctr">
            <a:spAutoFit/>
          </a:bodyPr>
          <a:lstStyle/>
          <a:p>
            <a:pPr algn="ctr" eaLnBrk="1" hangingPunct="1"/>
            <a:r>
              <a:rPr lang="ru-RU" altLang="ru-RU" sz="2800" b="1"/>
              <a:t>1. Административное решение о реализации проекта. Формирование команды</a:t>
            </a:r>
            <a:r>
              <a:rPr lang="en-GB" altLang="ru-RU" sz="2800" b="1">
                <a:latin typeface="Calibri" pitchFamily="34" charset="0"/>
                <a:ea typeface="Times New Roman" pitchFamily="18" charset="0"/>
              </a:rPr>
              <a:t>.</a:t>
            </a:r>
          </a:p>
        </p:txBody>
      </p:sp>
      <p:grpSp>
        <p:nvGrpSpPr>
          <p:cNvPr id="20483" name="Group 4"/>
          <p:cNvGrpSpPr>
            <a:grpSpLocks noChangeAspect="1"/>
          </p:cNvGrpSpPr>
          <p:nvPr/>
        </p:nvGrpSpPr>
        <p:grpSpPr bwMode="auto">
          <a:xfrm>
            <a:off x="142875" y="142875"/>
            <a:ext cx="1573213" cy="1550988"/>
            <a:chOff x="224" y="108"/>
            <a:chExt cx="991" cy="977"/>
          </a:xfrm>
        </p:grpSpPr>
        <p:sp>
          <p:nvSpPr>
            <p:cNvPr id="20503"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20504" name="Rectangle 5"/>
            <p:cNvSpPr>
              <a:spLocks noChangeArrowheads="1"/>
            </p:cNvSpPr>
            <p:nvPr/>
          </p:nvSpPr>
          <p:spPr bwMode="auto">
            <a:xfrm>
              <a:off x="224" y="1041"/>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0505" name="Rectangle 6"/>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20506" name="Rectangle 7"/>
            <p:cNvSpPr>
              <a:spLocks noChangeArrowheads="1"/>
            </p:cNvSpPr>
            <p:nvPr/>
          </p:nvSpPr>
          <p:spPr bwMode="auto">
            <a:xfrm>
              <a:off x="242" y="11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07" name="Rectangle 11"/>
            <p:cNvSpPr>
              <a:spLocks noChangeArrowheads="1"/>
            </p:cNvSpPr>
            <p:nvPr/>
          </p:nvSpPr>
          <p:spPr bwMode="auto">
            <a:xfrm>
              <a:off x="357" y="14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08" name="Rectangle 14"/>
            <p:cNvSpPr>
              <a:spLocks noChangeArrowheads="1"/>
            </p:cNvSpPr>
            <p:nvPr/>
          </p:nvSpPr>
          <p:spPr bwMode="auto">
            <a:xfrm>
              <a:off x="415" y="140"/>
              <a:ext cx="0" cy="174"/>
            </a:xfrm>
            <a:prstGeom prst="rect">
              <a:avLst/>
            </a:prstGeom>
            <a:noFill/>
            <a:ln w="9525">
              <a:noFill/>
              <a:miter lim="800000"/>
              <a:headEnd/>
              <a:tailEnd/>
            </a:ln>
          </p:spPr>
          <p:txBody>
            <a:bodyPr wrap="none" lIns="0" tIns="0" rIns="0" bIns="0">
              <a:spAutoFit/>
            </a:bodyPr>
            <a:lstStyle/>
            <a:p>
              <a:pPr eaLnBrk="1" hangingPunct="1"/>
              <a:endParaRPr lang="en-GB" altLang="ru-RU" sz="1800"/>
            </a:p>
          </p:txBody>
        </p:sp>
        <p:sp>
          <p:nvSpPr>
            <p:cNvPr id="20509" name="Rectangle 19"/>
            <p:cNvSpPr>
              <a:spLocks noChangeArrowheads="1"/>
            </p:cNvSpPr>
            <p:nvPr/>
          </p:nvSpPr>
          <p:spPr bwMode="auto">
            <a:xfrm>
              <a:off x="1037" y="128"/>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0510" name="Rectangle 20"/>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11" name="Freeform 21"/>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0512" name="Rectangle 22"/>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13" name="Freeform 23"/>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0514" name="Rectangle 24"/>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0515" name="Freeform 25"/>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0516" name="Rectangle 26"/>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0517" name="Freeform 27"/>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rgbClr val="FF0000"/>
            </a:solidFill>
            <a:ln w="9525">
              <a:noFill/>
              <a:round/>
              <a:headEnd/>
              <a:tailEnd/>
            </a:ln>
          </p:spPr>
          <p:txBody>
            <a:bodyPr/>
            <a:lstStyle/>
            <a:p>
              <a:endParaRPr lang="ru-RU"/>
            </a:p>
          </p:txBody>
        </p:sp>
        <p:sp>
          <p:nvSpPr>
            <p:cNvPr id="20518"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rgbClr val="FFFFFF"/>
            </a:solidFill>
            <a:ln w="9525">
              <a:noFill/>
              <a:round/>
              <a:headEnd/>
              <a:tailEnd/>
            </a:ln>
          </p:spPr>
          <p:txBody>
            <a:bodyPr/>
            <a:lstStyle/>
            <a:p>
              <a:endParaRPr lang="ru-RU"/>
            </a:p>
          </p:txBody>
        </p:sp>
        <p:sp>
          <p:nvSpPr>
            <p:cNvPr id="20519" name="Freeform 29"/>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20520" name="Rectangle 30"/>
            <p:cNvSpPr>
              <a:spLocks noChangeArrowheads="1"/>
            </p:cNvSpPr>
            <p:nvPr/>
          </p:nvSpPr>
          <p:spPr bwMode="auto">
            <a:xfrm>
              <a:off x="647" y="565"/>
              <a:ext cx="13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20521" name="Rectangle 31"/>
            <p:cNvSpPr>
              <a:spLocks noChangeArrowheads="1"/>
            </p:cNvSpPr>
            <p:nvPr/>
          </p:nvSpPr>
          <p:spPr bwMode="auto">
            <a:xfrm>
              <a:off x="746" y="565"/>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22" name="Rectangle 32"/>
            <p:cNvSpPr>
              <a:spLocks noChangeArrowheads="1"/>
            </p:cNvSpPr>
            <p:nvPr/>
          </p:nvSpPr>
          <p:spPr bwMode="auto">
            <a:xfrm>
              <a:off x="696" y="588"/>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0523" name="Rectangle 33"/>
            <p:cNvSpPr>
              <a:spLocks noChangeArrowheads="1"/>
            </p:cNvSpPr>
            <p:nvPr/>
          </p:nvSpPr>
          <p:spPr bwMode="auto">
            <a:xfrm>
              <a:off x="606" y="613"/>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0524" name="Rectangle 34"/>
            <p:cNvSpPr>
              <a:spLocks noChangeArrowheads="1"/>
            </p:cNvSpPr>
            <p:nvPr/>
          </p:nvSpPr>
          <p:spPr bwMode="auto">
            <a:xfrm>
              <a:off x="615" y="613"/>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0525" name="Rectangle 35"/>
            <p:cNvSpPr>
              <a:spLocks noChangeArrowheads="1"/>
            </p:cNvSpPr>
            <p:nvPr/>
          </p:nvSpPr>
          <p:spPr bwMode="auto">
            <a:xfrm>
              <a:off x="627" y="611"/>
              <a:ext cx="20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20526" name="Rectangle 36"/>
            <p:cNvSpPr>
              <a:spLocks noChangeArrowheads="1"/>
            </p:cNvSpPr>
            <p:nvPr/>
          </p:nvSpPr>
          <p:spPr bwMode="auto">
            <a:xfrm>
              <a:off x="779" y="61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27" name="Rectangle 37"/>
            <p:cNvSpPr>
              <a:spLocks noChangeArrowheads="1"/>
            </p:cNvSpPr>
            <p:nvPr/>
          </p:nvSpPr>
          <p:spPr bwMode="auto">
            <a:xfrm>
              <a:off x="606" y="636"/>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0528" name="Rectangle 38"/>
            <p:cNvSpPr>
              <a:spLocks noChangeArrowheads="1"/>
            </p:cNvSpPr>
            <p:nvPr/>
          </p:nvSpPr>
          <p:spPr bwMode="auto">
            <a:xfrm>
              <a:off x="615" y="636"/>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0529" name="Rectangle 39"/>
            <p:cNvSpPr>
              <a:spLocks noChangeArrowheads="1"/>
            </p:cNvSpPr>
            <p:nvPr/>
          </p:nvSpPr>
          <p:spPr bwMode="auto">
            <a:xfrm>
              <a:off x="627" y="634"/>
              <a:ext cx="14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20530" name="Rectangle 40"/>
            <p:cNvSpPr>
              <a:spLocks noChangeArrowheads="1"/>
            </p:cNvSpPr>
            <p:nvPr/>
          </p:nvSpPr>
          <p:spPr bwMode="auto">
            <a:xfrm>
              <a:off x="627" y="657"/>
              <a:ext cx="14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20531" name="Rectangle 41"/>
            <p:cNvSpPr>
              <a:spLocks noChangeArrowheads="1"/>
            </p:cNvSpPr>
            <p:nvPr/>
          </p:nvSpPr>
          <p:spPr bwMode="auto">
            <a:xfrm>
              <a:off x="731" y="65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32" name="Rectangle 42"/>
            <p:cNvSpPr>
              <a:spLocks noChangeArrowheads="1"/>
            </p:cNvSpPr>
            <p:nvPr/>
          </p:nvSpPr>
          <p:spPr bwMode="auto">
            <a:xfrm>
              <a:off x="606" y="682"/>
              <a:ext cx="32"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0533" name="Rectangle 43"/>
            <p:cNvSpPr>
              <a:spLocks noChangeArrowheads="1"/>
            </p:cNvSpPr>
            <p:nvPr/>
          </p:nvSpPr>
          <p:spPr bwMode="auto">
            <a:xfrm>
              <a:off x="615" y="682"/>
              <a:ext cx="17" cy="32"/>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0534" name="Rectangle 44"/>
            <p:cNvSpPr>
              <a:spLocks noChangeArrowheads="1"/>
            </p:cNvSpPr>
            <p:nvPr/>
          </p:nvSpPr>
          <p:spPr bwMode="auto">
            <a:xfrm>
              <a:off x="627" y="680"/>
              <a:ext cx="23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20535" name="Rectangle 45"/>
            <p:cNvSpPr>
              <a:spLocks noChangeArrowheads="1"/>
            </p:cNvSpPr>
            <p:nvPr/>
          </p:nvSpPr>
          <p:spPr bwMode="auto">
            <a:xfrm>
              <a:off x="807" y="68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36" name="Rectangle 46"/>
            <p:cNvSpPr>
              <a:spLocks noChangeArrowheads="1"/>
            </p:cNvSpPr>
            <p:nvPr/>
          </p:nvSpPr>
          <p:spPr bwMode="auto">
            <a:xfrm>
              <a:off x="606" y="704"/>
              <a:ext cx="21" cy="44"/>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0537" name="Rectangle 47"/>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38" name="Freeform 48"/>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0539" name="Rectangle 49"/>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40"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FFFF"/>
            </a:solidFill>
            <a:ln w="9525">
              <a:noFill/>
              <a:round/>
              <a:headEnd/>
              <a:tailEnd/>
            </a:ln>
          </p:spPr>
          <p:txBody>
            <a:bodyPr/>
            <a:lstStyle/>
            <a:p>
              <a:endParaRPr lang="ru-RU"/>
            </a:p>
          </p:txBody>
        </p:sp>
        <p:sp>
          <p:nvSpPr>
            <p:cNvPr id="20541" name="Freeform 51"/>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noFill/>
            <a:ln w="2">
              <a:solidFill>
                <a:srgbClr val="FFFFFF"/>
              </a:solidFill>
              <a:round/>
              <a:headEnd/>
              <a:tailEnd/>
            </a:ln>
          </p:spPr>
          <p:txBody>
            <a:bodyPr/>
            <a:lstStyle/>
            <a:p>
              <a:endParaRPr lang="ru-RU"/>
            </a:p>
          </p:txBody>
        </p:sp>
        <p:sp>
          <p:nvSpPr>
            <p:cNvPr id="20542" name="Rectangle 52"/>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43" name="Freeform 53"/>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0544" name="Rectangle 54"/>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45" name="Freeform 55"/>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0546" name="Rectangle 56"/>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47" name="Freeform 57"/>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0548" name="Rectangle 58"/>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49" name="Freeform 59"/>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0550" name="Rectangle 60"/>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51" name="Freeform 61"/>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0552" name="Rectangle 62"/>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53" name="Freeform 63"/>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20554" name="Rectangle 64"/>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55" name="Freeform 65"/>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0556" name="Rectangle 66"/>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0557" name="Freeform 67"/>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0558" name="Freeform 68"/>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20559" name="Freeform 69"/>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20560" name="Freeform 70"/>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20561" name="Freeform 71"/>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20562" name="Freeform 72"/>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20563" name="Freeform 73"/>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20564" name="Freeform 74"/>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20565" name="Rectangle 75"/>
            <p:cNvSpPr>
              <a:spLocks noChangeArrowheads="1"/>
            </p:cNvSpPr>
            <p:nvPr/>
          </p:nvSpPr>
          <p:spPr bwMode="auto">
            <a:xfrm>
              <a:off x="644" y="356"/>
              <a:ext cx="17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20566" name="Rectangle 76"/>
            <p:cNvSpPr>
              <a:spLocks noChangeArrowheads="1"/>
            </p:cNvSpPr>
            <p:nvPr/>
          </p:nvSpPr>
          <p:spPr bwMode="auto">
            <a:xfrm>
              <a:off x="775" y="35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67" name="Rectangle 77"/>
            <p:cNvSpPr>
              <a:spLocks noChangeArrowheads="1"/>
            </p:cNvSpPr>
            <p:nvPr/>
          </p:nvSpPr>
          <p:spPr bwMode="auto">
            <a:xfrm>
              <a:off x="644" y="379"/>
              <a:ext cx="18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20568" name="Rectangle 78"/>
            <p:cNvSpPr>
              <a:spLocks noChangeArrowheads="1"/>
            </p:cNvSpPr>
            <p:nvPr/>
          </p:nvSpPr>
          <p:spPr bwMode="auto">
            <a:xfrm>
              <a:off x="684" y="402"/>
              <a:ext cx="7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20569" name="Rectangle 79"/>
            <p:cNvSpPr>
              <a:spLocks noChangeArrowheads="1"/>
            </p:cNvSpPr>
            <p:nvPr/>
          </p:nvSpPr>
          <p:spPr bwMode="auto">
            <a:xfrm>
              <a:off x="735" y="40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0570" name="Rectangle 80"/>
            <p:cNvSpPr>
              <a:spLocks noChangeArrowheads="1"/>
            </p:cNvSpPr>
            <p:nvPr/>
          </p:nvSpPr>
          <p:spPr bwMode="auto">
            <a:xfrm>
              <a:off x="1083" y="47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0571" name="Rectangle 81"/>
            <p:cNvSpPr>
              <a:spLocks noChangeArrowheads="1"/>
            </p:cNvSpPr>
            <p:nvPr/>
          </p:nvSpPr>
          <p:spPr bwMode="auto">
            <a:xfrm>
              <a:off x="1039" y="496"/>
              <a:ext cx="12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20572" name="Rectangle 82"/>
            <p:cNvSpPr>
              <a:spLocks noChangeArrowheads="1"/>
            </p:cNvSpPr>
            <p:nvPr/>
          </p:nvSpPr>
          <p:spPr bwMode="auto">
            <a:xfrm>
              <a:off x="1044" y="519"/>
              <a:ext cx="10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20573" name="Rectangle 83"/>
            <p:cNvSpPr>
              <a:spLocks noChangeArrowheads="1"/>
            </p:cNvSpPr>
            <p:nvPr/>
          </p:nvSpPr>
          <p:spPr bwMode="auto">
            <a:xfrm>
              <a:off x="1122" y="519"/>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74" name="Rectangle 84"/>
            <p:cNvSpPr>
              <a:spLocks noChangeArrowheads="1"/>
            </p:cNvSpPr>
            <p:nvPr/>
          </p:nvSpPr>
          <p:spPr bwMode="auto">
            <a:xfrm>
              <a:off x="1041" y="542"/>
              <a:ext cx="11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20575" name="Rectangle 85"/>
            <p:cNvSpPr>
              <a:spLocks noChangeArrowheads="1"/>
            </p:cNvSpPr>
            <p:nvPr/>
          </p:nvSpPr>
          <p:spPr bwMode="auto">
            <a:xfrm>
              <a:off x="1124" y="542"/>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76" name="Rectangle 86"/>
            <p:cNvSpPr>
              <a:spLocks noChangeArrowheads="1"/>
            </p:cNvSpPr>
            <p:nvPr/>
          </p:nvSpPr>
          <p:spPr bwMode="auto">
            <a:xfrm>
              <a:off x="1016" y="565"/>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20577" name="Rectangle 87"/>
            <p:cNvSpPr>
              <a:spLocks noChangeArrowheads="1"/>
            </p:cNvSpPr>
            <p:nvPr/>
          </p:nvSpPr>
          <p:spPr bwMode="auto">
            <a:xfrm>
              <a:off x="1150" y="565"/>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78" name="Rectangle 88"/>
            <p:cNvSpPr>
              <a:spLocks noChangeArrowheads="1"/>
            </p:cNvSpPr>
            <p:nvPr/>
          </p:nvSpPr>
          <p:spPr bwMode="auto">
            <a:xfrm>
              <a:off x="1015" y="588"/>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20579" name="Rectangle 89"/>
            <p:cNvSpPr>
              <a:spLocks noChangeArrowheads="1"/>
            </p:cNvSpPr>
            <p:nvPr/>
          </p:nvSpPr>
          <p:spPr bwMode="auto">
            <a:xfrm>
              <a:off x="1150" y="588"/>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80" name="Rectangle 90"/>
            <p:cNvSpPr>
              <a:spLocks noChangeArrowheads="1"/>
            </p:cNvSpPr>
            <p:nvPr/>
          </p:nvSpPr>
          <p:spPr bwMode="auto">
            <a:xfrm>
              <a:off x="1008" y="753"/>
              <a:ext cx="115"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20581" name="Rectangle 91"/>
            <p:cNvSpPr>
              <a:spLocks noChangeArrowheads="1"/>
            </p:cNvSpPr>
            <p:nvPr/>
          </p:nvSpPr>
          <p:spPr bwMode="auto">
            <a:xfrm>
              <a:off x="1090" y="753"/>
              <a:ext cx="96"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20582" name="Rectangle 92"/>
            <p:cNvSpPr>
              <a:spLocks noChangeArrowheads="1"/>
            </p:cNvSpPr>
            <p:nvPr/>
          </p:nvSpPr>
          <p:spPr bwMode="auto">
            <a:xfrm>
              <a:off x="1157"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83" name="Rectangle 93"/>
            <p:cNvSpPr>
              <a:spLocks noChangeArrowheads="1"/>
            </p:cNvSpPr>
            <p:nvPr/>
          </p:nvSpPr>
          <p:spPr bwMode="auto">
            <a:xfrm>
              <a:off x="1015" y="776"/>
              <a:ext cx="180"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20584" name="Rectangle 94"/>
            <p:cNvSpPr>
              <a:spLocks noChangeArrowheads="1"/>
            </p:cNvSpPr>
            <p:nvPr/>
          </p:nvSpPr>
          <p:spPr bwMode="auto">
            <a:xfrm>
              <a:off x="1151" y="776"/>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85" name="Rectangle 95"/>
            <p:cNvSpPr>
              <a:spLocks noChangeArrowheads="1"/>
            </p:cNvSpPr>
            <p:nvPr/>
          </p:nvSpPr>
          <p:spPr bwMode="auto">
            <a:xfrm>
              <a:off x="1010" y="800"/>
              <a:ext cx="19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20586" name="Rectangle 96"/>
            <p:cNvSpPr>
              <a:spLocks noChangeArrowheads="1"/>
            </p:cNvSpPr>
            <p:nvPr/>
          </p:nvSpPr>
          <p:spPr bwMode="auto">
            <a:xfrm>
              <a:off x="1155"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87" name="Rectangle 97"/>
            <p:cNvSpPr>
              <a:spLocks noChangeArrowheads="1"/>
            </p:cNvSpPr>
            <p:nvPr/>
          </p:nvSpPr>
          <p:spPr bwMode="auto">
            <a:xfrm>
              <a:off x="730" y="834"/>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0588" name="Rectangle 98"/>
            <p:cNvSpPr>
              <a:spLocks noChangeArrowheads="1"/>
            </p:cNvSpPr>
            <p:nvPr/>
          </p:nvSpPr>
          <p:spPr bwMode="auto">
            <a:xfrm>
              <a:off x="676" y="857"/>
              <a:ext cx="147"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20589" name="Rectangle 99"/>
            <p:cNvSpPr>
              <a:spLocks noChangeArrowheads="1"/>
            </p:cNvSpPr>
            <p:nvPr/>
          </p:nvSpPr>
          <p:spPr bwMode="auto">
            <a:xfrm>
              <a:off x="783" y="857"/>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90" name="Rectangle 100"/>
            <p:cNvSpPr>
              <a:spLocks noChangeArrowheads="1"/>
            </p:cNvSpPr>
            <p:nvPr/>
          </p:nvSpPr>
          <p:spPr bwMode="auto">
            <a:xfrm>
              <a:off x="706" y="881"/>
              <a:ext cx="7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20591" name="Rectangle 101"/>
            <p:cNvSpPr>
              <a:spLocks noChangeArrowheads="1"/>
            </p:cNvSpPr>
            <p:nvPr/>
          </p:nvSpPr>
          <p:spPr bwMode="auto">
            <a:xfrm>
              <a:off x="754" y="881"/>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92" name="Rectangle 102"/>
            <p:cNvSpPr>
              <a:spLocks noChangeArrowheads="1"/>
            </p:cNvSpPr>
            <p:nvPr/>
          </p:nvSpPr>
          <p:spPr bwMode="auto">
            <a:xfrm>
              <a:off x="636" y="903"/>
              <a:ext cx="25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20593" name="Rectangle 103"/>
            <p:cNvSpPr>
              <a:spLocks noChangeArrowheads="1"/>
            </p:cNvSpPr>
            <p:nvPr/>
          </p:nvSpPr>
          <p:spPr bwMode="auto">
            <a:xfrm>
              <a:off x="691" y="927"/>
              <a:ext cx="10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20594" name="Rectangle 104"/>
            <p:cNvSpPr>
              <a:spLocks noChangeArrowheads="1"/>
            </p:cNvSpPr>
            <p:nvPr/>
          </p:nvSpPr>
          <p:spPr bwMode="auto">
            <a:xfrm>
              <a:off x="769" y="927"/>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595" name="Rectangle 105"/>
            <p:cNvSpPr>
              <a:spLocks noChangeArrowheads="1"/>
            </p:cNvSpPr>
            <p:nvPr/>
          </p:nvSpPr>
          <p:spPr bwMode="auto">
            <a:xfrm>
              <a:off x="278" y="753"/>
              <a:ext cx="208"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20596" name="Rectangle 106"/>
            <p:cNvSpPr>
              <a:spLocks noChangeArrowheads="1"/>
            </p:cNvSpPr>
            <p:nvPr/>
          </p:nvSpPr>
          <p:spPr bwMode="auto">
            <a:xfrm>
              <a:off x="434" y="753"/>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597" name="Rectangle 107"/>
            <p:cNvSpPr>
              <a:spLocks noChangeArrowheads="1"/>
            </p:cNvSpPr>
            <p:nvPr/>
          </p:nvSpPr>
          <p:spPr bwMode="auto">
            <a:xfrm>
              <a:off x="277" y="776"/>
              <a:ext cx="2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20598" name="Rectangle 108"/>
            <p:cNvSpPr>
              <a:spLocks noChangeArrowheads="1"/>
            </p:cNvSpPr>
            <p:nvPr/>
          </p:nvSpPr>
          <p:spPr bwMode="auto">
            <a:xfrm>
              <a:off x="266" y="800"/>
              <a:ext cx="239"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20599" name="Rectangle 109"/>
            <p:cNvSpPr>
              <a:spLocks noChangeArrowheads="1"/>
            </p:cNvSpPr>
            <p:nvPr/>
          </p:nvSpPr>
          <p:spPr bwMode="auto">
            <a:xfrm>
              <a:off x="447" y="80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600" name="Rectangle 110"/>
            <p:cNvSpPr>
              <a:spLocks noChangeArrowheads="1"/>
            </p:cNvSpPr>
            <p:nvPr/>
          </p:nvSpPr>
          <p:spPr bwMode="auto">
            <a:xfrm>
              <a:off x="296" y="822"/>
              <a:ext cx="163"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20601" name="Rectangle 111"/>
            <p:cNvSpPr>
              <a:spLocks noChangeArrowheads="1"/>
            </p:cNvSpPr>
            <p:nvPr/>
          </p:nvSpPr>
          <p:spPr bwMode="auto">
            <a:xfrm>
              <a:off x="417" y="82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0602" name="Rectangle 112"/>
            <p:cNvSpPr>
              <a:spLocks noChangeArrowheads="1"/>
            </p:cNvSpPr>
            <p:nvPr/>
          </p:nvSpPr>
          <p:spPr bwMode="auto">
            <a:xfrm>
              <a:off x="296" y="496"/>
              <a:ext cx="140"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20603" name="Rectangle 113"/>
            <p:cNvSpPr>
              <a:spLocks noChangeArrowheads="1"/>
            </p:cNvSpPr>
            <p:nvPr/>
          </p:nvSpPr>
          <p:spPr bwMode="auto">
            <a:xfrm>
              <a:off x="397" y="496"/>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604" name="Rectangle 114"/>
            <p:cNvSpPr>
              <a:spLocks noChangeArrowheads="1"/>
            </p:cNvSpPr>
            <p:nvPr/>
          </p:nvSpPr>
          <p:spPr bwMode="auto">
            <a:xfrm>
              <a:off x="276" y="519"/>
              <a:ext cx="185"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20605" name="Rectangle 115"/>
            <p:cNvSpPr>
              <a:spLocks noChangeArrowheads="1"/>
            </p:cNvSpPr>
            <p:nvPr/>
          </p:nvSpPr>
          <p:spPr bwMode="auto">
            <a:xfrm>
              <a:off x="416" y="519"/>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606" name="Rectangle 116"/>
            <p:cNvSpPr>
              <a:spLocks noChangeArrowheads="1"/>
            </p:cNvSpPr>
            <p:nvPr/>
          </p:nvSpPr>
          <p:spPr bwMode="auto">
            <a:xfrm>
              <a:off x="298" y="542"/>
              <a:ext cx="13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20607" name="Rectangle 117"/>
            <p:cNvSpPr>
              <a:spLocks noChangeArrowheads="1"/>
            </p:cNvSpPr>
            <p:nvPr/>
          </p:nvSpPr>
          <p:spPr bwMode="auto">
            <a:xfrm>
              <a:off x="394" y="542"/>
              <a:ext cx="17" cy="32"/>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0608" name="Rectangle 118"/>
            <p:cNvSpPr>
              <a:spLocks noChangeArrowheads="1"/>
            </p:cNvSpPr>
            <p:nvPr/>
          </p:nvSpPr>
          <p:spPr bwMode="auto">
            <a:xfrm>
              <a:off x="299" y="239"/>
              <a:ext cx="18" cy="33"/>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20609" name="Rectangle 119"/>
            <p:cNvSpPr>
              <a:spLocks noChangeArrowheads="1"/>
            </p:cNvSpPr>
            <p:nvPr/>
          </p:nvSpPr>
          <p:spPr bwMode="auto">
            <a:xfrm>
              <a:off x="306" y="242"/>
              <a:ext cx="121"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20610" name="Rectangle 120"/>
            <p:cNvSpPr>
              <a:spLocks noChangeArrowheads="1"/>
            </p:cNvSpPr>
            <p:nvPr/>
          </p:nvSpPr>
          <p:spPr bwMode="auto">
            <a:xfrm>
              <a:off x="393" y="242"/>
              <a:ext cx="19" cy="34"/>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0611" name="Rectangle 121"/>
            <p:cNvSpPr>
              <a:spLocks noChangeArrowheads="1"/>
            </p:cNvSpPr>
            <p:nvPr/>
          </p:nvSpPr>
          <p:spPr bwMode="auto">
            <a:xfrm>
              <a:off x="294" y="267"/>
              <a:ext cx="14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20612" name="Rectangle 122"/>
            <p:cNvSpPr>
              <a:spLocks noChangeArrowheads="1"/>
            </p:cNvSpPr>
            <p:nvPr/>
          </p:nvSpPr>
          <p:spPr bwMode="auto">
            <a:xfrm>
              <a:off x="291" y="290"/>
              <a:ext cx="15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20613" name="Rectangle 123"/>
            <p:cNvSpPr>
              <a:spLocks noChangeArrowheads="1"/>
            </p:cNvSpPr>
            <p:nvPr/>
          </p:nvSpPr>
          <p:spPr bwMode="auto">
            <a:xfrm>
              <a:off x="401" y="290"/>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614" name="Rectangle 124"/>
            <p:cNvSpPr>
              <a:spLocks noChangeArrowheads="1"/>
            </p:cNvSpPr>
            <p:nvPr/>
          </p:nvSpPr>
          <p:spPr bwMode="auto">
            <a:xfrm>
              <a:off x="286" y="313"/>
              <a:ext cx="161"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20615" name="Rectangle 125"/>
            <p:cNvSpPr>
              <a:spLocks noChangeArrowheads="1"/>
            </p:cNvSpPr>
            <p:nvPr/>
          </p:nvSpPr>
          <p:spPr bwMode="auto">
            <a:xfrm>
              <a:off x="405" y="313"/>
              <a:ext cx="18" cy="34"/>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0616" name="Freeform 126"/>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20617" name="Freeform 127"/>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20618" name="Freeform 128"/>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20619" name="Freeform 129"/>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20620" name="Freeform 130"/>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20621" name="Freeform 131"/>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grpSp>
        <p:nvGrpSpPr>
          <p:cNvPr id="20484" name="Group 5"/>
          <p:cNvGrpSpPr>
            <a:grpSpLocks/>
          </p:cNvGrpSpPr>
          <p:nvPr/>
        </p:nvGrpSpPr>
        <p:grpSpPr bwMode="auto">
          <a:xfrm>
            <a:off x="1403350" y="1989138"/>
            <a:ext cx="7524750" cy="4572000"/>
            <a:chOff x="2340" y="6987"/>
            <a:chExt cx="7560" cy="4176"/>
          </a:xfrm>
        </p:grpSpPr>
        <p:sp>
          <p:nvSpPr>
            <p:cNvPr id="134" name="AutoShape 6"/>
            <p:cNvSpPr>
              <a:spLocks noChangeArrowheads="1"/>
            </p:cNvSpPr>
            <p:nvPr/>
          </p:nvSpPr>
          <p:spPr bwMode="auto">
            <a:xfrm>
              <a:off x="2739" y="7164"/>
              <a:ext cx="1455" cy="335"/>
            </a:xfrm>
            <a:prstGeom prst="roundRect">
              <a:avLst>
                <a:gd name="adj" fmla="val 39801"/>
              </a:avLst>
            </a:prstGeom>
            <a:solidFill>
              <a:srgbClr val="FFFFFF"/>
            </a:solidFill>
            <a:ln w="9525">
              <a:noFill/>
              <a:round/>
              <a:headEnd/>
              <a:tailEnd/>
            </a:ln>
            <a:effectLst>
              <a:outerShdw dist="53882" dir="2700000" algn="ctr" rotWithShape="0">
                <a:srgbClr val="BACCE2">
                  <a:alpha val="50000"/>
                </a:srgbClr>
              </a:outerShdw>
            </a:effectLst>
          </p:spPr>
          <p:txBody>
            <a:bodyPr lIns="18000" tIns="18000" rIns="18000" bIns="18000"/>
            <a:lstStyle/>
            <a:p>
              <a:pPr algn="ctr" eaLnBrk="1" hangingPunct="1">
                <a:defRPr/>
              </a:pPr>
              <a:r>
                <a:rPr lang="en-GB" sz="1400" b="1" dirty="0">
                  <a:solidFill>
                    <a:srgbClr val="0963B5"/>
                  </a:solidFill>
                  <a:latin typeface="+mn-lt"/>
                  <a:cs typeface="Arial" panose="020B0604020202020204" pitchFamily="34" charset="0"/>
                </a:rPr>
                <a:t>Existing  drivers</a:t>
              </a:r>
              <a:endParaRPr lang="ru-RU" sz="4400" dirty="0">
                <a:latin typeface="+mn-lt"/>
                <a:cs typeface="Arial" panose="020B0604020202020204" pitchFamily="34" charset="0"/>
              </a:endParaRPr>
            </a:p>
          </p:txBody>
        </p:sp>
        <p:sp>
          <p:nvSpPr>
            <p:cNvPr id="135" name="AutoShape 7"/>
            <p:cNvSpPr>
              <a:spLocks noChangeArrowheads="1"/>
            </p:cNvSpPr>
            <p:nvPr/>
          </p:nvSpPr>
          <p:spPr bwMode="auto">
            <a:xfrm>
              <a:off x="5281" y="7164"/>
              <a:ext cx="1453" cy="335"/>
            </a:xfrm>
            <a:prstGeom prst="roundRect">
              <a:avLst>
                <a:gd name="adj" fmla="val 39801"/>
              </a:avLst>
            </a:prstGeom>
            <a:solidFill>
              <a:srgbClr val="FFFFFF"/>
            </a:solidFill>
            <a:ln w="9525">
              <a:noFill/>
              <a:round/>
              <a:headEnd/>
              <a:tailEnd/>
            </a:ln>
            <a:effectLst>
              <a:outerShdw dist="53882" dir="2700000" algn="ctr" rotWithShape="0">
                <a:srgbClr val="BACCE2">
                  <a:alpha val="50000"/>
                </a:srgbClr>
              </a:outerShdw>
            </a:effectLst>
          </p:spPr>
          <p:txBody>
            <a:bodyPr lIns="18000" tIns="18000" rIns="18000" bIns="18000"/>
            <a:lstStyle/>
            <a:p>
              <a:pPr algn="ctr" eaLnBrk="1" hangingPunct="1">
                <a:defRPr/>
              </a:pPr>
              <a:r>
                <a:rPr lang="en-GB" sz="1400" b="1" dirty="0">
                  <a:solidFill>
                    <a:srgbClr val="0963B5"/>
                  </a:solidFill>
                  <a:latin typeface="+mn-lt"/>
                  <a:cs typeface="Arial" panose="020B0604020202020204" pitchFamily="34" charset="0"/>
                </a:rPr>
                <a:t>Outputs</a:t>
              </a:r>
              <a:endParaRPr lang="ru-RU" sz="4400" dirty="0">
                <a:latin typeface="+mn-lt"/>
                <a:cs typeface="Arial" panose="020B0604020202020204" pitchFamily="34" charset="0"/>
              </a:endParaRPr>
            </a:p>
          </p:txBody>
        </p:sp>
        <p:sp>
          <p:nvSpPr>
            <p:cNvPr id="136" name="AutoShape 8"/>
            <p:cNvSpPr>
              <a:spLocks noChangeArrowheads="1"/>
            </p:cNvSpPr>
            <p:nvPr/>
          </p:nvSpPr>
          <p:spPr bwMode="auto">
            <a:xfrm>
              <a:off x="8087" y="7164"/>
              <a:ext cx="1453" cy="335"/>
            </a:xfrm>
            <a:prstGeom prst="roundRect">
              <a:avLst>
                <a:gd name="adj" fmla="val 39801"/>
              </a:avLst>
            </a:prstGeom>
            <a:solidFill>
              <a:srgbClr val="FFFFFF"/>
            </a:solidFill>
            <a:ln w="9525">
              <a:noFill/>
              <a:round/>
              <a:headEnd/>
              <a:tailEnd/>
            </a:ln>
            <a:effectLst>
              <a:outerShdw dist="53882" dir="2700000" algn="ctr" rotWithShape="0">
                <a:srgbClr val="BACCE2">
                  <a:alpha val="50000"/>
                </a:srgbClr>
              </a:outerShdw>
            </a:effectLst>
          </p:spPr>
          <p:txBody>
            <a:bodyPr lIns="18000" tIns="18000" rIns="18000" bIns="18000"/>
            <a:lstStyle/>
            <a:p>
              <a:pPr algn="ctr" eaLnBrk="1" hangingPunct="1">
                <a:defRPr/>
              </a:pPr>
              <a:r>
                <a:rPr lang="en-GB" sz="1400" b="1">
                  <a:solidFill>
                    <a:srgbClr val="0963B5"/>
                  </a:solidFill>
                  <a:latin typeface="+mn-lt"/>
                  <a:cs typeface="Arial" panose="020B0604020202020204" pitchFamily="34" charset="0"/>
                </a:rPr>
                <a:t>Activities</a:t>
              </a:r>
              <a:endParaRPr lang="ru-RU" sz="4400">
                <a:latin typeface="+mn-lt"/>
                <a:cs typeface="Arial" panose="020B0604020202020204" pitchFamily="34" charset="0"/>
              </a:endParaRPr>
            </a:p>
          </p:txBody>
        </p:sp>
        <p:sp>
          <p:nvSpPr>
            <p:cNvPr id="137" name="AutoShape 9"/>
            <p:cNvSpPr>
              <a:spLocks noChangeArrowheads="1"/>
            </p:cNvSpPr>
            <p:nvPr/>
          </p:nvSpPr>
          <p:spPr bwMode="auto">
            <a:xfrm>
              <a:off x="2340" y="7860"/>
              <a:ext cx="7560" cy="2784"/>
            </a:xfrm>
            <a:prstGeom prst="roundRect">
              <a:avLst>
                <a:gd name="adj" fmla="val 11032"/>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defRPr/>
              </a:pPr>
              <a:endParaRPr lang="ru-RU" sz="4400">
                <a:latin typeface="+mn-lt"/>
                <a:cs typeface="Arial" panose="020B0604020202020204" pitchFamily="34" charset="0"/>
              </a:endParaRPr>
            </a:p>
          </p:txBody>
        </p:sp>
        <p:sp>
          <p:nvSpPr>
            <p:cNvPr id="138" name="AutoShape 10"/>
            <p:cNvSpPr>
              <a:spLocks noChangeArrowheads="1"/>
            </p:cNvSpPr>
            <p:nvPr/>
          </p:nvSpPr>
          <p:spPr bwMode="auto">
            <a:xfrm>
              <a:off x="2485" y="8382"/>
              <a:ext cx="1656" cy="522"/>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35921" dir="2700000" algn="ctr" rotWithShape="0">
                <a:srgbClr val="B2B2B2"/>
              </a:outerShdw>
            </a:effectLst>
          </p:spPr>
          <p:txBody>
            <a:bodyPr/>
            <a:lstStyle/>
            <a:p>
              <a:pPr algn="ctr" eaLnBrk="1" hangingPunct="1">
                <a:defRPr/>
              </a:pPr>
              <a:r>
                <a:rPr lang="en-GB" sz="1600" b="1" dirty="0">
                  <a:solidFill>
                    <a:srgbClr val="5F5F5F"/>
                  </a:solidFill>
                  <a:latin typeface="+mn-lt"/>
                  <a:cs typeface="Arial" panose="020B0604020202020204" pitchFamily="34" charset="0"/>
                </a:rPr>
                <a:t>Internal  Forces</a:t>
              </a:r>
            </a:p>
            <a:p>
              <a:pPr eaLnBrk="1" hangingPunct="1">
                <a:defRPr/>
              </a:pPr>
              <a:endParaRPr lang="ru-RU" sz="4400" dirty="0">
                <a:latin typeface="+mn-lt"/>
                <a:cs typeface="Arial" panose="020B0604020202020204" pitchFamily="34" charset="0"/>
              </a:endParaRPr>
            </a:p>
          </p:txBody>
        </p:sp>
        <p:sp>
          <p:nvSpPr>
            <p:cNvPr id="139" name="AutoShape 11"/>
            <p:cNvSpPr>
              <a:spLocks noChangeArrowheads="1"/>
            </p:cNvSpPr>
            <p:nvPr/>
          </p:nvSpPr>
          <p:spPr bwMode="auto">
            <a:xfrm>
              <a:off x="2520" y="9774"/>
              <a:ext cx="1656" cy="666"/>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defRPr/>
              </a:pPr>
              <a:r>
                <a:rPr lang="en-GB" sz="1600" b="1">
                  <a:solidFill>
                    <a:srgbClr val="5F5F5F"/>
                  </a:solidFill>
                  <a:latin typeface="+mn-lt"/>
                  <a:cs typeface="Arial" panose="020B0604020202020204" pitchFamily="34" charset="0"/>
                </a:rPr>
                <a:t>Water Vision/Policy</a:t>
              </a:r>
            </a:p>
            <a:p>
              <a:pPr eaLnBrk="1" hangingPunct="1">
                <a:defRPr/>
              </a:pPr>
              <a:endParaRPr lang="ru-RU" sz="4400">
                <a:latin typeface="+mn-lt"/>
                <a:cs typeface="Arial" panose="020B0604020202020204" pitchFamily="34" charset="0"/>
              </a:endParaRPr>
            </a:p>
          </p:txBody>
        </p:sp>
        <p:sp>
          <p:nvSpPr>
            <p:cNvPr id="140" name="AutoShape 12"/>
            <p:cNvSpPr>
              <a:spLocks noChangeArrowheads="1"/>
            </p:cNvSpPr>
            <p:nvPr/>
          </p:nvSpPr>
          <p:spPr bwMode="auto">
            <a:xfrm>
              <a:off x="4860" y="8527"/>
              <a:ext cx="2368" cy="1073"/>
            </a:xfrm>
            <a:prstGeom prst="roundRect">
              <a:avLst>
                <a:gd name="adj" fmla="val 12611"/>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defRPr/>
              </a:pPr>
              <a:r>
                <a:rPr lang="en-GB" sz="1800" b="1" dirty="0">
                  <a:solidFill>
                    <a:srgbClr val="FFFFFF"/>
                  </a:solidFill>
                  <a:latin typeface="+mn-lt"/>
                  <a:cs typeface="Arial" panose="020B0604020202020204" pitchFamily="34" charset="0"/>
                </a:rPr>
                <a:t>INITIATION</a:t>
              </a:r>
              <a:endParaRPr lang="en-GB" sz="1400" b="1" dirty="0">
                <a:solidFill>
                  <a:srgbClr val="FFFFFF"/>
                </a:solidFill>
                <a:latin typeface="+mn-lt"/>
                <a:cs typeface="Arial" panose="020B0604020202020204" pitchFamily="34" charset="0"/>
              </a:endParaRPr>
            </a:p>
            <a:p>
              <a:pPr eaLnBrk="1" hangingPunct="1">
                <a:defRPr/>
              </a:pPr>
              <a:endParaRPr lang="ru-RU" sz="4400" dirty="0">
                <a:latin typeface="+mn-lt"/>
                <a:cs typeface="Arial" panose="020B0604020202020204" pitchFamily="34" charset="0"/>
              </a:endParaRPr>
            </a:p>
          </p:txBody>
        </p:sp>
        <p:sp>
          <p:nvSpPr>
            <p:cNvPr id="141" name="AutoShape 13"/>
            <p:cNvSpPr>
              <a:spLocks noChangeArrowheads="1"/>
            </p:cNvSpPr>
            <p:nvPr/>
          </p:nvSpPr>
          <p:spPr bwMode="auto">
            <a:xfrm>
              <a:off x="2485" y="9078"/>
              <a:ext cx="1656" cy="522"/>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defRPr/>
              </a:pPr>
              <a:r>
                <a:rPr lang="en-GB" sz="1600" b="1">
                  <a:solidFill>
                    <a:srgbClr val="5F5F5F"/>
                  </a:solidFill>
                  <a:latin typeface="+mn-lt"/>
                  <a:cs typeface="Arial" panose="020B0604020202020204" pitchFamily="34" charset="0"/>
                </a:rPr>
                <a:t>External Forces</a:t>
              </a:r>
            </a:p>
            <a:p>
              <a:pPr eaLnBrk="1" hangingPunct="1">
                <a:defRPr/>
              </a:pPr>
              <a:endParaRPr lang="ru-RU" sz="4400">
                <a:latin typeface="+mn-lt"/>
                <a:cs typeface="Arial" panose="020B0604020202020204" pitchFamily="34" charset="0"/>
              </a:endParaRPr>
            </a:p>
          </p:txBody>
        </p:sp>
        <p:sp>
          <p:nvSpPr>
            <p:cNvPr id="142" name="Oval 14"/>
            <p:cNvSpPr>
              <a:spLocks noChangeArrowheads="1"/>
            </p:cNvSpPr>
            <p:nvPr/>
          </p:nvSpPr>
          <p:spPr bwMode="auto">
            <a:xfrm>
              <a:off x="7672" y="9285"/>
              <a:ext cx="2000" cy="663"/>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defRPr/>
              </a:pPr>
              <a:r>
                <a:rPr lang="en-GB" sz="1600" b="1">
                  <a:solidFill>
                    <a:srgbClr val="5F5F5F"/>
                  </a:solidFill>
                  <a:latin typeface="+mn-lt"/>
                  <a:cs typeface="Arial" panose="020B0604020202020204" pitchFamily="34" charset="0"/>
                </a:rPr>
                <a:t>Government Commitment</a:t>
              </a:r>
            </a:p>
            <a:p>
              <a:pPr eaLnBrk="1" hangingPunct="1">
                <a:defRPr/>
              </a:pPr>
              <a:endParaRPr lang="ru-RU" sz="4400">
                <a:latin typeface="+mn-lt"/>
                <a:cs typeface="Arial" panose="020B0604020202020204" pitchFamily="34" charset="0"/>
              </a:endParaRPr>
            </a:p>
          </p:txBody>
        </p:sp>
        <p:sp>
          <p:nvSpPr>
            <p:cNvPr id="20494" name="AutoShape 15"/>
            <p:cNvSpPr>
              <a:spLocks noChangeArrowheads="1"/>
            </p:cNvSpPr>
            <p:nvPr/>
          </p:nvSpPr>
          <p:spPr bwMode="auto">
            <a:xfrm>
              <a:off x="5018" y="9003"/>
              <a:ext cx="2002" cy="423"/>
            </a:xfrm>
            <a:prstGeom prst="roundRect">
              <a:avLst>
                <a:gd name="adj" fmla="val 16667"/>
              </a:avLst>
            </a:prstGeom>
            <a:solidFill>
              <a:srgbClr val="FFFFFF"/>
            </a:solidFill>
            <a:ln w="25400">
              <a:noFill/>
              <a:round/>
              <a:headEnd/>
              <a:tailEnd/>
            </a:ln>
          </p:spPr>
          <p:txBody>
            <a:bodyPr/>
            <a:lstStyle/>
            <a:p>
              <a:pPr algn="ctr" eaLnBrk="1" hangingPunct="1"/>
              <a:r>
                <a:rPr lang="en-GB" altLang="ru-RU" sz="1600" b="1">
                  <a:solidFill>
                    <a:srgbClr val="5F5F5F"/>
                  </a:solidFill>
                  <a:latin typeface="Calibri" pitchFamily="34" charset="0"/>
                </a:rPr>
                <a:t>Team formation</a:t>
              </a:r>
            </a:p>
            <a:p>
              <a:pPr eaLnBrk="1" hangingPunct="1"/>
              <a:endParaRPr lang="en-GB" altLang="ru-RU" sz="3200">
                <a:latin typeface="Calibri" pitchFamily="34" charset="0"/>
              </a:endParaRPr>
            </a:p>
            <a:p>
              <a:pPr eaLnBrk="1" hangingPunct="1"/>
              <a:endParaRPr lang="en-GB" altLang="ru-RU" sz="3200" b="1">
                <a:latin typeface="Calibri" pitchFamily="34" charset="0"/>
              </a:endParaRPr>
            </a:p>
            <a:p>
              <a:pPr eaLnBrk="1" hangingPunct="1"/>
              <a:endParaRPr lang="en-GB" altLang="ru-RU" sz="3200" b="1">
                <a:latin typeface="Calibri" pitchFamily="34" charset="0"/>
              </a:endParaRPr>
            </a:p>
            <a:p>
              <a:pPr eaLnBrk="1" hangingPunct="1"/>
              <a:endParaRPr lang="en-GB" altLang="ru-RU" sz="3200" b="1">
                <a:latin typeface="Calibri" pitchFamily="34" charset="0"/>
              </a:endParaRPr>
            </a:p>
            <a:p>
              <a:pPr eaLnBrk="1" hangingPunct="1"/>
              <a:endParaRPr lang="ru-RU" altLang="ru-RU" sz="4400">
                <a:latin typeface="Calibri" pitchFamily="34" charset="0"/>
              </a:endParaRPr>
            </a:p>
          </p:txBody>
        </p:sp>
        <p:sp>
          <p:nvSpPr>
            <p:cNvPr id="144" name="Oval 16"/>
            <p:cNvSpPr>
              <a:spLocks noChangeArrowheads="1"/>
            </p:cNvSpPr>
            <p:nvPr/>
          </p:nvSpPr>
          <p:spPr bwMode="auto">
            <a:xfrm>
              <a:off x="7672" y="8392"/>
              <a:ext cx="2000" cy="663"/>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defRPr/>
              </a:pPr>
              <a:r>
                <a:rPr lang="en-GB" sz="1600" b="1">
                  <a:solidFill>
                    <a:srgbClr val="5F5F5F"/>
                  </a:solidFill>
                  <a:latin typeface="+mn-lt"/>
                  <a:cs typeface="Arial" panose="020B0604020202020204" pitchFamily="34" charset="0"/>
                </a:rPr>
                <a:t>Awareness in IWRM</a:t>
              </a:r>
              <a:endParaRPr lang="en-GB" sz="1400" b="1">
                <a:solidFill>
                  <a:srgbClr val="5F5F5F"/>
                </a:solidFill>
                <a:latin typeface="+mn-lt"/>
                <a:cs typeface="Arial" panose="020B0604020202020204" pitchFamily="34" charset="0"/>
              </a:endParaRPr>
            </a:p>
            <a:p>
              <a:pPr eaLnBrk="1" hangingPunct="1">
                <a:defRPr/>
              </a:pPr>
              <a:endParaRPr lang="ru-RU" sz="4400">
                <a:latin typeface="+mn-lt"/>
                <a:cs typeface="Arial" panose="020B0604020202020204" pitchFamily="34" charset="0"/>
              </a:endParaRPr>
            </a:p>
          </p:txBody>
        </p:sp>
        <p:cxnSp>
          <p:nvCxnSpPr>
            <p:cNvPr id="20496" name="AutoShape 17"/>
            <p:cNvCxnSpPr>
              <a:cxnSpLocks noChangeShapeType="1"/>
            </p:cNvCxnSpPr>
            <p:nvPr/>
          </p:nvCxnSpPr>
          <p:spPr bwMode="auto">
            <a:xfrm flipV="1">
              <a:off x="7200" y="8671"/>
              <a:ext cx="540" cy="233"/>
            </a:xfrm>
            <a:prstGeom prst="curvedConnector3">
              <a:avLst>
                <a:gd name="adj1" fmla="val 49995"/>
              </a:avLst>
            </a:prstGeom>
            <a:noFill/>
            <a:ln w="25400">
              <a:solidFill>
                <a:srgbClr val="5F5F5F"/>
              </a:solidFill>
              <a:round/>
              <a:headEnd type="triangle" w="sm" len="sm"/>
              <a:tailEnd type="triangle" w="sm" len="sm"/>
            </a:ln>
          </p:spPr>
        </p:cxnSp>
        <p:cxnSp>
          <p:nvCxnSpPr>
            <p:cNvPr id="20497" name="AutoShape 18"/>
            <p:cNvCxnSpPr>
              <a:cxnSpLocks noChangeShapeType="1"/>
            </p:cNvCxnSpPr>
            <p:nvPr/>
          </p:nvCxnSpPr>
          <p:spPr bwMode="auto">
            <a:xfrm>
              <a:off x="7200" y="9252"/>
              <a:ext cx="540" cy="463"/>
            </a:xfrm>
            <a:prstGeom prst="curvedConnector3">
              <a:avLst>
                <a:gd name="adj1" fmla="val 49995"/>
              </a:avLst>
            </a:prstGeom>
            <a:noFill/>
            <a:ln w="25400">
              <a:solidFill>
                <a:srgbClr val="5F5F5F"/>
              </a:solidFill>
              <a:round/>
              <a:headEnd type="triangle" w="sm" len="sm"/>
              <a:tailEnd type="triangle" w="sm" len="sm"/>
            </a:ln>
          </p:spPr>
        </p:cxnSp>
        <p:cxnSp>
          <p:nvCxnSpPr>
            <p:cNvPr id="20498" name="AutoShape 19"/>
            <p:cNvCxnSpPr>
              <a:cxnSpLocks noChangeShapeType="1"/>
            </p:cNvCxnSpPr>
            <p:nvPr/>
          </p:nvCxnSpPr>
          <p:spPr bwMode="auto">
            <a:xfrm flipV="1">
              <a:off x="4140" y="9252"/>
              <a:ext cx="720" cy="870"/>
            </a:xfrm>
            <a:prstGeom prst="curvedConnector3">
              <a:avLst>
                <a:gd name="adj1" fmla="val 49995"/>
              </a:avLst>
            </a:prstGeom>
            <a:noFill/>
            <a:ln w="25400">
              <a:solidFill>
                <a:srgbClr val="5F5F5F"/>
              </a:solidFill>
              <a:round/>
              <a:headEnd type="triangle" w="sm" len="sm"/>
              <a:tailEnd type="triangle" w="sm" len="sm"/>
            </a:ln>
          </p:spPr>
        </p:cxnSp>
        <p:cxnSp>
          <p:nvCxnSpPr>
            <p:cNvPr id="20499" name="AutoShape 20"/>
            <p:cNvCxnSpPr>
              <a:cxnSpLocks noChangeShapeType="1"/>
            </p:cNvCxnSpPr>
            <p:nvPr/>
          </p:nvCxnSpPr>
          <p:spPr bwMode="auto">
            <a:xfrm flipH="1" flipV="1">
              <a:off x="4140" y="8655"/>
              <a:ext cx="720" cy="174"/>
            </a:xfrm>
            <a:prstGeom prst="curvedConnector3">
              <a:avLst>
                <a:gd name="adj1" fmla="val 49995"/>
              </a:avLst>
            </a:prstGeom>
            <a:noFill/>
            <a:ln w="25400">
              <a:solidFill>
                <a:srgbClr val="5F5F5F"/>
              </a:solidFill>
              <a:round/>
              <a:headEnd type="triangle" w="sm" len="sm"/>
              <a:tailEnd type="triangle" w="sm" len="sm"/>
            </a:ln>
          </p:spPr>
        </p:cxnSp>
        <p:cxnSp>
          <p:nvCxnSpPr>
            <p:cNvPr id="20500" name="AutoShape 21"/>
            <p:cNvCxnSpPr>
              <a:cxnSpLocks noChangeShapeType="1"/>
            </p:cNvCxnSpPr>
            <p:nvPr/>
          </p:nvCxnSpPr>
          <p:spPr bwMode="auto">
            <a:xfrm flipV="1">
              <a:off x="4140" y="9003"/>
              <a:ext cx="720" cy="348"/>
            </a:xfrm>
            <a:prstGeom prst="curvedConnector3">
              <a:avLst>
                <a:gd name="adj1" fmla="val 49995"/>
              </a:avLst>
            </a:prstGeom>
            <a:noFill/>
            <a:ln w="25400">
              <a:solidFill>
                <a:srgbClr val="5F5F5F"/>
              </a:solidFill>
              <a:round/>
              <a:headEnd type="triangle" w="sm" len="sm"/>
              <a:tailEnd type="triangle" w="sm" len="sm"/>
            </a:ln>
          </p:spPr>
        </p:cxnSp>
        <p:sp>
          <p:nvSpPr>
            <p:cNvPr id="20501" name="Line 22"/>
            <p:cNvSpPr>
              <a:spLocks noChangeShapeType="1"/>
            </p:cNvSpPr>
            <p:nvPr/>
          </p:nvSpPr>
          <p:spPr bwMode="auto">
            <a:xfrm flipH="1">
              <a:off x="4500" y="6987"/>
              <a:ext cx="0" cy="4176"/>
            </a:xfrm>
            <a:prstGeom prst="line">
              <a:avLst/>
            </a:prstGeom>
            <a:noFill/>
            <a:ln w="6350">
              <a:solidFill>
                <a:srgbClr val="0963B5"/>
              </a:solidFill>
              <a:prstDash val="dash"/>
              <a:round/>
              <a:headEnd/>
              <a:tailEnd/>
            </a:ln>
          </p:spPr>
          <p:txBody>
            <a:bodyPr/>
            <a:lstStyle/>
            <a:p>
              <a:endParaRPr lang="ru-RU"/>
            </a:p>
          </p:txBody>
        </p:sp>
        <p:sp>
          <p:nvSpPr>
            <p:cNvPr id="20502" name="Line 23"/>
            <p:cNvSpPr>
              <a:spLocks noChangeShapeType="1"/>
            </p:cNvSpPr>
            <p:nvPr/>
          </p:nvSpPr>
          <p:spPr bwMode="auto">
            <a:xfrm>
              <a:off x="7560" y="6987"/>
              <a:ext cx="0" cy="4176"/>
            </a:xfrm>
            <a:prstGeom prst="line">
              <a:avLst/>
            </a:prstGeom>
            <a:noFill/>
            <a:ln w="6350">
              <a:solidFill>
                <a:srgbClr val="0963B5"/>
              </a:solidFill>
              <a:prstDash val="dash"/>
              <a:round/>
              <a:headEnd/>
              <a:tailEnd/>
            </a:ln>
          </p:spPr>
          <p:txBody>
            <a:bodyPr/>
            <a:lstStyle/>
            <a:p>
              <a:endParaRPr lang="ru-RU"/>
            </a:p>
          </p:txBody>
        </p:sp>
      </p:grpSp>
    </p:spTree>
    <p:extLst>
      <p:ext uri="{BB962C8B-B14F-4D97-AF65-F5344CB8AC3E}">
        <p14:creationId xmlns:p14="http://schemas.microsoft.com/office/powerpoint/2010/main" val="1697468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28625" y="328613"/>
            <a:ext cx="8286750" cy="5692775"/>
          </a:xfrm>
          <a:prstGeom prst="rect">
            <a:avLst/>
          </a:prstGeom>
          <a:noFill/>
          <a:ln w="9525">
            <a:noFill/>
            <a:miter lim="800000"/>
            <a:headEnd/>
            <a:tailEnd/>
          </a:ln>
        </p:spPr>
        <p:txBody>
          <a:bodyPr anchor="ctr">
            <a:spAutoFit/>
          </a:bodyPr>
          <a:lstStyle/>
          <a:p>
            <a:pPr algn="ctr" eaLnBrk="1" hangingPunct="1">
              <a:tabLst>
                <a:tab pos="228600" algn="l"/>
              </a:tabLst>
            </a:pPr>
            <a:r>
              <a:rPr lang="ru-RU" altLang="ru-RU" sz="2800" b="1">
                <a:solidFill>
                  <a:schemeClr val="tx2"/>
                </a:solidFill>
                <a:cs typeface="Tahoma" pitchFamily="34" charset="0"/>
              </a:rPr>
              <a:t>Навыки команды</a:t>
            </a:r>
            <a:endParaRPr lang="ru-RU" altLang="ru-RU" sz="2800">
              <a:solidFill>
                <a:schemeClr val="tx2"/>
              </a:solidFill>
              <a:latin typeface="Calibri" pitchFamily="34" charset="0"/>
              <a:ea typeface="Times New Roman" pitchFamily="18" charset="0"/>
              <a:cs typeface="Tahoma" pitchFamily="34" charset="0"/>
            </a:endParaRPr>
          </a:p>
          <a:p>
            <a:pPr algn="just">
              <a:tabLst>
                <a:tab pos="228600" algn="l"/>
              </a:tabLst>
            </a:pPr>
            <a:endParaRPr lang="ru-RU" altLang="ru-RU" sz="2400" b="1">
              <a:latin typeface="Calibri" pitchFamily="34" charset="0"/>
              <a:ea typeface="Times New Roman" pitchFamily="18" charset="0"/>
              <a:cs typeface="Tahoma" pitchFamily="34" charset="0"/>
            </a:endParaRPr>
          </a:p>
          <a:p>
            <a:pPr algn="just">
              <a:tabLst>
                <a:tab pos="228600" algn="l"/>
              </a:tabLst>
            </a:pPr>
            <a:r>
              <a:rPr lang="ru-RU" altLang="ru-RU" sz="2400" b="1">
                <a:cs typeface="Tahoma" pitchFamily="34" charset="0"/>
              </a:rPr>
              <a:t>Минимальные командные навыки</a:t>
            </a:r>
            <a:endParaRPr lang="ru-RU" altLang="ru-RU" sz="2800">
              <a:latin typeface="Calibri" pitchFamily="34" charset="0"/>
              <a:cs typeface="Times New Roman" pitchFamily="18" charset="0"/>
            </a:endParaRPr>
          </a:p>
          <a:p>
            <a:pPr algn="just">
              <a:buFontTx/>
              <a:buChar char="•"/>
              <a:tabLst>
                <a:tab pos="228600" algn="l"/>
              </a:tabLst>
            </a:pPr>
            <a:r>
              <a:rPr lang="ru-RU" altLang="ru-RU" sz="2400">
                <a:cs typeface="Tahoma" pitchFamily="34" charset="0"/>
              </a:rPr>
              <a:t> Руководства и работы в команде, реализации проектов</a:t>
            </a:r>
            <a:endParaRPr lang="ru-RU" altLang="ru-RU" sz="2800">
              <a:latin typeface="Calibri" pitchFamily="34" charset="0"/>
              <a:cs typeface="Times New Roman" pitchFamily="18" charset="0"/>
            </a:endParaRPr>
          </a:p>
          <a:p>
            <a:pPr algn="just">
              <a:buFontTx/>
              <a:buChar char="•"/>
              <a:tabLst>
                <a:tab pos="228600" algn="l"/>
              </a:tabLst>
            </a:pPr>
            <a:r>
              <a:rPr lang="ru-RU" altLang="ru-RU" sz="2400"/>
              <a:t> Навыки общения и переговоров</a:t>
            </a:r>
            <a:endParaRPr lang="ru-RU" altLang="ru-RU" sz="2800">
              <a:latin typeface="Calibri" pitchFamily="34" charset="0"/>
              <a:cs typeface="Times New Roman" pitchFamily="18" charset="0"/>
            </a:endParaRPr>
          </a:p>
          <a:p>
            <a:pPr algn="just">
              <a:buFontTx/>
              <a:buChar char="•"/>
              <a:tabLst>
                <a:tab pos="228600" algn="l"/>
              </a:tabLst>
            </a:pPr>
            <a:r>
              <a:rPr lang="ru-RU" altLang="ru-RU" sz="2400"/>
              <a:t> Административные связи</a:t>
            </a:r>
            <a:endParaRPr lang="ru-RU" altLang="ru-RU" sz="2800">
              <a:latin typeface="Calibri" pitchFamily="34" charset="0"/>
              <a:cs typeface="Times New Roman" pitchFamily="18" charset="0"/>
            </a:endParaRPr>
          </a:p>
          <a:p>
            <a:pPr algn="just">
              <a:tabLst>
                <a:tab pos="228600" algn="l"/>
              </a:tabLst>
            </a:pPr>
            <a:endParaRPr lang="ru-RU" altLang="ru-RU" sz="2400" b="1">
              <a:latin typeface="Calibri" pitchFamily="34" charset="0"/>
              <a:cs typeface="Times New Roman" pitchFamily="18" charset="0"/>
            </a:endParaRPr>
          </a:p>
          <a:p>
            <a:pPr algn="just">
              <a:tabLst>
                <a:tab pos="228600" algn="l"/>
              </a:tabLst>
            </a:pPr>
            <a:r>
              <a:rPr lang="ru-RU" altLang="ru-RU" sz="2800" b="1"/>
              <a:t>Специальные навыки</a:t>
            </a:r>
            <a:endParaRPr lang="ru-RU" altLang="ru-RU" sz="3200" b="1">
              <a:latin typeface="Calibri" pitchFamily="34" charset="0"/>
              <a:cs typeface="Times New Roman" pitchFamily="18" charset="0"/>
            </a:endParaRPr>
          </a:p>
          <a:p>
            <a:pPr algn="just">
              <a:buFontTx/>
              <a:buChar char="•"/>
              <a:tabLst>
                <a:tab pos="228600" algn="l"/>
              </a:tabLst>
            </a:pPr>
            <a:r>
              <a:rPr lang="ru-RU" altLang="ru-RU" sz="2400"/>
              <a:t> Организация и планирования проектов в области водных ресурсов</a:t>
            </a:r>
            <a:endParaRPr lang="ru-RU" altLang="ru-RU" sz="2800">
              <a:latin typeface="Calibri" pitchFamily="34" charset="0"/>
              <a:cs typeface="Times New Roman" pitchFamily="18" charset="0"/>
            </a:endParaRPr>
          </a:p>
          <a:p>
            <a:pPr algn="just">
              <a:buFontTx/>
              <a:buChar char="•"/>
              <a:tabLst>
                <a:tab pos="228600" algn="l"/>
              </a:tabLst>
            </a:pPr>
            <a:r>
              <a:rPr lang="ru-RU" altLang="ru-RU" sz="2400"/>
              <a:t> Политические, юридические навыки</a:t>
            </a:r>
            <a:endParaRPr lang="ru-RU" altLang="ru-RU" sz="2800">
              <a:latin typeface="Calibri" pitchFamily="34" charset="0"/>
              <a:cs typeface="Times New Roman" pitchFamily="18" charset="0"/>
            </a:endParaRPr>
          </a:p>
          <a:p>
            <a:pPr algn="just">
              <a:buFontTx/>
              <a:buChar char="•"/>
              <a:tabLst>
                <a:tab pos="228600" algn="l"/>
              </a:tabLst>
            </a:pPr>
            <a:r>
              <a:rPr lang="ru-RU" altLang="ru-RU" sz="2400"/>
              <a:t> Технические навыки: гидрология, оценка спроса и т.п.</a:t>
            </a:r>
            <a:endParaRPr lang="ru-RU" altLang="ru-RU" sz="2800">
              <a:latin typeface="Calibri" pitchFamily="34" charset="0"/>
              <a:cs typeface="Times New Roman" pitchFamily="18" charset="0"/>
            </a:endParaRPr>
          </a:p>
          <a:p>
            <a:pPr algn="just">
              <a:buFontTx/>
              <a:buChar char="•"/>
              <a:tabLst>
                <a:tab pos="228600" algn="l"/>
              </a:tabLst>
            </a:pPr>
            <a:r>
              <a:rPr lang="ru-RU" altLang="ru-RU" sz="2400"/>
              <a:t> Социально-экономический анализ</a:t>
            </a:r>
          </a:p>
          <a:p>
            <a:pPr algn="just">
              <a:buFontTx/>
              <a:buChar char="•"/>
              <a:tabLst>
                <a:tab pos="228600" algn="l"/>
              </a:tabLst>
            </a:pPr>
            <a:r>
              <a:rPr lang="ru-RU" altLang="ru-RU" sz="2400"/>
              <a:t> Экологический анализ</a:t>
            </a:r>
            <a:endParaRPr lang="ru-RU" altLang="ru-RU" sz="2800">
              <a:latin typeface="Calibri" pitchFamily="34" charset="0"/>
              <a:cs typeface="Times New Roman" pitchFamily="18" charset="0"/>
            </a:endParaRPr>
          </a:p>
          <a:p>
            <a:pPr algn="just">
              <a:buFontTx/>
              <a:buChar char="•"/>
              <a:tabLst>
                <a:tab pos="228600" algn="l"/>
              </a:tabLst>
            </a:pPr>
            <a:r>
              <a:rPr lang="ru-RU" altLang="ru-RU" sz="2400"/>
              <a:t> Экономические и финансовые знания</a:t>
            </a:r>
            <a:endParaRPr lang="en-GB" altLang="ru-RU" sz="6000">
              <a:latin typeface="Calibri" pitchFamily="34" charset="0"/>
              <a:cs typeface="Times New Roman" pitchFamily="18" charset="0"/>
            </a:endParaRPr>
          </a:p>
        </p:txBody>
      </p:sp>
    </p:spTree>
    <p:extLst>
      <p:ext uri="{BB962C8B-B14F-4D97-AF65-F5344CB8AC3E}">
        <p14:creationId xmlns:p14="http://schemas.microsoft.com/office/powerpoint/2010/main" val="288819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979613" y="85725"/>
            <a:ext cx="7056437" cy="1327150"/>
          </a:xfrm>
          <a:prstGeom prst="rect">
            <a:avLst/>
          </a:prstGeom>
          <a:noFill/>
          <a:ln w="9525">
            <a:noFill/>
            <a:miter lim="800000"/>
            <a:headEnd/>
            <a:tailEnd/>
          </a:ln>
        </p:spPr>
        <p:txBody>
          <a:bodyPr lIns="457056" bIns="0" anchor="ctr">
            <a:spAutoFit/>
          </a:bodyPr>
          <a:lstStyle/>
          <a:p>
            <a:pPr algn="ctr"/>
            <a:r>
              <a:rPr lang="ru-RU" altLang="ru-RU" sz="2800" b="1"/>
              <a:t>2. Разработка рабочего плана (с учетом мнения всех заинтересованных сторон).</a:t>
            </a:r>
            <a:endParaRPr lang="en-US" altLang="ru-RU" sz="1600" b="1"/>
          </a:p>
        </p:txBody>
      </p:sp>
      <p:grpSp>
        <p:nvGrpSpPr>
          <p:cNvPr id="22531" name="Group 4"/>
          <p:cNvGrpSpPr>
            <a:grpSpLocks/>
          </p:cNvGrpSpPr>
          <p:nvPr/>
        </p:nvGrpSpPr>
        <p:grpSpPr bwMode="auto">
          <a:xfrm>
            <a:off x="1143000" y="1741488"/>
            <a:ext cx="7858125" cy="5072062"/>
            <a:chOff x="2337" y="8700"/>
            <a:chExt cx="7560" cy="4896"/>
          </a:xfrm>
        </p:grpSpPr>
        <p:sp>
          <p:nvSpPr>
            <p:cNvPr id="22651" name="AutoShape 6"/>
            <p:cNvSpPr>
              <a:spLocks noChangeArrowheads="1"/>
            </p:cNvSpPr>
            <p:nvPr/>
          </p:nvSpPr>
          <p:spPr bwMode="auto">
            <a:xfrm>
              <a:off x="5279" y="8879"/>
              <a:ext cx="1452" cy="348"/>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r>
                <a:rPr lang="en-GB" altLang="ru-RU" sz="1200" b="1">
                  <a:solidFill>
                    <a:srgbClr val="0963B5"/>
                  </a:solidFill>
                  <a:latin typeface="Tahoma" pitchFamily="34" charset="0"/>
                </a:rPr>
                <a:t>Outputs</a:t>
              </a:r>
              <a:endParaRPr lang="ru-RU" altLang="ru-RU" sz="3600"/>
            </a:p>
          </p:txBody>
        </p:sp>
        <p:sp>
          <p:nvSpPr>
            <p:cNvPr id="22652" name="AutoShape 7"/>
            <p:cNvSpPr>
              <a:spLocks noChangeArrowheads="1"/>
            </p:cNvSpPr>
            <p:nvPr/>
          </p:nvSpPr>
          <p:spPr bwMode="auto">
            <a:xfrm>
              <a:off x="8083" y="8879"/>
              <a:ext cx="1454" cy="348"/>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r>
                <a:rPr lang="en-GB" altLang="ru-RU" sz="1200" b="1">
                  <a:solidFill>
                    <a:srgbClr val="0963B5"/>
                  </a:solidFill>
                  <a:latin typeface="Tahoma" pitchFamily="34" charset="0"/>
                </a:rPr>
                <a:t>Activities</a:t>
              </a:r>
              <a:endParaRPr lang="ru-RU" altLang="ru-RU" sz="3600"/>
            </a:p>
          </p:txBody>
        </p:sp>
        <p:sp>
          <p:nvSpPr>
            <p:cNvPr id="22653" name="AutoShape 8"/>
            <p:cNvSpPr>
              <a:spLocks noChangeArrowheads="1"/>
            </p:cNvSpPr>
            <p:nvPr/>
          </p:nvSpPr>
          <p:spPr bwMode="auto">
            <a:xfrm>
              <a:off x="2337" y="9492"/>
              <a:ext cx="7560" cy="3924"/>
            </a:xfrm>
            <a:prstGeom prst="roundRect">
              <a:avLst>
                <a:gd name="adj" fmla="val 11032"/>
              </a:avLst>
            </a:prstGeom>
            <a:solidFill>
              <a:srgbClr val="FFFFFF"/>
            </a:solidFill>
            <a:ln w="9525">
              <a:noFill/>
              <a:round/>
              <a:headEnd/>
              <a:tailEnd/>
            </a:ln>
            <a:effectLst>
              <a:outerShdw dist="144802" dir="3127501" algn="ctr" rotWithShape="0">
                <a:srgbClr val="BACCE2"/>
              </a:outerShdw>
            </a:effectLst>
          </p:spPr>
          <p:txBody>
            <a:bodyPr tIns="10800"/>
            <a:lstStyle/>
            <a:p>
              <a:pPr eaLnBrk="1" hangingPunct="1"/>
              <a:endParaRPr lang="ru-RU" altLang="ru-RU" sz="3600"/>
            </a:p>
          </p:txBody>
        </p:sp>
        <p:sp>
          <p:nvSpPr>
            <p:cNvPr id="22654" name="AutoShape 9"/>
            <p:cNvSpPr>
              <a:spLocks noChangeArrowheads="1"/>
            </p:cNvSpPr>
            <p:nvPr/>
          </p:nvSpPr>
          <p:spPr bwMode="auto">
            <a:xfrm>
              <a:off x="4794" y="9852"/>
              <a:ext cx="2402" cy="3204"/>
            </a:xfrm>
            <a:prstGeom prst="roundRect">
              <a:avLst>
                <a:gd name="adj" fmla="val 12319"/>
              </a:avLst>
            </a:prstGeom>
            <a:solidFill>
              <a:srgbClr val="0963B5"/>
            </a:solidFill>
            <a:ln w="25400">
              <a:noFill/>
              <a:round/>
              <a:headEnd/>
              <a:tailEnd/>
            </a:ln>
            <a:effectLst>
              <a:outerShdw dist="107763" dir="2700000" algn="ctr" rotWithShape="0">
                <a:srgbClr val="BACCE2"/>
              </a:outerShdw>
            </a:effectLst>
          </p:spPr>
          <p:txBody>
            <a:bodyPr/>
            <a:lstStyle/>
            <a:p>
              <a:pPr algn="ctr" eaLnBrk="1" hangingPunct="1"/>
              <a:r>
                <a:rPr lang="en-GB" altLang="ru-RU" sz="1400" b="1">
                  <a:solidFill>
                    <a:srgbClr val="FFFFFF"/>
                  </a:solidFill>
                  <a:latin typeface="Tahoma" pitchFamily="34" charset="0"/>
                </a:rPr>
                <a:t>WORK PLAN</a:t>
              </a:r>
            </a:p>
            <a:p>
              <a:pPr algn="ctr" eaLnBrk="1" hangingPunct="1"/>
              <a:r>
                <a:rPr lang="en-GB" altLang="ru-RU" sz="1400" b="1">
                  <a:solidFill>
                    <a:srgbClr val="FFFFFF"/>
                  </a:solidFill>
                  <a:latin typeface="Tahoma" pitchFamily="34" charset="0"/>
                </a:rPr>
                <a:t> WITH CONTINUOUS</a:t>
              </a:r>
              <a:endParaRPr lang="ru-RU" altLang="ru-RU" sz="3600"/>
            </a:p>
          </p:txBody>
        </p:sp>
        <p:sp>
          <p:nvSpPr>
            <p:cNvPr id="22655" name="Oval 10"/>
            <p:cNvSpPr>
              <a:spLocks noChangeArrowheads="1"/>
            </p:cNvSpPr>
            <p:nvPr/>
          </p:nvSpPr>
          <p:spPr bwMode="auto">
            <a:xfrm>
              <a:off x="7737" y="10534"/>
              <a:ext cx="1944" cy="694"/>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Political engagement</a:t>
              </a:r>
            </a:p>
            <a:p>
              <a:pPr eaLnBrk="1" hangingPunct="1"/>
              <a:endParaRPr lang="ru-RU" altLang="ru-RU" sz="3600"/>
            </a:p>
          </p:txBody>
        </p:sp>
        <p:sp>
          <p:nvSpPr>
            <p:cNvPr id="22656" name="Oval 11"/>
            <p:cNvSpPr>
              <a:spLocks noChangeArrowheads="1"/>
            </p:cNvSpPr>
            <p:nvPr/>
          </p:nvSpPr>
          <p:spPr bwMode="auto">
            <a:xfrm>
              <a:off x="7737" y="9714"/>
              <a:ext cx="1944" cy="694"/>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Agreement on process</a:t>
              </a:r>
            </a:p>
            <a:p>
              <a:pPr eaLnBrk="1" hangingPunct="1"/>
              <a:endParaRPr lang="ru-RU" altLang="ru-RU" sz="3600"/>
            </a:p>
          </p:txBody>
        </p:sp>
        <p:sp>
          <p:nvSpPr>
            <p:cNvPr id="22657" name="Oval 12"/>
            <p:cNvSpPr>
              <a:spLocks noChangeArrowheads="1"/>
            </p:cNvSpPr>
            <p:nvPr/>
          </p:nvSpPr>
          <p:spPr bwMode="auto">
            <a:xfrm>
              <a:off x="7737" y="11402"/>
              <a:ext cx="1944" cy="693"/>
            </a:xfrm>
            <a:prstGeom prst="ellipse">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Stakeholder engagement</a:t>
              </a:r>
            </a:p>
            <a:p>
              <a:pPr eaLnBrk="1" hangingPunct="1"/>
              <a:endParaRPr lang="ru-RU" altLang="ru-RU" sz="3600"/>
            </a:p>
          </p:txBody>
        </p:sp>
        <p:sp>
          <p:nvSpPr>
            <p:cNvPr id="22658" name="AutoShape 13"/>
            <p:cNvSpPr>
              <a:spLocks noChangeArrowheads="1"/>
            </p:cNvSpPr>
            <p:nvPr/>
          </p:nvSpPr>
          <p:spPr bwMode="auto">
            <a:xfrm>
              <a:off x="7737" y="12470"/>
              <a:ext cx="1683" cy="578"/>
            </a:xfrm>
            <a:prstGeom prst="roundRect">
              <a:avLst>
                <a:gd name="adj" fmla="val 16667"/>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Stakeholder Analysis</a:t>
              </a:r>
            </a:p>
            <a:p>
              <a:pPr algn="ct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ru-RU" altLang="ru-RU" sz="3600"/>
            </a:p>
          </p:txBody>
        </p:sp>
        <p:sp>
          <p:nvSpPr>
            <p:cNvPr id="22659" name="AutoShape 14"/>
            <p:cNvSpPr>
              <a:spLocks noChangeArrowheads="1"/>
            </p:cNvSpPr>
            <p:nvPr/>
          </p:nvSpPr>
          <p:spPr bwMode="auto">
            <a:xfrm>
              <a:off x="5015" y="11398"/>
              <a:ext cx="2002" cy="614"/>
            </a:xfrm>
            <a:prstGeom prst="roundRect">
              <a:avLst>
                <a:gd name="adj" fmla="val 16667"/>
              </a:avLst>
            </a:prstGeom>
            <a:solidFill>
              <a:srgbClr val="FFFFFF"/>
            </a:solidFill>
            <a:ln w="25400">
              <a:noFill/>
              <a:round/>
              <a:headEnd/>
              <a:tailEnd/>
            </a:ln>
          </p:spPr>
          <p:txBody>
            <a:bodyPr/>
            <a:lstStyle/>
            <a:p>
              <a:pPr algn="ctr" eaLnBrk="1" hangingPunct="1"/>
              <a:r>
                <a:rPr lang="en-GB" altLang="ru-RU" sz="1200" b="1">
                  <a:solidFill>
                    <a:srgbClr val="5F5F5F"/>
                  </a:solidFill>
                  <a:latin typeface="Tahoma" pitchFamily="34" charset="0"/>
                </a:rPr>
                <a:t>Political commitment</a:t>
              </a:r>
            </a:p>
            <a:p>
              <a:pPr eaLnBrk="1" hangingPunct="1"/>
              <a:endParaRPr lang="en-GB" altLang="ru-RU" sz="2400">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ru-RU" altLang="ru-RU" sz="3600"/>
            </a:p>
          </p:txBody>
        </p:sp>
        <p:sp>
          <p:nvSpPr>
            <p:cNvPr id="22660" name="AutoShape 15"/>
            <p:cNvSpPr>
              <a:spLocks noChangeArrowheads="1"/>
            </p:cNvSpPr>
            <p:nvPr/>
          </p:nvSpPr>
          <p:spPr bwMode="auto">
            <a:xfrm>
              <a:off x="5015" y="10752"/>
              <a:ext cx="2002" cy="494"/>
            </a:xfrm>
            <a:prstGeom prst="roundRect">
              <a:avLst>
                <a:gd name="adj" fmla="val 16667"/>
              </a:avLst>
            </a:prstGeom>
            <a:solidFill>
              <a:srgbClr val="FFFFFF"/>
            </a:solidFill>
            <a:ln w="25400">
              <a:noFill/>
              <a:round/>
              <a:headEnd/>
              <a:tailEnd/>
            </a:ln>
          </p:spPr>
          <p:txBody>
            <a:bodyPr/>
            <a:lstStyle/>
            <a:p>
              <a:pPr algn="ctr" eaLnBrk="1" hangingPunct="1"/>
              <a:r>
                <a:rPr lang="en-GB" altLang="ru-RU" sz="1200" b="1">
                  <a:solidFill>
                    <a:srgbClr val="5F5F5F"/>
                  </a:solidFill>
                  <a:latin typeface="Tahoma" pitchFamily="34" charset="0"/>
                </a:rPr>
                <a:t>Capacity Building</a:t>
              </a:r>
            </a:p>
            <a:p>
              <a:pPr eaLnBrk="1" hangingPunct="1"/>
              <a:endParaRPr lang="en-GB" altLang="ru-RU" sz="2400">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ru-RU" altLang="ru-RU" sz="3600"/>
            </a:p>
          </p:txBody>
        </p:sp>
        <p:sp>
          <p:nvSpPr>
            <p:cNvPr id="22661" name="AutoShape 16"/>
            <p:cNvSpPr>
              <a:spLocks noChangeArrowheads="1"/>
            </p:cNvSpPr>
            <p:nvPr/>
          </p:nvSpPr>
          <p:spPr bwMode="auto">
            <a:xfrm>
              <a:off x="2612" y="11045"/>
              <a:ext cx="1656" cy="541"/>
            </a:xfrm>
            <a:prstGeom prst="foldedCorner">
              <a:avLst>
                <a:gd name="adj" fmla="val 12500"/>
              </a:avLst>
            </a:prstGeom>
            <a:gradFill rotWithShape="0">
              <a:gsLst>
                <a:gs pos="0">
                  <a:srgbClr val="C0C0C0"/>
                </a:gs>
                <a:gs pos="50000">
                  <a:srgbClr val="FFFFFF"/>
                </a:gs>
                <a:gs pos="100000">
                  <a:srgbClr val="C0C0C0"/>
                </a:gs>
              </a:gsLst>
              <a:lin ang="5400000" scaled="1"/>
            </a:gradFill>
            <a:ln w="3175">
              <a:solidFill>
                <a:srgbClr val="C0C0C0"/>
              </a:solidFill>
              <a:round/>
              <a:headEnd/>
              <a:tailEnd/>
            </a:ln>
            <a:effectLst>
              <a:outerShdw dist="45791" dir="3378596" algn="ctr" rotWithShape="0">
                <a:srgbClr val="B2B2B2"/>
              </a:outerShdw>
            </a:effectLst>
          </p:spPr>
          <p:txBody>
            <a:bodyPr/>
            <a:lstStyle/>
            <a:p>
              <a:pPr algn="ctr" eaLnBrk="1" hangingPunct="1"/>
              <a:r>
                <a:rPr lang="en-GB" altLang="ru-RU" sz="1200" b="1">
                  <a:solidFill>
                    <a:srgbClr val="5F5F5F"/>
                  </a:solidFill>
                  <a:latin typeface="Tahoma" pitchFamily="34" charset="0"/>
                </a:rPr>
                <a:t>Team formed</a:t>
              </a:r>
            </a:p>
            <a:p>
              <a:pPr eaLnBrk="1" hangingPunct="1"/>
              <a:endParaRPr lang="ru-RU" altLang="ru-RU" sz="3600"/>
            </a:p>
          </p:txBody>
        </p:sp>
        <p:cxnSp>
          <p:nvCxnSpPr>
            <p:cNvPr id="22662" name="AutoShape 17"/>
            <p:cNvCxnSpPr>
              <a:cxnSpLocks noChangeShapeType="1"/>
            </p:cNvCxnSpPr>
            <p:nvPr/>
          </p:nvCxnSpPr>
          <p:spPr bwMode="auto">
            <a:xfrm flipV="1">
              <a:off x="9357" y="11796"/>
              <a:ext cx="360" cy="720"/>
            </a:xfrm>
            <a:prstGeom prst="curvedConnector3">
              <a:avLst>
                <a:gd name="adj1" fmla="val 108606"/>
              </a:avLst>
            </a:prstGeom>
            <a:noFill/>
            <a:ln w="25400">
              <a:solidFill>
                <a:srgbClr val="5F5F5F"/>
              </a:solidFill>
              <a:round/>
              <a:headEnd type="triangle" w="sm" len="med"/>
              <a:tailEnd type="triangle" w="sm" len="med"/>
            </a:ln>
          </p:spPr>
        </p:cxnSp>
        <p:cxnSp>
          <p:nvCxnSpPr>
            <p:cNvPr id="22663" name="AutoShape 18"/>
            <p:cNvCxnSpPr>
              <a:cxnSpLocks noChangeShapeType="1"/>
            </p:cNvCxnSpPr>
            <p:nvPr/>
          </p:nvCxnSpPr>
          <p:spPr bwMode="auto">
            <a:xfrm flipV="1">
              <a:off x="7197" y="9950"/>
              <a:ext cx="540" cy="540"/>
            </a:xfrm>
            <a:prstGeom prst="curvedConnector3">
              <a:avLst>
                <a:gd name="adj1" fmla="val 49995"/>
              </a:avLst>
            </a:prstGeom>
            <a:noFill/>
            <a:ln w="25400">
              <a:solidFill>
                <a:srgbClr val="5F5F5F"/>
              </a:solidFill>
              <a:round/>
              <a:headEnd type="triangle" w="sm" len="sm"/>
              <a:tailEnd type="triangle" w="sm" len="sm"/>
            </a:ln>
          </p:spPr>
        </p:cxnSp>
        <p:cxnSp>
          <p:nvCxnSpPr>
            <p:cNvPr id="22664" name="AutoShape 19"/>
            <p:cNvCxnSpPr>
              <a:cxnSpLocks noChangeShapeType="1"/>
            </p:cNvCxnSpPr>
            <p:nvPr/>
          </p:nvCxnSpPr>
          <p:spPr bwMode="auto">
            <a:xfrm flipV="1">
              <a:off x="7197" y="10850"/>
              <a:ext cx="540" cy="540"/>
            </a:xfrm>
            <a:prstGeom prst="curvedConnector3">
              <a:avLst>
                <a:gd name="adj1" fmla="val 49995"/>
              </a:avLst>
            </a:prstGeom>
            <a:noFill/>
            <a:ln w="25400">
              <a:solidFill>
                <a:srgbClr val="5F5F5F"/>
              </a:solidFill>
              <a:round/>
              <a:headEnd type="triangle" w="sm" len="sm"/>
              <a:tailEnd type="triangle" w="sm" len="sm"/>
            </a:ln>
          </p:spPr>
        </p:cxnSp>
        <p:cxnSp>
          <p:nvCxnSpPr>
            <p:cNvPr id="22665" name="AutoShape 20"/>
            <p:cNvCxnSpPr>
              <a:cxnSpLocks noChangeShapeType="1"/>
            </p:cNvCxnSpPr>
            <p:nvPr/>
          </p:nvCxnSpPr>
          <p:spPr bwMode="auto">
            <a:xfrm flipV="1">
              <a:off x="7197" y="11750"/>
              <a:ext cx="540" cy="540"/>
            </a:xfrm>
            <a:prstGeom prst="curvedConnector3">
              <a:avLst>
                <a:gd name="adj1" fmla="val 49995"/>
              </a:avLst>
            </a:prstGeom>
            <a:noFill/>
            <a:ln w="25400">
              <a:solidFill>
                <a:srgbClr val="5F5F5F"/>
              </a:solidFill>
              <a:round/>
              <a:headEnd type="triangle" w="sm" len="sm"/>
              <a:tailEnd type="triangle" w="sm" len="sm"/>
            </a:ln>
          </p:spPr>
        </p:cxnSp>
        <p:cxnSp>
          <p:nvCxnSpPr>
            <p:cNvPr id="22666" name="AutoShape 21"/>
            <p:cNvCxnSpPr>
              <a:cxnSpLocks noChangeShapeType="1"/>
            </p:cNvCxnSpPr>
            <p:nvPr/>
          </p:nvCxnSpPr>
          <p:spPr bwMode="auto">
            <a:xfrm>
              <a:off x="4261" y="11320"/>
              <a:ext cx="536" cy="152"/>
            </a:xfrm>
            <a:prstGeom prst="curvedConnector3">
              <a:avLst>
                <a:gd name="adj1" fmla="val 49995"/>
              </a:avLst>
            </a:prstGeom>
            <a:noFill/>
            <a:ln w="25400">
              <a:solidFill>
                <a:srgbClr val="5F5F5F"/>
              </a:solidFill>
              <a:round/>
              <a:headEnd type="triangle" w="sm" len="sm"/>
              <a:tailEnd type="triangle" w="sm" len="sm"/>
            </a:ln>
          </p:spPr>
        </p:cxnSp>
        <p:sp>
          <p:nvSpPr>
            <p:cNvPr id="22667" name="Line 22"/>
            <p:cNvSpPr>
              <a:spLocks noChangeShapeType="1"/>
            </p:cNvSpPr>
            <p:nvPr/>
          </p:nvSpPr>
          <p:spPr bwMode="auto">
            <a:xfrm flipH="1">
              <a:off x="4437" y="8700"/>
              <a:ext cx="0" cy="4896"/>
            </a:xfrm>
            <a:prstGeom prst="line">
              <a:avLst/>
            </a:prstGeom>
            <a:noFill/>
            <a:ln w="6350">
              <a:solidFill>
                <a:srgbClr val="0963B5"/>
              </a:solidFill>
              <a:prstDash val="dash"/>
              <a:round/>
              <a:headEnd/>
              <a:tailEnd/>
            </a:ln>
          </p:spPr>
          <p:txBody>
            <a:bodyPr/>
            <a:lstStyle/>
            <a:p>
              <a:endParaRPr lang="ru-RU"/>
            </a:p>
          </p:txBody>
        </p:sp>
        <p:sp>
          <p:nvSpPr>
            <p:cNvPr id="22668" name="Line 23"/>
            <p:cNvSpPr>
              <a:spLocks noChangeShapeType="1"/>
            </p:cNvSpPr>
            <p:nvPr/>
          </p:nvSpPr>
          <p:spPr bwMode="auto">
            <a:xfrm>
              <a:off x="7497" y="8700"/>
              <a:ext cx="0" cy="4896"/>
            </a:xfrm>
            <a:prstGeom prst="line">
              <a:avLst/>
            </a:prstGeom>
            <a:noFill/>
            <a:ln w="6350">
              <a:solidFill>
                <a:srgbClr val="0963B5"/>
              </a:solidFill>
              <a:prstDash val="dash"/>
              <a:round/>
              <a:headEnd/>
              <a:tailEnd/>
            </a:ln>
          </p:spPr>
          <p:txBody>
            <a:bodyPr/>
            <a:lstStyle/>
            <a:p>
              <a:endParaRPr lang="ru-RU"/>
            </a:p>
          </p:txBody>
        </p:sp>
        <p:sp>
          <p:nvSpPr>
            <p:cNvPr id="22669" name="AutoShape 24"/>
            <p:cNvSpPr>
              <a:spLocks noChangeArrowheads="1"/>
            </p:cNvSpPr>
            <p:nvPr/>
          </p:nvSpPr>
          <p:spPr bwMode="auto">
            <a:xfrm>
              <a:off x="5037" y="12156"/>
              <a:ext cx="2002" cy="614"/>
            </a:xfrm>
            <a:prstGeom prst="roundRect">
              <a:avLst>
                <a:gd name="adj" fmla="val 16667"/>
              </a:avLst>
            </a:prstGeom>
            <a:solidFill>
              <a:srgbClr val="FFFFFF"/>
            </a:solidFill>
            <a:ln w="25400">
              <a:noFill/>
              <a:round/>
              <a:headEnd/>
              <a:tailEnd/>
            </a:ln>
          </p:spPr>
          <p:txBody>
            <a:bodyPr/>
            <a:lstStyle/>
            <a:p>
              <a:pPr algn="ctr" eaLnBrk="1" hangingPunct="1"/>
              <a:r>
                <a:rPr lang="en-GB" altLang="ru-RU" sz="1200" b="1">
                  <a:solidFill>
                    <a:srgbClr val="5F5F5F"/>
                  </a:solidFill>
                  <a:latin typeface="Tahoma" pitchFamily="34" charset="0"/>
                </a:rPr>
                <a:t>Stakeholder participation</a:t>
              </a:r>
            </a:p>
            <a:p>
              <a:pPr eaLnBrk="1" hangingPunct="1"/>
              <a:endParaRPr lang="en-GB" altLang="ru-RU" sz="2400">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en-GB" altLang="ru-RU" sz="2400" b="1">
                <a:latin typeface="Times New Roman" pitchFamily="18" charset="0"/>
              </a:endParaRPr>
            </a:p>
            <a:p>
              <a:pPr eaLnBrk="1" hangingPunct="1"/>
              <a:endParaRPr lang="ru-RU" altLang="ru-RU" sz="3600"/>
            </a:p>
          </p:txBody>
        </p:sp>
        <p:sp>
          <p:nvSpPr>
            <p:cNvPr id="22670" name="AutoShape 5"/>
            <p:cNvSpPr>
              <a:spLocks noChangeArrowheads="1"/>
            </p:cNvSpPr>
            <p:nvPr/>
          </p:nvSpPr>
          <p:spPr bwMode="auto">
            <a:xfrm>
              <a:off x="2681" y="10355"/>
              <a:ext cx="1454" cy="346"/>
            </a:xfrm>
            <a:prstGeom prst="roundRect">
              <a:avLst>
                <a:gd name="adj" fmla="val 39801"/>
              </a:avLst>
            </a:prstGeom>
            <a:solidFill>
              <a:srgbClr val="FFFFFF"/>
            </a:solidFill>
            <a:ln w="9525">
              <a:noFill/>
              <a:round/>
              <a:headEnd/>
              <a:tailEnd/>
            </a:ln>
            <a:effectLst>
              <a:outerShdw dist="53882" dir="2700000" algn="ctr" rotWithShape="0">
                <a:srgbClr val="BACCE2"/>
              </a:outerShdw>
            </a:effectLst>
          </p:spPr>
          <p:txBody>
            <a:bodyPr lIns="18000" tIns="18000" rIns="18000" bIns="18000"/>
            <a:lstStyle/>
            <a:p>
              <a:pPr algn="ctr" eaLnBrk="1" hangingPunct="1"/>
              <a:r>
                <a:rPr lang="en-GB" altLang="ru-RU" sz="1200" b="1">
                  <a:solidFill>
                    <a:srgbClr val="0963B5"/>
                  </a:solidFill>
                  <a:latin typeface="Tahoma" pitchFamily="34" charset="0"/>
                </a:rPr>
                <a:t>Existing  drivers</a:t>
              </a:r>
              <a:endParaRPr lang="ru-RU" altLang="ru-RU" sz="3600"/>
            </a:p>
          </p:txBody>
        </p:sp>
      </p:grpSp>
      <p:grpSp>
        <p:nvGrpSpPr>
          <p:cNvPr id="22532" name="Group 4"/>
          <p:cNvGrpSpPr>
            <a:grpSpLocks noChangeAspect="1"/>
          </p:cNvGrpSpPr>
          <p:nvPr/>
        </p:nvGrpSpPr>
        <p:grpSpPr bwMode="auto">
          <a:xfrm>
            <a:off x="179388" y="87313"/>
            <a:ext cx="1573212" cy="1541462"/>
            <a:chOff x="224" y="108"/>
            <a:chExt cx="991" cy="971"/>
          </a:xfrm>
        </p:grpSpPr>
        <p:sp>
          <p:nvSpPr>
            <p:cNvPr id="22533" name="AutoShape 3"/>
            <p:cNvSpPr>
              <a:spLocks noChangeAspect="1" noChangeArrowheads="1" noTextEdit="1"/>
            </p:cNvSpPr>
            <p:nvPr/>
          </p:nvSpPr>
          <p:spPr bwMode="auto">
            <a:xfrm>
              <a:off x="225" y="180"/>
              <a:ext cx="990" cy="865"/>
            </a:xfrm>
            <a:prstGeom prst="rect">
              <a:avLst/>
            </a:prstGeom>
            <a:noFill/>
            <a:ln w="9525">
              <a:noFill/>
              <a:miter lim="800000"/>
              <a:headEnd/>
              <a:tailEnd/>
            </a:ln>
          </p:spPr>
          <p:txBody>
            <a:bodyPr/>
            <a:lstStyle/>
            <a:p>
              <a:endParaRPr lang="ru-RU"/>
            </a:p>
          </p:txBody>
        </p:sp>
        <p:sp>
          <p:nvSpPr>
            <p:cNvPr id="22534" name="Rectangle 5"/>
            <p:cNvSpPr>
              <a:spLocks noChangeArrowheads="1"/>
            </p:cNvSpPr>
            <p:nvPr/>
          </p:nvSpPr>
          <p:spPr bwMode="auto">
            <a:xfrm>
              <a:off x="224" y="1041"/>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2535" name="Rectangle 6"/>
            <p:cNvSpPr>
              <a:spLocks noChangeArrowheads="1"/>
            </p:cNvSpPr>
            <p:nvPr/>
          </p:nvSpPr>
          <p:spPr bwMode="auto">
            <a:xfrm>
              <a:off x="225" y="108"/>
              <a:ext cx="989" cy="935"/>
            </a:xfrm>
            <a:prstGeom prst="rect">
              <a:avLst/>
            </a:prstGeom>
            <a:solidFill>
              <a:srgbClr val="DFF6DA"/>
            </a:solidFill>
            <a:ln w="9525">
              <a:noFill/>
              <a:miter lim="800000"/>
              <a:headEnd/>
              <a:tailEnd/>
            </a:ln>
          </p:spPr>
          <p:txBody>
            <a:bodyPr/>
            <a:lstStyle/>
            <a:p>
              <a:pPr eaLnBrk="1" hangingPunct="1"/>
              <a:endParaRPr lang="en-GB" altLang="ru-RU" sz="1800">
                <a:latin typeface="Calibri" pitchFamily="34" charset="0"/>
              </a:endParaRPr>
            </a:p>
          </p:txBody>
        </p:sp>
        <p:sp>
          <p:nvSpPr>
            <p:cNvPr id="22536" name="Rectangle 7"/>
            <p:cNvSpPr>
              <a:spLocks noChangeArrowheads="1"/>
            </p:cNvSpPr>
            <p:nvPr/>
          </p:nvSpPr>
          <p:spPr bwMode="auto">
            <a:xfrm>
              <a:off x="242" y="11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537" name="Rectangle 11"/>
            <p:cNvSpPr>
              <a:spLocks noChangeArrowheads="1"/>
            </p:cNvSpPr>
            <p:nvPr/>
          </p:nvSpPr>
          <p:spPr bwMode="auto">
            <a:xfrm>
              <a:off x="357" y="14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538" name="Rectangle 19"/>
            <p:cNvSpPr>
              <a:spLocks noChangeArrowheads="1"/>
            </p:cNvSpPr>
            <p:nvPr/>
          </p:nvSpPr>
          <p:spPr bwMode="auto">
            <a:xfrm>
              <a:off x="1037" y="128"/>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2539" name="Rectangle 20"/>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40" name="Freeform 21"/>
            <p:cNvSpPr>
              <a:spLocks/>
            </p:cNvSpPr>
            <p:nvPr/>
          </p:nvSpPr>
          <p:spPr bwMode="auto">
            <a:xfrm>
              <a:off x="986" y="742"/>
              <a:ext cx="202" cy="141"/>
            </a:xfrm>
            <a:custGeom>
              <a:avLst/>
              <a:gdLst>
                <a:gd name="T0" fmla="*/ 5 w 807"/>
                <a:gd name="T1" fmla="*/ 0 h 561"/>
                <a:gd name="T2" fmla="*/ 4 w 807"/>
                <a:gd name="T3" fmla="*/ 0 h 561"/>
                <a:gd name="T4" fmla="*/ 3 w 807"/>
                <a:gd name="T5" fmla="*/ 1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2"/>
                  </a:lnTo>
                  <a:lnTo>
                    <a:pt x="66" y="4"/>
                  </a:lnTo>
                  <a:lnTo>
                    <a:pt x="57" y="6"/>
                  </a:lnTo>
                  <a:lnTo>
                    <a:pt x="49" y="11"/>
                  </a:lnTo>
                  <a:lnTo>
                    <a:pt x="41" y="16"/>
                  </a:lnTo>
                  <a:lnTo>
                    <a:pt x="34" y="21"/>
                  </a:lnTo>
                  <a:lnTo>
                    <a:pt x="27" y="27"/>
                  </a:lnTo>
                  <a:lnTo>
                    <a:pt x="22" y="34"/>
                  </a:lnTo>
                  <a:lnTo>
                    <a:pt x="16" y="41"/>
                  </a:lnTo>
                  <a:lnTo>
                    <a:pt x="11" y="49"/>
                  </a:lnTo>
                  <a:lnTo>
                    <a:pt x="8" y="57"/>
                  </a:lnTo>
                  <a:lnTo>
                    <a:pt x="5" y="65"/>
                  </a:lnTo>
                  <a:lnTo>
                    <a:pt x="2" y="74"/>
                  </a:lnTo>
                  <a:lnTo>
                    <a:pt x="1" y="83"/>
                  </a:lnTo>
                  <a:lnTo>
                    <a:pt x="0" y="94"/>
                  </a:lnTo>
                  <a:lnTo>
                    <a:pt x="0" y="467"/>
                  </a:lnTo>
                  <a:lnTo>
                    <a:pt x="1" y="477"/>
                  </a:lnTo>
                  <a:lnTo>
                    <a:pt x="2" y="486"/>
                  </a:lnTo>
                  <a:lnTo>
                    <a:pt x="5" y="495"/>
                  </a:lnTo>
                  <a:lnTo>
                    <a:pt x="8" y="503"/>
                  </a:lnTo>
                  <a:lnTo>
                    <a:pt x="11" y="511"/>
                  </a:lnTo>
                  <a:lnTo>
                    <a:pt x="16" y="519"/>
                  </a:lnTo>
                  <a:lnTo>
                    <a:pt x="22" y="526"/>
                  </a:lnTo>
                  <a:lnTo>
                    <a:pt x="27" y="533"/>
                  </a:lnTo>
                  <a:lnTo>
                    <a:pt x="34" y="539"/>
                  </a:lnTo>
                  <a:lnTo>
                    <a:pt x="41" y="545"/>
                  </a:lnTo>
                  <a:lnTo>
                    <a:pt x="49" y="549"/>
                  </a:lnTo>
                  <a:lnTo>
                    <a:pt x="57" y="553"/>
                  </a:lnTo>
                  <a:lnTo>
                    <a:pt x="66" y="556"/>
                  </a:lnTo>
                  <a:lnTo>
                    <a:pt x="74" y="558"/>
                  </a:lnTo>
                  <a:lnTo>
                    <a:pt x="84" y="560"/>
                  </a:lnTo>
                  <a:lnTo>
                    <a:pt x="94" y="561"/>
                  </a:lnTo>
                  <a:lnTo>
                    <a:pt x="714" y="561"/>
                  </a:lnTo>
                  <a:lnTo>
                    <a:pt x="723" y="560"/>
                  </a:lnTo>
                  <a:lnTo>
                    <a:pt x="733" y="558"/>
                  </a:lnTo>
                  <a:lnTo>
                    <a:pt x="742" y="556"/>
                  </a:lnTo>
                  <a:lnTo>
                    <a:pt x="750" y="553"/>
                  </a:lnTo>
                  <a:lnTo>
                    <a:pt x="759" y="549"/>
                  </a:lnTo>
                  <a:lnTo>
                    <a:pt x="766" y="545"/>
                  </a:lnTo>
                  <a:lnTo>
                    <a:pt x="774" y="539"/>
                  </a:lnTo>
                  <a:lnTo>
                    <a:pt x="780" y="533"/>
                  </a:lnTo>
                  <a:lnTo>
                    <a:pt x="786" y="526"/>
                  </a:lnTo>
                  <a:lnTo>
                    <a:pt x="791" y="519"/>
                  </a:lnTo>
                  <a:lnTo>
                    <a:pt x="796" y="511"/>
                  </a:lnTo>
                  <a:lnTo>
                    <a:pt x="800" y="503"/>
                  </a:lnTo>
                  <a:lnTo>
                    <a:pt x="804" y="495"/>
                  </a:lnTo>
                  <a:lnTo>
                    <a:pt x="806" y="486"/>
                  </a:lnTo>
                  <a:lnTo>
                    <a:pt x="807" y="477"/>
                  </a:lnTo>
                  <a:lnTo>
                    <a:pt x="807" y="467"/>
                  </a:lnTo>
                  <a:lnTo>
                    <a:pt x="807" y="94"/>
                  </a:lnTo>
                  <a:lnTo>
                    <a:pt x="807" y="83"/>
                  </a:lnTo>
                  <a:lnTo>
                    <a:pt x="806" y="74"/>
                  </a:lnTo>
                  <a:lnTo>
                    <a:pt x="804" y="65"/>
                  </a:lnTo>
                  <a:lnTo>
                    <a:pt x="800" y="57"/>
                  </a:lnTo>
                  <a:lnTo>
                    <a:pt x="796" y="49"/>
                  </a:lnTo>
                  <a:lnTo>
                    <a:pt x="791" y="41"/>
                  </a:lnTo>
                  <a:lnTo>
                    <a:pt x="786" y="34"/>
                  </a:lnTo>
                  <a:lnTo>
                    <a:pt x="780" y="27"/>
                  </a:lnTo>
                  <a:lnTo>
                    <a:pt x="774" y="21"/>
                  </a:lnTo>
                  <a:lnTo>
                    <a:pt x="766" y="16"/>
                  </a:lnTo>
                  <a:lnTo>
                    <a:pt x="759" y="11"/>
                  </a:lnTo>
                  <a:lnTo>
                    <a:pt x="750" y="6"/>
                  </a:lnTo>
                  <a:lnTo>
                    <a:pt x="742" y="4"/>
                  </a:lnTo>
                  <a:lnTo>
                    <a:pt x="733" y="2"/>
                  </a:lnTo>
                  <a:lnTo>
                    <a:pt x="723" y="0"/>
                  </a:lnTo>
                  <a:lnTo>
                    <a:pt x="714"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2541" name="Rectangle 22"/>
            <p:cNvSpPr>
              <a:spLocks noChangeArrowheads="1"/>
            </p:cNvSpPr>
            <p:nvPr/>
          </p:nvSpPr>
          <p:spPr bwMode="auto">
            <a:xfrm>
              <a:off x="986" y="742"/>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42" name="Freeform 23"/>
            <p:cNvSpPr>
              <a:spLocks/>
            </p:cNvSpPr>
            <p:nvPr/>
          </p:nvSpPr>
          <p:spPr bwMode="auto">
            <a:xfrm>
              <a:off x="972" y="728"/>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3"/>
                  </a:lnTo>
                  <a:lnTo>
                    <a:pt x="66" y="5"/>
                  </a:lnTo>
                  <a:lnTo>
                    <a:pt x="57" y="7"/>
                  </a:lnTo>
                  <a:lnTo>
                    <a:pt x="49" y="12"/>
                  </a:lnTo>
                  <a:lnTo>
                    <a:pt x="41" y="16"/>
                  </a:lnTo>
                  <a:lnTo>
                    <a:pt x="34" y="22"/>
                  </a:lnTo>
                  <a:lnTo>
                    <a:pt x="27" y="28"/>
                  </a:lnTo>
                  <a:lnTo>
                    <a:pt x="21" y="35"/>
                  </a:lnTo>
                  <a:lnTo>
                    <a:pt x="16" y="42"/>
                  </a:lnTo>
                  <a:lnTo>
                    <a:pt x="11" y="50"/>
                  </a:lnTo>
                  <a:lnTo>
                    <a:pt x="8" y="58"/>
                  </a:lnTo>
                  <a:lnTo>
                    <a:pt x="4" y="66"/>
                  </a:lnTo>
                  <a:lnTo>
                    <a:pt x="2" y="75"/>
                  </a:lnTo>
                  <a:lnTo>
                    <a:pt x="1" y="84"/>
                  </a:lnTo>
                  <a:lnTo>
                    <a:pt x="0" y="94"/>
                  </a:lnTo>
                  <a:lnTo>
                    <a:pt x="0" y="468"/>
                  </a:lnTo>
                  <a:lnTo>
                    <a:pt x="1" y="478"/>
                  </a:lnTo>
                  <a:lnTo>
                    <a:pt x="2" y="487"/>
                  </a:lnTo>
                  <a:lnTo>
                    <a:pt x="4" y="496"/>
                  </a:lnTo>
                  <a:lnTo>
                    <a:pt x="8" y="504"/>
                  </a:lnTo>
                  <a:lnTo>
                    <a:pt x="11" y="512"/>
                  </a:lnTo>
                  <a:lnTo>
                    <a:pt x="16" y="520"/>
                  </a:lnTo>
                  <a:lnTo>
                    <a:pt x="21" y="527"/>
                  </a:lnTo>
                  <a:lnTo>
                    <a:pt x="27" y="534"/>
                  </a:lnTo>
                  <a:lnTo>
                    <a:pt x="34" y="540"/>
                  </a:lnTo>
                  <a:lnTo>
                    <a:pt x="41" y="545"/>
                  </a:lnTo>
                  <a:lnTo>
                    <a:pt x="49" y="550"/>
                  </a:lnTo>
                  <a:lnTo>
                    <a:pt x="57" y="553"/>
                  </a:lnTo>
                  <a:lnTo>
                    <a:pt x="66"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40"/>
                  </a:lnTo>
                  <a:lnTo>
                    <a:pt x="779" y="534"/>
                  </a:lnTo>
                  <a:lnTo>
                    <a:pt x="786" y="527"/>
                  </a:lnTo>
                  <a:lnTo>
                    <a:pt x="791" y="520"/>
                  </a:lnTo>
                  <a:lnTo>
                    <a:pt x="795" y="512"/>
                  </a:lnTo>
                  <a:lnTo>
                    <a:pt x="800" y="504"/>
                  </a:lnTo>
                  <a:lnTo>
                    <a:pt x="803" y="496"/>
                  </a:lnTo>
                  <a:lnTo>
                    <a:pt x="806" y="487"/>
                  </a:lnTo>
                  <a:lnTo>
                    <a:pt x="807" y="478"/>
                  </a:lnTo>
                  <a:lnTo>
                    <a:pt x="807" y="468"/>
                  </a:lnTo>
                  <a:lnTo>
                    <a:pt x="807" y="94"/>
                  </a:lnTo>
                  <a:lnTo>
                    <a:pt x="807" y="84"/>
                  </a:lnTo>
                  <a:lnTo>
                    <a:pt x="806" y="75"/>
                  </a:lnTo>
                  <a:lnTo>
                    <a:pt x="803" y="66"/>
                  </a:lnTo>
                  <a:lnTo>
                    <a:pt x="800" y="58"/>
                  </a:lnTo>
                  <a:lnTo>
                    <a:pt x="795" y="50"/>
                  </a:lnTo>
                  <a:lnTo>
                    <a:pt x="791" y="42"/>
                  </a:lnTo>
                  <a:lnTo>
                    <a:pt x="786" y="35"/>
                  </a:lnTo>
                  <a:lnTo>
                    <a:pt x="779" y="28"/>
                  </a:lnTo>
                  <a:lnTo>
                    <a:pt x="774" y="22"/>
                  </a:lnTo>
                  <a:lnTo>
                    <a:pt x="765" y="16"/>
                  </a:lnTo>
                  <a:lnTo>
                    <a:pt x="759" y="12"/>
                  </a:lnTo>
                  <a:lnTo>
                    <a:pt x="749" y="7"/>
                  </a:lnTo>
                  <a:lnTo>
                    <a:pt x="741" y="5"/>
                  </a:lnTo>
                  <a:lnTo>
                    <a:pt x="732" y="3"/>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2543" name="Rectangle 24"/>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2544" name="Freeform 25"/>
            <p:cNvSpPr>
              <a:spLocks/>
            </p:cNvSpPr>
            <p:nvPr/>
          </p:nvSpPr>
          <p:spPr bwMode="auto">
            <a:xfrm>
              <a:off x="260" y="230"/>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29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3"/>
                  </a:lnTo>
                  <a:lnTo>
                    <a:pt x="56" y="7"/>
                  </a:lnTo>
                  <a:lnTo>
                    <a:pt x="48" y="11"/>
                  </a:lnTo>
                  <a:lnTo>
                    <a:pt x="41" y="16"/>
                  </a:lnTo>
                  <a:lnTo>
                    <a:pt x="33" y="21"/>
                  </a:lnTo>
                  <a:lnTo>
                    <a:pt x="26" y="27"/>
                  </a:lnTo>
                  <a:lnTo>
                    <a:pt x="20" y="33"/>
                  </a:lnTo>
                  <a:lnTo>
                    <a:pt x="15" y="41"/>
                  </a:lnTo>
                  <a:lnTo>
                    <a:pt x="10" y="48"/>
                  </a:lnTo>
                  <a:lnTo>
                    <a:pt x="7" y="57"/>
                  </a:lnTo>
                  <a:lnTo>
                    <a:pt x="3" y="65"/>
                  </a:lnTo>
                  <a:lnTo>
                    <a:pt x="1" y="74"/>
                  </a:lnTo>
                  <a:lnTo>
                    <a:pt x="0" y="84"/>
                  </a:lnTo>
                  <a:lnTo>
                    <a:pt x="0" y="93"/>
                  </a:lnTo>
                  <a:lnTo>
                    <a:pt x="0" y="467"/>
                  </a:lnTo>
                  <a:lnTo>
                    <a:pt x="0" y="476"/>
                  </a:lnTo>
                  <a:lnTo>
                    <a:pt x="1" y="486"/>
                  </a:lnTo>
                  <a:lnTo>
                    <a:pt x="3" y="495"/>
                  </a:lnTo>
                  <a:lnTo>
                    <a:pt x="7" y="504"/>
                  </a:lnTo>
                  <a:lnTo>
                    <a:pt x="10" y="512"/>
                  </a:lnTo>
                  <a:lnTo>
                    <a:pt x="15" y="520"/>
                  </a:lnTo>
                  <a:lnTo>
                    <a:pt x="20" y="527"/>
                  </a:lnTo>
                  <a:lnTo>
                    <a:pt x="26" y="534"/>
                  </a:lnTo>
                  <a:lnTo>
                    <a:pt x="33" y="539"/>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39"/>
                  </a:lnTo>
                  <a:lnTo>
                    <a:pt x="779" y="534"/>
                  </a:lnTo>
                  <a:lnTo>
                    <a:pt x="785" y="527"/>
                  </a:lnTo>
                  <a:lnTo>
                    <a:pt x="791" y="520"/>
                  </a:lnTo>
                  <a:lnTo>
                    <a:pt x="795" y="512"/>
                  </a:lnTo>
                  <a:lnTo>
                    <a:pt x="799" y="504"/>
                  </a:lnTo>
                  <a:lnTo>
                    <a:pt x="802" y="495"/>
                  </a:lnTo>
                  <a:lnTo>
                    <a:pt x="805" y="486"/>
                  </a:lnTo>
                  <a:lnTo>
                    <a:pt x="806" y="476"/>
                  </a:lnTo>
                  <a:lnTo>
                    <a:pt x="807" y="467"/>
                  </a:lnTo>
                  <a:lnTo>
                    <a:pt x="807" y="93"/>
                  </a:lnTo>
                  <a:lnTo>
                    <a:pt x="806" y="84"/>
                  </a:lnTo>
                  <a:lnTo>
                    <a:pt x="805" y="74"/>
                  </a:lnTo>
                  <a:lnTo>
                    <a:pt x="802" y="65"/>
                  </a:lnTo>
                  <a:lnTo>
                    <a:pt x="799" y="57"/>
                  </a:lnTo>
                  <a:lnTo>
                    <a:pt x="795" y="48"/>
                  </a:lnTo>
                  <a:lnTo>
                    <a:pt x="791" y="41"/>
                  </a:lnTo>
                  <a:lnTo>
                    <a:pt x="785" y="33"/>
                  </a:lnTo>
                  <a:lnTo>
                    <a:pt x="779" y="27"/>
                  </a:lnTo>
                  <a:lnTo>
                    <a:pt x="772" y="21"/>
                  </a:lnTo>
                  <a:lnTo>
                    <a:pt x="766" y="16"/>
                  </a:lnTo>
                  <a:lnTo>
                    <a:pt x="758" y="11"/>
                  </a:lnTo>
                  <a:lnTo>
                    <a:pt x="750" y="7"/>
                  </a:lnTo>
                  <a:lnTo>
                    <a:pt x="740" y="3"/>
                  </a:lnTo>
                  <a:lnTo>
                    <a:pt x="731" y="1"/>
                  </a:lnTo>
                  <a:lnTo>
                    <a:pt x="722" y="0"/>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2545" name="Rectangle 26"/>
            <p:cNvSpPr>
              <a:spLocks noChangeArrowheads="1"/>
            </p:cNvSpPr>
            <p:nvPr/>
          </p:nvSpPr>
          <p:spPr bwMode="auto">
            <a:xfrm>
              <a:off x="259" y="230"/>
              <a:ext cx="203" cy="141"/>
            </a:xfrm>
            <a:prstGeom prst="rect">
              <a:avLst/>
            </a:prstGeom>
            <a:solidFill>
              <a:srgbClr val="BFECB6"/>
            </a:solidFill>
            <a:ln w="9525">
              <a:noFill/>
              <a:miter lim="800000"/>
              <a:headEnd/>
              <a:tailEnd/>
            </a:ln>
          </p:spPr>
          <p:txBody>
            <a:bodyPr/>
            <a:lstStyle/>
            <a:p>
              <a:pPr eaLnBrk="1" hangingPunct="1"/>
              <a:endParaRPr lang="en-GB" altLang="ru-RU" sz="1800">
                <a:latin typeface="Calibri" pitchFamily="34" charset="0"/>
              </a:endParaRPr>
            </a:p>
          </p:txBody>
        </p:sp>
        <p:sp>
          <p:nvSpPr>
            <p:cNvPr id="22546" name="Freeform 27"/>
            <p:cNvSpPr>
              <a:spLocks/>
            </p:cNvSpPr>
            <p:nvPr/>
          </p:nvSpPr>
          <p:spPr bwMode="auto">
            <a:xfrm>
              <a:off x="245" y="216"/>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0"/>
                  </a:lnTo>
                  <a:lnTo>
                    <a:pt x="27" y="27"/>
                  </a:lnTo>
                  <a:lnTo>
                    <a:pt x="21" y="33"/>
                  </a:lnTo>
                  <a:lnTo>
                    <a:pt x="15" y="41"/>
                  </a:lnTo>
                  <a:lnTo>
                    <a:pt x="11" y="48"/>
                  </a:lnTo>
                  <a:lnTo>
                    <a:pt x="7" y="57"/>
                  </a:lnTo>
                  <a:lnTo>
                    <a:pt x="4" y="65"/>
                  </a:lnTo>
                  <a:lnTo>
                    <a:pt x="2" y="74"/>
                  </a:lnTo>
                  <a:lnTo>
                    <a:pt x="0" y="83"/>
                  </a:lnTo>
                  <a:lnTo>
                    <a:pt x="0" y="92"/>
                  </a:lnTo>
                  <a:lnTo>
                    <a:pt x="0" y="467"/>
                  </a:lnTo>
                  <a:lnTo>
                    <a:pt x="0" y="476"/>
                  </a:lnTo>
                  <a:lnTo>
                    <a:pt x="2" y="485"/>
                  </a:lnTo>
                  <a:lnTo>
                    <a:pt x="4" y="494"/>
                  </a:lnTo>
                  <a:lnTo>
                    <a:pt x="7" y="504"/>
                  </a:lnTo>
                  <a:lnTo>
                    <a:pt x="11" y="512"/>
                  </a:lnTo>
                  <a:lnTo>
                    <a:pt x="15" y="520"/>
                  </a:lnTo>
                  <a:lnTo>
                    <a:pt x="21" y="526"/>
                  </a:lnTo>
                  <a:lnTo>
                    <a:pt x="27" y="533"/>
                  </a:lnTo>
                  <a:lnTo>
                    <a:pt x="34" y="539"/>
                  </a:lnTo>
                  <a:lnTo>
                    <a:pt x="42" y="545"/>
                  </a:lnTo>
                  <a:lnTo>
                    <a:pt x="49" y="549"/>
                  </a:lnTo>
                  <a:lnTo>
                    <a:pt x="57" y="553"/>
                  </a:lnTo>
                  <a:lnTo>
                    <a:pt x="66" y="556"/>
                  </a:lnTo>
                  <a:lnTo>
                    <a:pt x="75" y="559"/>
                  </a:lnTo>
                  <a:lnTo>
                    <a:pt x="84" y="560"/>
                  </a:lnTo>
                  <a:lnTo>
                    <a:pt x="93" y="561"/>
                  </a:lnTo>
                  <a:lnTo>
                    <a:pt x="714" y="561"/>
                  </a:lnTo>
                  <a:lnTo>
                    <a:pt x="723" y="560"/>
                  </a:lnTo>
                  <a:lnTo>
                    <a:pt x="732" y="559"/>
                  </a:lnTo>
                  <a:lnTo>
                    <a:pt x="741" y="556"/>
                  </a:lnTo>
                  <a:lnTo>
                    <a:pt x="750" y="553"/>
                  </a:lnTo>
                  <a:lnTo>
                    <a:pt x="758" y="549"/>
                  </a:lnTo>
                  <a:lnTo>
                    <a:pt x="766" y="545"/>
                  </a:lnTo>
                  <a:lnTo>
                    <a:pt x="773" y="539"/>
                  </a:lnTo>
                  <a:lnTo>
                    <a:pt x="780" y="533"/>
                  </a:lnTo>
                  <a:lnTo>
                    <a:pt x="786" y="526"/>
                  </a:lnTo>
                  <a:lnTo>
                    <a:pt x="791" y="520"/>
                  </a:lnTo>
                  <a:lnTo>
                    <a:pt x="796" y="512"/>
                  </a:lnTo>
                  <a:lnTo>
                    <a:pt x="800" y="504"/>
                  </a:lnTo>
                  <a:lnTo>
                    <a:pt x="803" y="494"/>
                  </a:lnTo>
                  <a:lnTo>
                    <a:pt x="805" y="485"/>
                  </a:lnTo>
                  <a:lnTo>
                    <a:pt x="806" y="476"/>
                  </a:lnTo>
                  <a:lnTo>
                    <a:pt x="808" y="467"/>
                  </a:lnTo>
                  <a:lnTo>
                    <a:pt x="808" y="92"/>
                  </a:lnTo>
                  <a:lnTo>
                    <a:pt x="806" y="83"/>
                  </a:lnTo>
                  <a:lnTo>
                    <a:pt x="805" y="74"/>
                  </a:lnTo>
                  <a:lnTo>
                    <a:pt x="803" y="65"/>
                  </a:lnTo>
                  <a:lnTo>
                    <a:pt x="800" y="57"/>
                  </a:lnTo>
                  <a:lnTo>
                    <a:pt x="796" y="48"/>
                  </a:lnTo>
                  <a:lnTo>
                    <a:pt x="791" y="41"/>
                  </a:lnTo>
                  <a:lnTo>
                    <a:pt x="786" y="33"/>
                  </a:lnTo>
                  <a:lnTo>
                    <a:pt x="780" y="27"/>
                  </a:lnTo>
                  <a:lnTo>
                    <a:pt x="773" y="20"/>
                  </a:lnTo>
                  <a:lnTo>
                    <a:pt x="766" y="16"/>
                  </a:lnTo>
                  <a:lnTo>
                    <a:pt x="758" y="11"/>
                  </a:lnTo>
                  <a:lnTo>
                    <a:pt x="750" y="7"/>
                  </a:lnTo>
                  <a:lnTo>
                    <a:pt x="741" y="3"/>
                  </a:lnTo>
                  <a:lnTo>
                    <a:pt x="732" y="1"/>
                  </a:lnTo>
                  <a:lnTo>
                    <a:pt x="723" y="0"/>
                  </a:lnTo>
                  <a:lnTo>
                    <a:pt x="714" y="0"/>
                  </a:lnTo>
                  <a:lnTo>
                    <a:pt x="93" y="0"/>
                  </a:lnTo>
                  <a:close/>
                </a:path>
              </a:pathLst>
            </a:custGeom>
            <a:solidFill>
              <a:schemeClr val="bg1"/>
            </a:solidFill>
            <a:ln w="9525">
              <a:noFill/>
              <a:round/>
              <a:headEnd/>
              <a:tailEnd/>
            </a:ln>
          </p:spPr>
          <p:txBody>
            <a:bodyPr/>
            <a:lstStyle/>
            <a:p>
              <a:endParaRPr lang="ru-RU"/>
            </a:p>
          </p:txBody>
        </p:sp>
        <p:sp>
          <p:nvSpPr>
            <p:cNvPr id="22547" name="Freeform 28"/>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close/>
                </a:path>
              </a:pathLst>
            </a:custGeom>
            <a:solidFill>
              <a:srgbClr val="FF0000"/>
            </a:solidFill>
            <a:ln w="9525">
              <a:noFill/>
              <a:round/>
              <a:headEnd/>
              <a:tailEnd/>
            </a:ln>
          </p:spPr>
          <p:txBody>
            <a:bodyPr/>
            <a:lstStyle/>
            <a:p>
              <a:endParaRPr lang="ru-RU"/>
            </a:p>
          </p:txBody>
        </p:sp>
        <p:sp>
          <p:nvSpPr>
            <p:cNvPr id="22548" name="Freeform 29"/>
            <p:cNvSpPr>
              <a:spLocks/>
            </p:cNvSpPr>
            <p:nvPr/>
          </p:nvSpPr>
          <p:spPr bwMode="auto">
            <a:xfrm>
              <a:off x="545" y="517"/>
              <a:ext cx="324" cy="281"/>
            </a:xfrm>
            <a:custGeom>
              <a:avLst/>
              <a:gdLst>
                <a:gd name="T0" fmla="*/ 37 w 1297"/>
                <a:gd name="T1" fmla="*/ 0 h 1121"/>
                <a:gd name="T2" fmla="*/ 33 w 1297"/>
                <a:gd name="T3" fmla="*/ 1 h 1121"/>
                <a:gd name="T4" fmla="*/ 29 w 1297"/>
                <a:gd name="T5" fmla="*/ 1 h 1121"/>
                <a:gd name="T6" fmla="*/ 26 w 1297"/>
                <a:gd name="T7" fmla="*/ 3 h 1121"/>
                <a:gd name="T8" fmla="*/ 22 w 1297"/>
                <a:gd name="T9" fmla="*/ 4 h 1121"/>
                <a:gd name="T10" fmla="*/ 16 w 1297"/>
                <a:gd name="T11" fmla="*/ 7 h 1121"/>
                <a:gd name="T12" fmla="*/ 10 w 1297"/>
                <a:gd name="T13" fmla="*/ 12 h 1121"/>
                <a:gd name="T14" fmla="*/ 7 w 1297"/>
                <a:gd name="T15" fmla="*/ 15 h 1121"/>
                <a:gd name="T16" fmla="*/ 5 w 1297"/>
                <a:gd name="T17" fmla="*/ 18 h 1121"/>
                <a:gd name="T18" fmla="*/ 3 w 1297"/>
                <a:gd name="T19" fmla="*/ 21 h 1121"/>
                <a:gd name="T20" fmla="*/ 2 w 1297"/>
                <a:gd name="T21" fmla="*/ 24 h 1121"/>
                <a:gd name="T22" fmla="*/ 1 w 1297"/>
                <a:gd name="T23" fmla="*/ 27 h 1121"/>
                <a:gd name="T24" fmla="*/ 0 w 1297"/>
                <a:gd name="T25" fmla="*/ 31 h 1121"/>
                <a:gd name="T26" fmla="*/ 0 w 1297"/>
                <a:gd name="T27" fmla="*/ 34 h 1121"/>
                <a:gd name="T28" fmla="*/ 0 w 1297"/>
                <a:gd name="T29" fmla="*/ 38 h 1121"/>
                <a:gd name="T30" fmla="*/ 1 w 1297"/>
                <a:gd name="T31" fmla="*/ 41 h 1121"/>
                <a:gd name="T32" fmla="*/ 1 w 1297"/>
                <a:gd name="T33" fmla="*/ 45 h 1121"/>
                <a:gd name="T34" fmla="*/ 3 w 1297"/>
                <a:gd name="T35" fmla="*/ 48 h 1121"/>
                <a:gd name="T36" fmla="*/ 4 w 1297"/>
                <a:gd name="T37" fmla="*/ 51 h 1121"/>
                <a:gd name="T38" fmla="*/ 6 w 1297"/>
                <a:gd name="T39" fmla="*/ 54 h 1121"/>
                <a:gd name="T40" fmla="*/ 9 w 1297"/>
                <a:gd name="T41" fmla="*/ 57 h 1121"/>
                <a:gd name="T42" fmla="*/ 13 w 1297"/>
                <a:gd name="T43" fmla="*/ 61 h 1121"/>
                <a:gd name="T44" fmla="*/ 19 w 1297"/>
                <a:gd name="T45" fmla="*/ 65 h 1121"/>
                <a:gd name="T46" fmla="*/ 24 w 1297"/>
                <a:gd name="T47" fmla="*/ 67 h 1121"/>
                <a:gd name="T48" fmla="*/ 27 w 1297"/>
                <a:gd name="T49" fmla="*/ 68 h 1121"/>
                <a:gd name="T50" fmla="*/ 31 w 1297"/>
                <a:gd name="T51" fmla="*/ 69 h 1121"/>
                <a:gd name="T52" fmla="*/ 35 w 1297"/>
                <a:gd name="T53" fmla="*/ 70 h 1121"/>
                <a:gd name="T54" fmla="*/ 39 w 1297"/>
                <a:gd name="T55" fmla="*/ 70 h 1121"/>
                <a:gd name="T56" fmla="*/ 44 w 1297"/>
                <a:gd name="T57" fmla="*/ 70 h 1121"/>
                <a:gd name="T58" fmla="*/ 48 w 1297"/>
                <a:gd name="T59" fmla="*/ 70 h 1121"/>
                <a:gd name="T60" fmla="*/ 51 w 1297"/>
                <a:gd name="T61" fmla="*/ 69 h 1121"/>
                <a:gd name="T62" fmla="*/ 55 w 1297"/>
                <a:gd name="T63" fmla="*/ 68 h 1121"/>
                <a:gd name="T64" fmla="*/ 59 w 1297"/>
                <a:gd name="T65" fmla="*/ 66 h 1121"/>
                <a:gd name="T66" fmla="*/ 65 w 1297"/>
                <a:gd name="T67" fmla="*/ 63 h 1121"/>
                <a:gd name="T68" fmla="*/ 70 w 1297"/>
                <a:gd name="T69" fmla="*/ 59 h 1121"/>
                <a:gd name="T70" fmla="*/ 73 w 1297"/>
                <a:gd name="T71" fmla="*/ 56 h 1121"/>
                <a:gd name="T72" fmla="*/ 76 w 1297"/>
                <a:gd name="T73" fmla="*/ 53 h 1121"/>
                <a:gd name="T74" fmla="*/ 77 w 1297"/>
                <a:gd name="T75" fmla="*/ 50 h 1121"/>
                <a:gd name="T76" fmla="*/ 79 w 1297"/>
                <a:gd name="T77" fmla="*/ 46 h 1121"/>
                <a:gd name="T78" fmla="*/ 80 w 1297"/>
                <a:gd name="T79" fmla="*/ 43 h 1121"/>
                <a:gd name="T80" fmla="*/ 81 w 1297"/>
                <a:gd name="T81" fmla="*/ 40 h 1121"/>
                <a:gd name="T82" fmla="*/ 81 w 1297"/>
                <a:gd name="T83" fmla="*/ 36 h 1121"/>
                <a:gd name="T84" fmla="*/ 81 w 1297"/>
                <a:gd name="T85" fmla="*/ 33 h 1121"/>
                <a:gd name="T86" fmla="*/ 80 w 1297"/>
                <a:gd name="T87" fmla="*/ 29 h 1121"/>
                <a:gd name="T88" fmla="*/ 79 w 1297"/>
                <a:gd name="T89" fmla="*/ 26 h 1121"/>
                <a:gd name="T90" fmla="*/ 78 w 1297"/>
                <a:gd name="T91" fmla="*/ 22 h 1121"/>
                <a:gd name="T92" fmla="*/ 76 w 1297"/>
                <a:gd name="T93" fmla="*/ 19 h 1121"/>
                <a:gd name="T94" fmla="*/ 75 w 1297"/>
                <a:gd name="T95" fmla="*/ 16 h 1121"/>
                <a:gd name="T96" fmla="*/ 72 w 1297"/>
                <a:gd name="T97" fmla="*/ 14 h 1121"/>
                <a:gd name="T98" fmla="*/ 68 w 1297"/>
                <a:gd name="T99" fmla="*/ 9 h 1121"/>
                <a:gd name="T100" fmla="*/ 61 w 1297"/>
                <a:gd name="T101" fmla="*/ 5 h 1121"/>
                <a:gd name="T102" fmla="*/ 57 w 1297"/>
                <a:gd name="T103" fmla="*/ 3 h 1121"/>
                <a:gd name="T104" fmla="*/ 53 w 1297"/>
                <a:gd name="T105" fmla="*/ 2 h 1121"/>
                <a:gd name="T106" fmla="*/ 50 w 1297"/>
                <a:gd name="T107" fmla="*/ 1 h 1121"/>
                <a:gd name="T108" fmla="*/ 46 w 1297"/>
                <a:gd name="T109" fmla="*/ 0 h 1121"/>
                <a:gd name="T110" fmla="*/ 41 w 1297"/>
                <a:gd name="T111" fmla="*/ 0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7"/>
                <a:gd name="T169" fmla="*/ 0 h 1121"/>
                <a:gd name="T170" fmla="*/ 1297 w 1297"/>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7" h="1121">
                  <a:moveTo>
                    <a:pt x="648" y="0"/>
                  </a:moveTo>
                  <a:lnTo>
                    <a:pt x="632" y="0"/>
                  </a:lnTo>
                  <a:lnTo>
                    <a:pt x="615" y="0"/>
                  </a:lnTo>
                  <a:lnTo>
                    <a:pt x="599" y="1"/>
                  </a:lnTo>
                  <a:lnTo>
                    <a:pt x="583" y="2"/>
                  </a:lnTo>
                  <a:lnTo>
                    <a:pt x="566" y="4"/>
                  </a:lnTo>
                  <a:lnTo>
                    <a:pt x="550" y="5"/>
                  </a:lnTo>
                  <a:lnTo>
                    <a:pt x="534" y="8"/>
                  </a:lnTo>
                  <a:lnTo>
                    <a:pt x="518" y="11"/>
                  </a:lnTo>
                  <a:lnTo>
                    <a:pt x="503" y="13"/>
                  </a:lnTo>
                  <a:lnTo>
                    <a:pt x="487" y="17"/>
                  </a:lnTo>
                  <a:lnTo>
                    <a:pt x="472" y="20"/>
                  </a:lnTo>
                  <a:lnTo>
                    <a:pt x="456" y="25"/>
                  </a:lnTo>
                  <a:lnTo>
                    <a:pt x="441" y="28"/>
                  </a:lnTo>
                  <a:lnTo>
                    <a:pt x="426" y="33"/>
                  </a:lnTo>
                  <a:lnTo>
                    <a:pt x="411" y="38"/>
                  </a:lnTo>
                  <a:lnTo>
                    <a:pt x="396" y="43"/>
                  </a:lnTo>
                  <a:lnTo>
                    <a:pt x="382" y="49"/>
                  </a:lnTo>
                  <a:lnTo>
                    <a:pt x="367" y="54"/>
                  </a:lnTo>
                  <a:lnTo>
                    <a:pt x="354" y="60"/>
                  </a:lnTo>
                  <a:lnTo>
                    <a:pt x="340" y="67"/>
                  </a:lnTo>
                  <a:lnTo>
                    <a:pt x="312" y="81"/>
                  </a:lnTo>
                  <a:lnTo>
                    <a:pt x="286" y="95"/>
                  </a:lnTo>
                  <a:lnTo>
                    <a:pt x="261" y="111"/>
                  </a:lnTo>
                  <a:lnTo>
                    <a:pt x="237" y="127"/>
                  </a:lnTo>
                  <a:lnTo>
                    <a:pt x="213" y="145"/>
                  </a:lnTo>
                  <a:lnTo>
                    <a:pt x="191" y="163"/>
                  </a:lnTo>
                  <a:lnTo>
                    <a:pt x="169" y="183"/>
                  </a:lnTo>
                  <a:lnTo>
                    <a:pt x="148" y="203"/>
                  </a:lnTo>
                  <a:lnTo>
                    <a:pt x="139" y="214"/>
                  </a:lnTo>
                  <a:lnTo>
                    <a:pt x="129" y="224"/>
                  </a:lnTo>
                  <a:lnTo>
                    <a:pt x="120" y="235"/>
                  </a:lnTo>
                  <a:lnTo>
                    <a:pt x="112" y="247"/>
                  </a:lnTo>
                  <a:lnTo>
                    <a:pt x="103" y="257"/>
                  </a:lnTo>
                  <a:lnTo>
                    <a:pt x="95" y="269"/>
                  </a:lnTo>
                  <a:lnTo>
                    <a:pt x="86" y="281"/>
                  </a:lnTo>
                  <a:lnTo>
                    <a:pt x="78" y="293"/>
                  </a:lnTo>
                  <a:lnTo>
                    <a:pt x="72" y="304"/>
                  </a:lnTo>
                  <a:lnTo>
                    <a:pt x="65" y="317"/>
                  </a:lnTo>
                  <a:lnTo>
                    <a:pt x="58" y="329"/>
                  </a:lnTo>
                  <a:lnTo>
                    <a:pt x="51" y="342"/>
                  </a:lnTo>
                  <a:lnTo>
                    <a:pt x="45" y="355"/>
                  </a:lnTo>
                  <a:lnTo>
                    <a:pt x="39" y="367"/>
                  </a:lnTo>
                  <a:lnTo>
                    <a:pt x="35" y="380"/>
                  </a:lnTo>
                  <a:lnTo>
                    <a:pt x="29" y="393"/>
                  </a:lnTo>
                  <a:lnTo>
                    <a:pt x="25" y="406"/>
                  </a:lnTo>
                  <a:lnTo>
                    <a:pt x="21" y="420"/>
                  </a:lnTo>
                  <a:lnTo>
                    <a:pt x="17" y="434"/>
                  </a:lnTo>
                  <a:lnTo>
                    <a:pt x="14" y="447"/>
                  </a:lnTo>
                  <a:lnTo>
                    <a:pt x="11" y="461"/>
                  </a:lnTo>
                  <a:lnTo>
                    <a:pt x="9" y="475"/>
                  </a:lnTo>
                  <a:lnTo>
                    <a:pt x="6" y="489"/>
                  </a:lnTo>
                  <a:lnTo>
                    <a:pt x="4" y="502"/>
                  </a:lnTo>
                  <a:lnTo>
                    <a:pt x="3" y="517"/>
                  </a:lnTo>
                  <a:lnTo>
                    <a:pt x="2" y="531"/>
                  </a:lnTo>
                  <a:lnTo>
                    <a:pt x="0" y="546"/>
                  </a:lnTo>
                  <a:lnTo>
                    <a:pt x="0" y="559"/>
                  </a:lnTo>
                  <a:lnTo>
                    <a:pt x="0" y="574"/>
                  </a:lnTo>
                  <a:lnTo>
                    <a:pt x="2" y="588"/>
                  </a:lnTo>
                  <a:lnTo>
                    <a:pt x="3" y="603"/>
                  </a:lnTo>
                  <a:lnTo>
                    <a:pt x="4" y="617"/>
                  </a:lnTo>
                  <a:lnTo>
                    <a:pt x="6" y="632"/>
                  </a:lnTo>
                  <a:lnTo>
                    <a:pt x="9" y="645"/>
                  </a:lnTo>
                  <a:lnTo>
                    <a:pt x="11" y="659"/>
                  </a:lnTo>
                  <a:lnTo>
                    <a:pt x="14" y="673"/>
                  </a:lnTo>
                  <a:lnTo>
                    <a:pt x="17" y="687"/>
                  </a:lnTo>
                  <a:lnTo>
                    <a:pt x="21" y="700"/>
                  </a:lnTo>
                  <a:lnTo>
                    <a:pt x="25" y="713"/>
                  </a:lnTo>
                  <a:lnTo>
                    <a:pt x="29" y="727"/>
                  </a:lnTo>
                  <a:lnTo>
                    <a:pt x="35" y="739"/>
                  </a:lnTo>
                  <a:lnTo>
                    <a:pt x="39" y="753"/>
                  </a:lnTo>
                  <a:lnTo>
                    <a:pt x="45" y="766"/>
                  </a:lnTo>
                  <a:lnTo>
                    <a:pt x="51" y="778"/>
                  </a:lnTo>
                  <a:lnTo>
                    <a:pt x="58" y="791"/>
                  </a:lnTo>
                  <a:lnTo>
                    <a:pt x="65" y="803"/>
                  </a:lnTo>
                  <a:lnTo>
                    <a:pt x="72" y="815"/>
                  </a:lnTo>
                  <a:lnTo>
                    <a:pt x="78" y="827"/>
                  </a:lnTo>
                  <a:lnTo>
                    <a:pt x="86" y="839"/>
                  </a:lnTo>
                  <a:lnTo>
                    <a:pt x="95" y="850"/>
                  </a:lnTo>
                  <a:lnTo>
                    <a:pt x="103" y="862"/>
                  </a:lnTo>
                  <a:lnTo>
                    <a:pt x="112" y="873"/>
                  </a:lnTo>
                  <a:lnTo>
                    <a:pt x="120" y="885"/>
                  </a:lnTo>
                  <a:lnTo>
                    <a:pt x="129" y="895"/>
                  </a:lnTo>
                  <a:lnTo>
                    <a:pt x="139" y="905"/>
                  </a:lnTo>
                  <a:lnTo>
                    <a:pt x="148" y="917"/>
                  </a:lnTo>
                  <a:lnTo>
                    <a:pt x="169" y="936"/>
                  </a:lnTo>
                  <a:lnTo>
                    <a:pt x="191" y="956"/>
                  </a:lnTo>
                  <a:lnTo>
                    <a:pt x="213" y="975"/>
                  </a:lnTo>
                  <a:lnTo>
                    <a:pt x="237" y="992"/>
                  </a:lnTo>
                  <a:lnTo>
                    <a:pt x="261" y="1010"/>
                  </a:lnTo>
                  <a:lnTo>
                    <a:pt x="286" y="1024"/>
                  </a:lnTo>
                  <a:lnTo>
                    <a:pt x="312" y="1039"/>
                  </a:lnTo>
                  <a:lnTo>
                    <a:pt x="340" y="1053"/>
                  </a:lnTo>
                  <a:lnTo>
                    <a:pt x="354" y="1059"/>
                  </a:lnTo>
                  <a:lnTo>
                    <a:pt x="367" y="1064"/>
                  </a:lnTo>
                  <a:lnTo>
                    <a:pt x="382" y="1070"/>
                  </a:lnTo>
                  <a:lnTo>
                    <a:pt x="396" y="1076"/>
                  </a:lnTo>
                  <a:lnTo>
                    <a:pt x="411" y="1082"/>
                  </a:lnTo>
                  <a:lnTo>
                    <a:pt x="426" y="1086"/>
                  </a:lnTo>
                  <a:lnTo>
                    <a:pt x="441" y="1091"/>
                  </a:lnTo>
                  <a:lnTo>
                    <a:pt x="456" y="1095"/>
                  </a:lnTo>
                  <a:lnTo>
                    <a:pt x="472" y="1099"/>
                  </a:lnTo>
                  <a:lnTo>
                    <a:pt x="487" y="1102"/>
                  </a:lnTo>
                  <a:lnTo>
                    <a:pt x="503" y="1106"/>
                  </a:lnTo>
                  <a:lnTo>
                    <a:pt x="518" y="1109"/>
                  </a:lnTo>
                  <a:lnTo>
                    <a:pt x="534" y="1111"/>
                  </a:lnTo>
                  <a:lnTo>
                    <a:pt x="550" y="1114"/>
                  </a:lnTo>
                  <a:lnTo>
                    <a:pt x="566" y="1116"/>
                  </a:lnTo>
                  <a:lnTo>
                    <a:pt x="583" y="1117"/>
                  </a:lnTo>
                  <a:lnTo>
                    <a:pt x="599" y="1118"/>
                  </a:lnTo>
                  <a:lnTo>
                    <a:pt x="615" y="1119"/>
                  </a:lnTo>
                  <a:lnTo>
                    <a:pt x="632" y="1119"/>
                  </a:lnTo>
                  <a:lnTo>
                    <a:pt x="648" y="1121"/>
                  </a:lnTo>
                  <a:lnTo>
                    <a:pt x="665" y="1121"/>
                  </a:lnTo>
                  <a:lnTo>
                    <a:pt x="682" y="1119"/>
                  </a:lnTo>
                  <a:lnTo>
                    <a:pt x="699" y="1118"/>
                  </a:lnTo>
                  <a:lnTo>
                    <a:pt x="715" y="1117"/>
                  </a:lnTo>
                  <a:lnTo>
                    <a:pt x="731" y="1116"/>
                  </a:lnTo>
                  <a:lnTo>
                    <a:pt x="747" y="1114"/>
                  </a:lnTo>
                  <a:lnTo>
                    <a:pt x="763" y="1111"/>
                  </a:lnTo>
                  <a:lnTo>
                    <a:pt x="779" y="1109"/>
                  </a:lnTo>
                  <a:lnTo>
                    <a:pt x="795" y="1106"/>
                  </a:lnTo>
                  <a:lnTo>
                    <a:pt x="811" y="1102"/>
                  </a:lnTo>
                  <a:lnTo>
                    <a:pt x="826" y="1099"/>
                  </a:lnTo>
                  <a:lnTo>
                    <a:pt x="842" y="1095"/>
                  </a:lnTo>
                  <a:lnTo>
                    <a:pt x="857" y="1091"/>
                  </a:lnTo>
                  <a:lnTo>
                    <a:pt x="872" y="1086"/>
                  </a:lnTo>
                  <a:lnTo>
                    <a:pt x="887" y="1082"/>
                  </a:lnTo>
                  <a:lnTo>
                    <a:pt x="900" y="1076"/>
                  </a:lnTo>
                  <a:lnTo>
                    <a:pt x="915" y="1071"/>
                  </a:lnTo>
                  <a:lnTo>
                    <a:pt x="930" y="1066"/>
                  </a:lnTo>
                  <a:lnTo>
                    <a:pt x="944" y="1059"/>
                  </a:lnTo>
                  <a:lnTo>
                    <a:pt x="958" y="1053"/>
                  </a:lnTo>
                  <a:lnTo>
                    <a:pt x="985" y="1039"/>
                  </a:lnTo>
                  <a:lnTo>
                    <a:pt x="1012" y="1024"/>
                  </a:lnTo>
                  <a:lnTo>
                    <a:pt x="1037" y="1010"/>
                  </a:lnTo>
                  <a:lnTo>
                    <a:pt x="1061" y="992"/>
                  </a:lnTo>
                  <a:lnTo>
                    <a:pt x="1085" y="975"/>
                  </a:lnTo>
                  <a:lnTo>
                    <a:pt x="1107" y="956"/>
                  </a:lnTo>
                  <a:lnTo>
                    <a:pt x="1129" y="936"/>
                  </a:lnTo>
                  <a:lnTo>
                    <a:pt x="1149" y="917"/>
                  </a:lnTo>
                  <a:lnTo>
                    <a:pt x="1158" y="905"/>
                  </a:lnTo>
                  <a:lnTo>
                    <a:pt x="1168" y="895"/>
                  </a:lnTo>
                  <a:lnTo>
                    <a:pt x="1177" y="885"/>
                  </a:lnTo>
                  <a:lnTo>
                    <a:pt x="1186" y="873"/>
                  </a:lnTo>
                  <a:lnTo>
                    <a:pt x="1195" y="862"/>
                  </a:lnTo>
                  <a:lnTo>
                    <a:pt x="1203" y="850"/>
                  </a:lnTo>
                  <a:lnTo>
                    <a:pt x="1211" y="839"/>
                  </a:lnTo>
                  <a:lnTo>
                    <a:pt x="1219" y="827"/>
                  </a:lnTo>
                  <a:lnTo>
                    <a:pt x="1226" y="815"/>
                  </a:lnTo>
                  <a:lnTo>
                    <a:pt x="1233" y="802"/>
                  </a:lnTo>
                  <a:lnTo>
                    <a:pt x="1240" y="791"/>
                  </a:lnTo>
                  <a:lnTo>
                    <a:pt x="1246" y="778"/>
                  </a:lnTo>
                  <a:lnTo>
                    <a:pt x="1252" y="766"/>
                  </a:lnTo>
                  <a:lnTo>
                    <a:pt x="1257" y="753"/>
                  </a:lnTo>
                  <a:lnTo>
                    <a:pt x="1263" y="739"/>
                  </a:lnTo>
                  <a:lnTo>
                    <a:pt x="1267" y="727"/>
                  </a:lnTo>
                  <a:lnTo>
                    <a:pt x="1272" y="713"/>
                  </a:lnTo>
                  <a:lnTo>
                    <a:pt x="1277" y="700"/>
                  </a:lnTo>
                  <a:lnTo>
                    <a:pt x="1280" y="687"/>
                  </a:lnTo>
                  <a:lnTo>
                    <a:pt x="1283" y="673"/>
                  </a:lnTo>
                  <a:lnTo>
                    <a:pt x="1287" y="659"/>
                  </a:lnTo>
                  <a:lnTo>
                    <a:pt x="1289" y="645"/>
                  </a:lnTo>
                  <a:lnTo>
                    <a:pt x="1291" y="632"/>
                  </a:lnTo>
                  <a:lnTo>
                    <a:pt x="1294" y="617"/>
                  </a:lnTo>
                  <a:lnTo>
                    <a:pt x="1295" y="603"/>
                  </a:lnTo>
                  <a:lnTo>
                    <a:pt x="1296" y="588"/>
                  </a:lnTo>
                  <a:lnTo>
                    <a:pt x="1297" y="574"/>
                  </a:lnTo>
                  <a:lnTo>
                    <a:pt x="1297" y="559"/>
                  </a:lnTo>
                  <a:lnTo>
                    <a:pt x="1297" y="546"/>
                  </a:lnTo>
                  <a:lnTo>
                    <a:pt x="1296" y="531"/>
                  </a:lnTo>
                  <a:lnTo>
                    <a:pt x="1295" y="517"/>
                  </a:lnTo>
                  <a:lnTo>
                    <a:pt x="1294" y="502"/>
                  </a:lnTo>
                  <a:lnTo>
                    <a:pt x="1291" y="489"/>
                  </a:lnTo>
                  <a:lnTo>
                    <a:pt x="1289" y="475"/>
                  </a:lnTo>
                  <a:lnTo>
                    <a:pt x="1287" y="461"/>
                  </a:lnTo>
                  <a:lnTo>
                    <a:pt x="1283" y="447"/>
                  </a:lnTo>
                  <a:lnTo>
                    <a:pt x="1280" y="434"/>
                  </a:lnTo>
                  <a:lnTo>
                    <a:pt x="1277" y="420"/>
                  </a:lnTo>
                  <a:lnTo>
                    <a:pt x="1272" y="406"/>
                  </a:lnTo>
                  <a:lnTo>
                    <a:pt x="1267" y="393"/>
                  </a:lnTo>
                  <a:lnTo>
                    <a:pt x="1263" y="380"/>
                  </a:lnTo>
                  <a:lnTo>
                    <a:pt x="1257" y="367"/>
                  </a:lnTo>
                  <a:lnTo>
                    <a:pt x="1252" y="355"/>
                  </a:lnTo>
                  <a:lnTo>
                    <a:pt x="1246" y="342"/>
                  </a:lnTo>
                  <a:lnTo>
                    <a:pt x="1240" y="329"/>
                  </a:lnTo>
                  <a:lnTo>
                    <a:pt x="1233" y="317"/>
                  </a:lnTo>
                  <a:lnTo>
                    <a:pt x="1226" y="304"/>
                  </a:lnTo>
                  <a:lnTo>
                    <a:pt x="1219" y="293"/>
                  </a:lnTo>
                  <a:lnTo>
                    <a:pt x="1211" y="281"/>
                  </a:lnTo>
                  <a:lnTo>
                    <a:pt x="1203" y="269"/>
                  </a:lnTo>
                  <a:lnTo>
                    <a:pt x="1195" y="257"/>
                  </a:lnTo>
                  <a:lnTo>
                    <a:pt x="1186" y="247"/>
                  </a:lnTo>
                  <a:lnTo>
                    <a:pt x="1177" y="235"/>
                  </a:lnTo>
                  <a:lnTo>
                    <a:pt x="1168" y="224"/>
                  </a:lnTo>
                  <a:lnTo>
                    <a:pt x="1158" y="214"/>
                  </a:lnTo>
                  <a:lnTo>
                    <a:pt x="1149" y="203"/>
                  </a:lnTo>
                  <a:lnTo>
                    <a:pt x="1129" y="183"/>
                  </a:lnTo>
                  <a:lnTo>
                    <a:pt x="1107" y="163"/>
                  </a:lnTo>
                  <a:lnTo>
                    <a:pt x="1085" y="145"/>
                  </a:lnTo>
                  <a:lnTo>
                    <a:pt x="1061" y="127"/>
                  </a:lnTo>
                  <a:lnTo>
                    <a:pt x="1037" y="111"/>
                  </a:lnTo>
                  <a:lnTo>
                    <a:pt x="1012" y="95"/>
                  </a:lnTo>
                  <a:lnTo>
                    <a:pt x="985" y="81"/>
                  </a:lnTo>
                  <a:lnTo>
                    <a:pt x="958" y="67"/>
                  </a:lnTo>
                  <a:lnTo>
                    <a:pt x="944" y="60"/>
                  </a:lnTo>
                  <a:lnTo>
                    <a:pt x="930" y="54"/>
                  </a:lnTo>
                  <a:lnTo>
                    <a:pt x="915" y="49"/>
                  </a:lnTo>
                  <a:lnTo>
                    <a:pt x="900" y="43"/>
                  </a:lnTo>
                  <a:lnTo>
                    <a:pt x="887" y="38"/>
                  </a:lnTo>
                  <a:lnTo>
                    <a:pt x="872" y="33"/>
                  </a:lnTo>
                  <a:lnTo>
                    <a:pt x="857" y="28"/>
                  </a:lnTo>
                  <a:lnTo>
                    <a:pt x="842" y="25"/>
                  </a:lnTo>
                  <a:lnTo>
                    <a:pt x="826" y="20"/>
                  </a:lnTo>
                  <a:lnTo>
                    <a:pt x="811" y="17"/>
                  </a:lnTo>
                  <a:lnTo>
                    <a:pt x="795" y="13"/>
                  </a:lnTo>
                  <a:lnTo>
                    <a:pt x="779" y="11"/>
                  </a:lnTo>
                  <a:lnTo>
                    <a:pt x="763" y="8"/>
                  </a:lnTo>
                  <a:lnTo>
                    <a:pt x="747" y="5"/>
                  </a:lnTo>
                  <a:lnTo>
                    <a:pt x="731" y="3"/>
                  </a:lnTo>
                  <a:lnTo>
                    <a:pt x="715" y="2"/>
                  </a:lnTo>
                  <a:lnTo>
                    <a:pt x="699" y="1"/>
                  </a:lnTo>
                  <a:lnTo>
                    <a:pt x="682" y="0"/>
                  </a:lnTo>
                  <a:lnTo>
                    <a:pt x="665" y="0"/>
                  </a:lnTo>
                  <a:lnTo>
                    <a:pt x="648" y="0"/>
                  </a:lnTo>
                </a:path>
              </a:pathLst>
            </a:custGeom>
            <a:noFill/>
            <a:ln w="2">
              <a:solidFill>
                <a:srgbClr val="EAEAEA"/>
              </a:solidFill>
              <a:round/>
              <a:headEnd/>
              <a:tailEnd/>
            </a:ln>
          </p:spPr>
          <p:txBody>
            <a:bodyPr/>
            <a:lstStyle/>
            <a:p>
              <a:endParaRPr lang="ru-RU"/>
            </a:p>
          </p:txBody>
        </p:sp>
        <p:sp>
          <p:nvSpPr>
            <p:cNvPr id="22549" name="Rectangle 30"/>
            <p:cNvSpPr>
              <a:spLocks noChangeArrowheads="1"/>
            </p:cNvSpPr>
            <p:nvPr/>
          </p:nvSpPr>
          <p:spPr bwMode="auto">
            <a:xfrm>
              <a:off x="647" y="565"/>
              <a:ext cx="83"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Work plan</a:t>
              </a:r>
              <a:endParaRPr lang="ru-RU" altLang="ru-RU" sz="1800"/>
            </a:p>
          </p:txBody>
        </p:sp>
        <p:sp>
          <p:nvSpPr>
            <p:cNvPr id="22550" name="Rectangle 31"/>
            <p:cNvSpPr>
              <a:spLocks noChangeArrowheads="1"/>
            </p:cNvSpPr>
            <p:nvPr/>
          </p:nvSpPr>
          <p:spPr bwMode="auto">
            <a:xfrm>
              <a:off x="746" y="565"/>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551" name="Rectangle 32"/>
            <p:cNvSpPr>
              <a:spLocks noChangeArrowheads="1"/>
            </p:cNvSpPr>
            <p:nvPr/>
          </p:nvSpPr>
          <p:spPr bwMode="auto">
            <a:xfrm>
              <a:off x="696" y="588"/>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2552" name="Rectangle 33"/>
            <p:cNvSpPr>
              <a:spLocks noChangeArrowheads="1"/>
            </p:cNvSpPr>
            <p:nvPr/>
          </p:nvSpPr>
          <p:spPr bwMode="auto">
            <a:xfrm>
              <a:off x="606" y="613"/>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2553" name="Rectangle 34"/>
            <p:cNvSpPr>
              <a:spLocks noChangeArrowheads="1"/>
            </p:cNvSpPr>
            <p:nvPr/>
          </p:nvSpPr>
          <p:spPr bwMode="auto">
            <a:xfrm>
              <a:off x="615" y="613"/>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2554" name="Rectangle 35"/>
            <p:cNvSpPr>
              <a:spLocks noChangeArrowheads="1"/>
            </p:cNvSpPr>
            <p:nvPr/>
          </p:nvSpPr>
          <p:spPr bwMode="auto">
            <a:xfrm>
              <a:off x="627" y="611"/>
              <a:ext cx="12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Awareness raising</a:t>
              </a:r>
              <a:endParaRPr lang="ru-RU" altLang="ru-RU" sz="1800"/>
            </a:p>
          </p:txBody>
        </p:sp>
        <p:sp>
          <p:nvSpPr>
            <p:cNvPr id="22555" name="Rectangle 36"/>
            <p:cNvSpPr>
              <a:spLocks noChangeArrowheads="1"/>
            </p:cNvSpPr>
            <p:nvPr/>
          </p:nvSpPr>
          <p:spPr bwMode="auto">
            <a:xfrm>
              <a:off x="779" y="61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556" name="Rectangle 37"/>
            <p:cNvSpPr>
              <a:spLocks noChangeArrowheads="1"/>
            </p:cNvSpPr>
            <p:nvPr/>
          </p:nvSpPr>
          <p:spPr bwMode="auto">
            <a:xfrm>
              <a:off x="606" y="636"/>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2557" name="Rectangle 38"/>
            <p:cNvSpPr>
              <a:spLocks noChangeArrowheads="1"/>
            </p:cNvSpPr>
            <p:nvPr/>
          </p:nvSpPr>
          <p:spPr bwMode="auto">
            <a:xfrm>
              <a:off x="615" y="636"/>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2558" name="Rectangle 39"/>
            <p:cNvSpPr>
              <a:spLocks noChangeArrowheads="1"/>
            </p:cNvSpPr>
            <p:nvPr/>
          </p:nvSpPr>
          <p:spPr bwMode="auto">
            <a:xfrm>
              <a:off x="627" y="634"/>
              <a:ext cx="8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t>
              </a:r>
              <a:endParaRPr lang="ru-RU" altLang="ru-RU" sz="1800"/>
            </a:p>
          </p:txBody>
        </p:sp>
        <p:sp>
          <p:nvSpPr>
            <p:cNvPr id="22559" name="Rectangle 40"/>
            <p:cNvSpPr>
              <a:spLocks noChangeArrowheads="1"/>
            </p:cNvSpPr>
            <p:nvPr/>
          </p:nvSpPr>
          <p:spPr bwMode="auto">
            <a:xfrm>
              <a:off x="627" y="657"/>
              <a:ext cx="8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participation</a:t>
              </a:r>
              <a:endParaRPr lang="ru-RU" altLang="ru-RU" sz="1800"/>
            </a:p>
          </p:txBody>
        </p:sp>
        <p:sp>
          <p:nvSpPr>
            <p:cNvPr id="22560" name="Rectangle 41"/>
            <p:cNvSpPr>
              <a:spLocks noChangeArrowheads="1"/>
            </p:cNvSpPr>
            <p:nvPr/>
          </p:nvSpPr>
          <p:spPr bwMode="auto">
            <a:xfrm>
              <a:off x="731" y="65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561" name="Rectangle 42"/>
            <p:cNvSpPr>
              <a:spLocks noChangeArrowheads="1"/>
            </p:cNvSpPr>
            <p:nvPr/>
          </p:nvSpPr>
          <p:spPr bwMode="auto">
            <a:xfrm>
              <a:off x="606" y="682"/>
              <a:ext cx="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latin typeface="Wingdings" pitchFamily="2" charset="2"/>
                </a:rPr>
                <a:t>§</a:t>
              </a:r>
              <a:endParaRPr lang="ru-RU" altLang="ru-RU" sz="1800"/>
            </a:p>
          </p:txBody>
        </p:sp>
        <p:sp>
          <p:nvSpPr>
            <p:cNvPr id="22562" name="Rectangle 43"/>
            <p:cNvSpPr>
              <a:spLocks noChangeArrowheads="1"/>
            </p:cNvSpPr>
            <p:nvPr/>
          </p:nvSpPr>
          <p:spPr bwMode="auto">
            <a:xfrm>
              <a:off x="615" y="682"/>
              <a:ext cx="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963B5"/>
                  </a:solidFill>
                </a:rPr>
                <a:t> </a:t>
              </a:r>
              <a:endParaRPr lang="ru-RU" altLang="ru-RU" sz="1800"/>
            </a:p>
          </p:txBody>
        </p:sp>
        <p:sp>
          <p:nvSpPr>
            <p:cNvPr id="22563" name="Rectangle 44"/>
            <p:cNvSpPr>
              <a:spLocks noChangeArrowheads="1"/>
            </p:cNvSpPr>
            <p:nvPr/>
          </p:nvSpPr>
          <p:spPr bwMode="auto">
            <a:xfrm>
              <a:off x="627" y="680"/>
              <a:ext cx="15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Political commitment.</a:t>
              </a:r>
              <a:endParaRPr lang="ru-RU" altLang="ru-RU" sz="1800"/>
            </a:p>
          </p:txBody>
        </p:sp>
        <p:sp>
          <p:nvSpPr>
            <p:cNvPr id="22564" name="Rectangle 45"/>
            <p:cNvSpPr>
              <a:spLocks noChangeArrowheads="1"/>
            </p:cNvSpPr>
            <p:nvPr/>
          </p:nvSpPr>
          <p:spPr bwMode="auto">
            <a:xfrm>
              <a:off x="807" y="68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565" name="Rectangle 46"/>
            <p:cNvSpPr>
              <a:spLocks noChangeArrowheads="1"/>
            </p:cNvSpPr>
            <p:nvPr/>
          </p:nvSpPr>
          <p:spPr bwMode="auto">
            <a:xfrm>
              <a:off x="606" y="704"/>
              <a:ext cx="8" cy="38"/>
            </a:xfrm>
            <a:prstGeom prst="rect">
              <a:avLst/>
            </a:prstGeom>
            <a:noFill/>
            <a:ln w="9525">
              <a:noFill/>
              <a:miter lim="800000"/>
              <a:headEnd/>
              <a:tailEnd/>
            </a:ln>
          </p:spPr>
          <p:txBody>
            <a:bodyPr wrap="none" lIns="0" tIns="0" rIns="0" bIns="0">
              <a:spAutoFit/>
            </a:bodyPr>
            <a:lstStyle/>
            <a:p>
              <a:pPr eaLnBrk="1" hangingPunct="1"/>
              <a:r>
                <a:rPr lang="ru-RU" altLang="ru-RU" sz="400">
                  <a:solidFill>
                    <a:srgbClr val="000000"/>
                  </a:solidFill>
                  <a:latin typeface="Times New Roman" pitchFamily="18" charset="0"/>
                </a:rPr>
                <a:t> </a:t>
              </a:r>
              <a:endParaRPr lang="ru-RU" altLang="ru-RU" sz="1800"/>
            </a:p>
          </p:txBody>
        </p:sp>
        <p:sp>
          <p:nvSpPr>
            <p:cNvPr id="22566" name="Rectangle 47"/>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67" name="Freeform 48"/>
            <p:cNvSpPr>
              <a:spLocks/>
            </p:cNvSpPr>
            <p:nvPr/>
          </p:nvSpPr>
          <p:spPr bwMode="auto">
            <a:xfrm>
              <a:off x="623" y="345"/>
              <a:ext cx="202" cy="140"/>
            </a:xfrm>
            <a:custGeom>
              <a:avLst/>
              <a:gdLst>
                <a:gd name="T0" fmla="*/ 5 w 807"/>
                <a:gd name="T1" fmla="*/ 0 h 561"/>
                <a:gd name="T2" fmla="*/ 4 w 807"/>
                <a:gd name="T3" fmla="*/ 0 h 561"/>
                <a:gd name="T4" fmla="*/ 3 w 807"/>
                <a:gd name="T5" fmla="*/ 0 h 561"/>
                <a:gd name="T6" fmla="*/ 2 w 807"/>
                <a:gd name="T7" fmla="*/ 1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1 w 807"/>
                <a:gd name="T21" fmla="*/ 31 h 561"/>
                <a:gd name="T22" fmla="*/ 1 w 807"/>
                <a:gd name="T23" fmla="*/ 32 h 561"/>
                <a:gd name="T24" fmla="*/ 2 w 807"/>
                <a:gd name="T25" fmla="*/ 33 h 561"/>
                <a:gd name="T26" fmla="*/ 3 w 807"/>
                <a:gd name="T27" fmla="*/ 34 h 561"/>
                <a:gd name="T28" fmla="*/ 4 w 807"/>
                <a:gd name="T29" fmla="*/ 34 h 561"/>
                <a:gd name="T30" fmla="*/ 5 w 807"/>
                <a:gd name="T31" fmla="*/ 35 h 561"/>
                <a:gd name="T32" fmla="*/ 6 w 807"/>
                <a:gd name="T33" fmla="*/ 35 h 561"/>
                <a:gd name="T34" fmla="*/ 45 w 807"/>
                <a:gd name="T35" fmla="*/ 35 h 561"/>
                <a:gd name="T36" fmla="*/ 46 w 807"/>
                <a:gd name="T37" fmla="*/ 35 h 561"/>
                <a:gd name="T38" fmla="*/ 48 w 807"/>
                <a:gd name="T39" fmla="*/ 34 h 561"/>
                <a:gd name="T40" fmla="*/ 48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0 w 807"/>
                <a:gd name="T53" fmla="*/ 5 h 561"/>
                <a:gd name="T54" fmla="*/ 50 w 807"/>
                <a:gd name="T55" fmla="*/ 3 h 561"/>
                <a:gd name="T56" fmla="*/ 50 w 807"/>
                <a:gd name="T57" fmla="*/ 2 h 561"/>
                <a:gd name="T58" fmla="*/ 49 w 807"/>
                <a:gd name="T59" fmla="*/ 2 h 561"/>
                <a:gd name="T60" fmla="*/ 48 w 807"/>
                <a:gd name="T61" fmla="*/ 1 h 561"/>
                <a:gd name="T62" fmla="*/ 47 w 807"/>
                <a:gd name="T63" fmla="*/ 0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6" y="4"/>
                  </a:lnTo>
                  <a:lnTo>
                    <a:pt x="58" y="7"/>
                  </a:lnTo>
                  <a:lnTo>
                    <a:pt x="50" y="10"/>
                  </a:lnTo>
                  <a:lnTo>
                    <a:pt x="42" y="15"/>
                  </a:lnTo>
                  <a:lnTo>
                    <a:pt x="35" y="21"/>
                  </a:lnTo>
                  <a:lnTo>
                    <a:pt x="28" y="27"/>
                  </a:lnTo>
                  <a:lnTo>
                    <a:pt x="22" y="33"/>
                  </a:lnTo>
                  <a:lnTo>
                    <a:pt x="16" y="41"/>
                  </a:lnTo>
                  <a:lnTo>
                    <a:pt x="12" y="48"/>
                  </a:lnTo>
                  <a:lnTo>
                    <a:pt x="7" y="56"/>
                  </a:lnTo>
                  <a:lnTo>
                    <a:pt x="5" y="65"/>
                  </a:lnTo>
                  <a:lnTo>
                    <a:pt x="3" y="75"/>
                  </a:lnTo>
                  <a:lnTo>
                    <a:pt x="0" y="84"/>
                  </a:lnTo>
                  <a:lnTo>
                    <a:pt x="0" y="93"/>
                  </a:lnTo>
                  <a:lnTo>
                    <a:pt x="0" y="467"/>
                  </a:lnTo>
                  <a:lnTo>
                    <a:pt x="0" y="478"/>
                  </a:lnTo>
                  <a:lnTo>
                    <a:pt x="3" y="487"/>
                  </a:lnTo>
                  <a:lnTo>
                    <a:pt x="5" y="496"/>
                  </a:lnTo>
                  <a:lnTo>
                    <a:pt x="7" y="504"/>
                  </a:lnTo>
                  <a:lnTo>
                    <a:pt x="12" y="512"/>
                  </a:lnTo>
                  <a:lnTo>
                    <a:pt x="16" y="520"/>
                  </a:lnTo>
                  <a:lnTo>
                    <a:pt x="22" y="527"/>
                  </a:lnTo>
                  <a:lnTo>
                    <a:pt x="28" y="534"/>
                  </a:lnTo>
                  <a:lnTo>
                    <a:pt x="35" y="540"/>
                  </a:lnTo>
                  <a:lnTo>
                    <a:pt x="42" y="545"/>
                  </a:lnTo>
                  <a:lnTo>
                    <a:pt x="50" y="550"/>
                  </a:lnTo>
                  <a:lnTo>
                    <a:pt x="58" y="554"/>
                  </a:lnTo>
                  <a:lnTo>
                    <a:pt x="66" y="557"/>
                  </a:lnTo>
                  <a:lnTo>
                    <a:pt x="75" y="559"/>
                  </a:lnTo>
                  <a:lnTo>
                    <a:pt x="84" y="561"/>
                  </a:lnTo>
                  <a:lnTo>
                    <a:pt x="94" y="561"/>
                  </a:lnTo>
                  <a:lnTo>
                    <a:pt x="713" y="561"/>
                  </a:lnTo>
                  <a:lnTo>
                    <a:pt x="723" y="561"/>
                  </a:lnTo>
                  <a:lnTo>
                    <a:pt x="733" y="559"/>
                  </a:lnTo>
                  <a:lnTo>
                    <a:pt x="741" y="557"/>
                  </a:lnTo>
                  <a:lnTo>
                    <a:pt x="750" y="554"/>
                  </a:lnTo>
                  <a:lnTo>
                    <a:pt x="758" y="550"/>
                  </a:lnTo>
                  <a:lnTo>
                    <a:pt x="766" y="545"/>
                  </a:lnTo>
                  <a:lnTo>
                    <a:pt x="773" y="540"/>
                  </a:lnTo>
                  <a:lnTo>
                    <a:pt x="780" y="534"/>
                  </a:lnTo>
                  <a:lnTo>
                    <a:pt x="786" y="527"/>
                  </a:lnTo>
                  <a:lnTo>
                    <a:pt x="791" y="520"/>
                  </a:lnTo>
                  <a:lnTo>
                    <a:pt x="796" y="512"/>
                  </a:lnTo>
                  <a:lnTo>
                    <a:pt x="799" y="504"/>
                  </a:lnTo>
                  <a:lnTo>
                    <a:pt x="803" y="496"/>
                  </a:lnTo>
                  <a:lnTo>
                    <a:pt x="805" y="487"/>
                  </a:lnTo>
                  <a:lnTo>
                    <a:pt x="806" y="478"/>
                  </a:lnTo>
                  <a:lnTo>
                    <a:pt x="807" y="467"/>
                  </a:lnTo>
                  <a:lnTo>
                    <a:pt x="807" y="93"/>
                  </a:lnTo>
                  <a:lnTo>
                    <a:pt x="806" y="84"/>
                  </a:lnTo>
                  <a:lnTo>
                    <a:pt x="805" y="75"/>
                  </a:lnTo>
                  <a:lnTo>
                    <a:pt x="803" y="65"/>
                  </a:lnTo>
                  <a:lnTo>
                    <a:pt x="799" y="56"/>
                  </a:lnTo>
                  <a:lnTo>
                    <a:pt x="796" y="48"/>
                  </a:lnTo>
                  <a:lnTo>
                    <a:pt x="791" y="41"/>
                  </a:lnTo>
                  <a:lnTo>
                    <a:pt x="786" y="33"/>
                  </a:lnTo>
                  <a:lnTo>
                    <a:pt x="780" y="27"/>
                  </a:lnTo>
                  <a:lnTo>
                    <a:pt x="773" y="21"/>
                  </a:lnTo>
                  <a:lnTo>
                    <a:pt x="766" y="15"/>
                  </a:lnTo>
                  <a:lnTo>
                    <a:pt x="758" y="10"/>
                  </a:lnTo>
                  <a:lnTo>
                    <a:pt x="750" y="7"/>
                  </a:lnTo>
                  <a:lnTo>
                    <a:pt x="741" y="4"/>
                  </a:lnTo>
                  <a:lnTo>
                    <a:pt x="733" y="1"/>
                  </a:lnTo>
                  <a:lnTo>
                    <a:pt x="723" y="0"/>
                  </a:lnTo>
                  <a:lnTo>
                    <a:pt x="713" y="0"/>
                  </a:lnTo>
                  <a:lnTo>
                    <a:pt x="94"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2568" name="Rectangle 49"/>
            <p:cNvSpPr>
              <a:spLocks noChangeArrowheads="1"/>
            </p:cNvSpPr>
            <p:nvPr/>
          </p:nvSpPr>
          <p:spPr bwMode="auto">
            <a:xfrm>
              <a:off x="623" y="34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69" name="Freeform 50"/>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close/>
                </a:path>
              </a:pathLst>
            </a:custGeom>
            <a:solidFill>
              <a:srgbClr val="FFFFFF"/>
            </a:solidFill>
            <a:ln w="9525">
              <a:noFill/>
              <a:round/>
              <a:headEnd/>
              <a:tailEnd/>
            </a:ln>
          </p:spPr>
          <p:txBody>
            <a:bodyPr/>
            <a:lstStyle/>
            <a:p>
              <a:endParaRPr lang="ru-RU"/>
            </a:p>
          </p:txBody>
        </p:sp>
        <p:sp>
          <p:nvSpPr>
            <p:cNvPr id="22570" name="Freeform 51"/>
            <p:cNvSpPr>
              <a:spLocks/>
            </p:cNvSpPr>
            <p:nvPr/>
          </p:nvSpPr>
          <p:spPr bwMode="auto">
            <a:xfrm>
              <a:off x="609" y="331"/>
              <a:ext cx="201" cy="140"/>
            </a:xfrm>
            <a:custGeom>
              <a:avLst/>
              <a:gdLst>
                <a:gd name="T0" fmla="*/ 5 w 807"/>
                <a:gd name="T1" fmla="*/ 0 h 561"/>
                <a:gd name="T2" fmla="*/ 4 w 807"/>
                <a:gd name="T3" fmla="*/ 0 h 561"/>
                <a:gd name="T4" fmla="*/ 3 w 807"/>
                <a:gd name="T5" fmla="*/ 0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5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1 h 561"/>
                <a:gd name="T60" fmla="*/ 48 w 807"/>
                <a:gd name="T61" fmla="*/ 1 h 561"/>
                <a:gd name="T62" fmla="*/ 47 w 807"/>
                <a:gd name="T63" fmla="*/ 0 h 561"/>
                <a:gd name="T64" fmla="*/ 46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5" y="1"/>
                  </a:lnTo>
                  <a:lnTo>
                    <a:pt x="65" y="3"/>
                  </a:lnTo>
                  <a:lnTo>
                    <a:pt x="57" y="7"/>
                  </a:lnTo>
                  <a:lnTo>
                    <a:pt x="49" y="10"/>
                  </a:lnTo>
                  <a:lnTo>
                    <a:pt x="41" y="15"/>
                  </a:lnTo>
                  <a:lnTo>
                    <a:pt x="34" y="21"/>
                  </a:lnTo>
                  <a:lnTo>
                    <a:pt x="28" y="26"/>
                  </a:lnTo>
                  <a:lnTo>
                    <a:pt x="22" y="33"/>
                  </a:lnTo>
                  <a:lnTo>
                    <a:pt x="16" y="41"/>
                  </a:lnTo>
                  <a:lnTo>
                    <a:pt x="11" y="48"/>
                  </a:lnTo>
                  <a:lnTo>
                    <a:pt x="7" y="56"/>
                  </a:lnTo>
                  <a:lnTo>
                    <a:pt x="5" y="65"/>
                  </a:lnTo>
                  <a:lnTo>
                    <a:pt x="2" y="74"/>
                  </a:lnTo>
                  <a:lnTo>
                    <a:pt x="0" y="84"/>
                  </a:lnTo>
                  <a:lnTo>
                    <a:pt x="0" y="93"/>
                  </a:lnTo>
                  <a:lnTo>
                    <a:pt x="0" y="467"/>
                  </a:lnTo>
                  <a:lnTo>
                    <a:pt x="0" y="477"/>
                  </a:lnTo>
                  <a:lnTo>
                    <a:pt x="2" y="487"/>
                  </a:lnTo>
                  <a:lnTo>
                    <a:pt x="5" y="496"/>
                  </a:lnTo>
                  <a:lnTo>
                    <a:pt x="7" y="504"/>
                  </a:lnTo>
                  <a:lnTo>
                    <a:pt x="11" y="512"/>
                  </a:lnTo>
                  <a:lnTo>
                    <a:pt x="16" y="520"/>
                  </a:lnTo>
                  <a:lnTo>
                    <a:pt x="22" y="527"/>
                  </a:lnTo>
                  <a:lnTo>
                    <a:pt x="28" y="534"/>
                  </a:lnTo>
                  <a:lnTo>
                    <a:pt x="34" y="539"/>
                  </a:lnTo>
                  <a:lnTo>
                    <a:pt x="41" y="545"/>
                  </a:lnTo>
                  <a:lnTo>
                    <a:pt x="49" y="550"/>
                  </a:lnTo>
                  <a:lnTo>
                    <a:pt x="57" y="554"/>
                  </a:lnTo>
                  <a:lnTo>
                    <a:pt x="65" y="556"/>
                  </a:lnTo>
                  <a:lnTo>
                    <a:pt x="75" y="559"/>
                  </a:lnTo>
                  <a:lnTo>
                    <a:pt x="84" y="561"/>
                  </a:lnTo>
                  <a:lnTo>
                    <a:pt x="94" y="561"/>
                  </a:lnTo>
                  <a:lnTo>
                    <a:pt x="713" y="561"/>
                  </a:lnTo>
                  <a:lnTo>
                    <a:pt x="722" y="561"/>
                  </a:lnTo>
                  <a:lnTo>
                    <a:pt x="733" y="559"/>
                  </a:lnTo>
                  <a:lnTo>
                    <a:pt x="741" y="556"/>
                  </a:lnTo>
                  <a:lnTo>
                    <a:pt x="750" y="554"/>
                  </a:lnTo>
                  <a:lnTo>
                    <a:pt x="758" y="550"/>
                  </a:lnTo>
                  <a:lnTo>
                    <a:pt x="766" y="545"/>
                  </a:lnTo>
                  <a:lnTo>
                    <a:pt x="773" y="539"/>
                  </a:lnTo>
                  <a:lnTo>
                    <a:pt x="780" y="534"/>
                  </a:lnTo>
                  <a:lnTo>
                    <a:pt x="785" y="527"/>
                  </a:lnTo>
                  <a:lnTo>
                    <a:pt x="791" y="520"/>
                  </a:lnTo>
                  <a:lnTo>
                    <a:pt x="796" y="512"/>
                  </a:lnTo>
                  <a:lnTo>
                    <a:pt x="799" y="504"/>
                  </a:lnTo>
                  <a:lnTo>
                    <a:pt x="803" y="496"/>
                  </a:lnTo>
                  <a:lnTo>
                    <a:pt x="805" y="487"/>
                  </a:lnTo>
                  <a:lnTo>
                    <a:pt x="806" y="477"/>
                  </a:lnTo>
                  <a:lnTo>
                    <a:pt x="807" y="467"/>
                  </a:lnTo>
                  <a:lnTo>
                    <a:pt x="807" y="93"/>
                  </a:lnTo>
                  <a:lnTo>
                    <a:pt x="806" y="84"/>
                  </a:lnTo>
                  <a:lnTo>
                    <a:pt x="805" y="74"/>
                  </a:lnTo>
                  <a:lnTo>
                    <a:pt x="803" y="65"/>
                  </a:lnTo>
                  <a:lnTo>
                    <a:pt x="799" y="56"/>
                  </a:lnTo>
                  <a:lnTo>
                    <a:pt x="796" y="48"/>
                  </a:lnTo>
                  <a:lnTo>
                    <a:pt x="791" y="41"/>
                  </a:lnTo>
                  <a:lnTo>
                    <a:pt x="785" y="33"/>
                  </a:lnTo>
                  <a:lnTo>
                    <a:pt x="780" y="26"/>
                  </a:lnTo>
                  <a:lnTo>
                    <a:pt x="773" y="21"/>
                  </a:lnTo>
                  <a:lnTo>
                    <a:pt x="766" y="15"/>
                  </a:lnTo>
                  <a:lnTo>
                    <a:pt x="758" y="10"/>
                  </a:lnTo>
                  <a:lnTo>
                    <a:pt x="750" y="7"/>
                  </a:lnTo>
                  <a:lnTo>
                    <a:pt x="741" y="3"/>
                  </a:lnTo>
                  <a:lnTo>
                    <a:pt x="733" y="1"/>
                  </a:lnTo>
                  <a:lnTo>
                    <a:pt x="722" y="0"/>
                  </a:lnTo>
                  <a:lnTo>
                    <a:pt x="713" y="0"/>
                  </a:lnTo>
                  <a:lnTo>
                    <a:pt x="94" y="0"/>
                  </a:lnTo>
                </a:path>
              </a:pathLst>
            </a:custGeom>
            <a:noFill/>
            <a:ln w="2">
              <a:solidFill>
                <a:srgbClr val="FFFFFF"/>
              </a:solidFill>
              <a:round/>
              <a:headEnd/>
              <a:tailEnd/>
            </a:ln>
          </p:spPr>
          <p:txBody>
            <a:bodyPr/>
            <a:lstStyle/>
            <a:p>
              <a:endParaRPr lang="ru-RU"/>
            </a:p>
          </p:txBody>
        </p:sp>
        <p:sp>
          <p:nvSpPr>
            <p:cNvPr id="22571" name="Rectangle 52"/>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72" name="Freeform 53"/>
            <p:cNvSpPr>
              <a:spLocks/>
            </p:cNvSpPr>
            <p:nvPr/>
          </p:nvSpPr>
          <p:spPr bwMode="auto">
            <a:xfrm>
              <a:off x="986" y="485"/>
              <a:ext cx="202" cy="141"/>
            </a:xfrm>
            <a:custGeom>
              <a:avLst/>
              <a:gdLst>
                <a:gd name="T0" fmla="*/ 5 w 807"/>
                <a:gd name="T1" fmla="*/ 0 h 561"/>
                <a:gd name="T2" fmla="*/ 4 w 807"/>
                <a:gd name="T3" fmla="*/ 0 h 561"/>
                <a:gd name="T4" fmla="*/ 3 w 807"/>
                <a:gd name="T5" fmla="*/ 1 h 561"/>
                <a:gd name="T6" fmla="*/ 2 w 807"/>
                <a:gd name="T7" fmla="*/ 2 h 561"/>
                <a:gd name="T8" fmla="*/ 2 w 807"/>
                <a:gd name="T9" fmla="*/ 2 h 561"/>
                <a:gd name="T10" fmla="*/ 1 w 807"/>
                <a:gd name="T11" fmla="*/ 3 h 561"/>
                <a:gd name="T12" fmla="*/ 0 w 807"/>
                <a:gd name="T13" fmla="*/ 4 h 561"/>
                <a:gd name="T14" fmla="*/ 0 w 807"/>
                <a:gd name="T15" fmla="*/ 5 h 561"/>
                <a:gd name="T16" fmla="*/ 0 w 807"/>
                <a:gd name="T17" fmla="*/ 29 h 561"/>
                <a:gd name="T18" fmla="*/ 0 w 807"/>
                <a:gd name="T19" fmla="*/ 31 h 561"/>
                <a:gd name="T20" fmla="*/ 1 w 807"/>
                <a:gd name="T21" fmla="*/ 32 h 561"/>
                <a:gd name="T22" fmla="*/ 1 w 807"/>
                <a:gd name="T23" fmla="*/ 33 h 561"/>
                <a:gd name="T24" fmla="*/ 2 w 807"/>
                <a:gd name="T25" fmla="*/ 34 h 561"/>
                <a:gd name="T26" fmla="*/ 3 w 807"/>
                <a:gd name="T27" fmla="*/ 34 h 561"/>
                <a:gd name="T28" fmla="*/ 4 w 807"/>
                <a:gd name="T29" fmla="*/ 35 h 561"/>
                <a:gd name="T30" fmla="*/ 5 w 807"/>
                <a:gd name="T31" fmla="*/ 35 h 561"/>
                <a:gd name="T32" fmla="*/ 6 w 807"/>
                <a:gd name="T33" fmla="*/ 35 h 561"/>
                <a:gd name="T34" fmla="*/ 45 w 807"/>
                <a:gd name="T35" fmla="*/ 35 h 561"/>
                <a:gd name="T36" fmla="*/ 47 w 807"/>
                <a:gd name="T37" fmla="*/ 35 h 561"/>
                <a:gd name="T38" fmla="*/ 48 w 807"/>
                <a:gd name="T39" fmla="*/ 35 h 561"/>
                <a:gd name="T40" fmla="*/ 49 w 807"/>
                <a:gd name="T41" fmla="*/ 34 h 561"/>
                <a:gd name="T42" fmla="*/ 49 w 807"/>
                <a:gd name="T43" fmla="*/ 33 h 561"/>
                <a:gd name="T44" fmla="*/ 50 w 807"/>
                <a:gd name="T45" fmla="*/ 32 h 561"/>
                <a:gd name="T46" fmla="*/ 50 w 807"/>
                <a:gd name="T47" fmla="*/ 31 h 561"/>
                <a:gd name="T48" fmla="*/ 51 w 807"/>
                <a:gd name="T49" fmla="*/ 30 h 561"/>
                <a:gd name="T50" fmla="*/ 51 w 807"/>
                <a:gd name="T51" fmla="*/ 6 h 561"/>
                <a:gd name="T52" fmla="*/ 51 w 807"/>
                <a:gd name="T53" fmla="*/ 5 h 561"/>
                <a:gd name="T54" fmla="*/ 50 w 807"/>
                <a:gd name="T55" fmla="*/ 4 h 561"/>
                <a:gd name="T56" fmla="*/ 50 w 807"/>
                <a:gd name="T57" fmla="*/ 3 h 561"/>
                <a:gd name="T58" fmla="*/ 49 w 807"/>
                <a:gd name="T59" fmla="*/ 2 h 561"/>
                <a:gd name="T60" fmla="*/ 48 w 807"/>
                <a:gd name="T61" fmla="*/ 1 h 561"/>
                <a:gd name="T62" fmla="*/ 47 w 807"/>
                <a:gd name="T63" fmla="*/ 1 h 561"/>
                <a:gd name="T64" fmla="*/ 46 w 807"/>
                <a:gd name="T65" fmla="*/ 0 h 561"/>
                <a:gd name="T66" fmla="*/ 45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4" y="0"/>
                  </a:lnTo>
                  <a:lnTo>
                    <a:pt x="74" y="3"/>
                  </a:lnTo>
                  <a:lnTo>
                    <a:pt x="65" y="5"/>
                  </a:lnTo>
                  <a:lnTo>
                    <a:pt x="57" y="7"/>
                  </a:lnTo>
                  <a:lnTo>
                    <a:pt x="49" y="12"/>
                  </a:lnTo>
                  <a:lnTo>
                    <a:pt x="41" y="16"/>
                  </a:lnTo>
                  <a:lnTo>
                    <a:pt x="34" y="22"/>
                  </a:lnTo>
                  <a:lnTo>
                    <a:pt x="27" y="28"/>
                  </a:lnTo>
                  <a:lnTo>
                    <a:pt x="22" y="35"/>
                  </a:lnTo>
                  <a:lnTo>
                    <a:pt x="16" y="42"/>
                  </a:lnTo>
                  <a:lnTo>
                    <a:pt x="11" y="50"/>
                  </a:lnTo>
                  <a:lnTo>
                    <a:pt x="8" y="58"/>
                  </a:lnTo>
                  <a:lnTo>
                    <a:pt x="5" y="66"/>
                  </a:lnTo>
                  <a:lnTo>
                    <a:pt x="2" y="75"/>
                  </a:lnTo>
                  <a:lnTo>
                    <a:pt x="1" y="84"/>
                  </a:lnTo>
                  <a:lnTo>
                    <a:pt x="0" y="94"/>
                  </a:lnTo>
                  <a:lnTo>
                    <a:pt x="0" y="467"/>
                  </a:lnTo>
                  <a:lnTo>
                    <a:pt x="1" y="477"/>
                  </a:lnTo>
                  <a:lnTo>
                    <a:pt x="2" y="486"/>
                  </a:lnTo>
                  <a:lnTo>
                    <a:pt x="5" y="495"/>
                  </a:lnTo>
                  <a:lnTo>
                    <a:pt x="8" y="504"/>
                  </a:lnTo>
                  <a:lnTo>
                    <a:pt x="11" y="512"/>
                  </a:lnTo>
                  <a:lnTo>
                    <a:pt x="16" y="520"/>
                  </a:lnTo>
                  <a:lnTo>
                    <a:pt x="22" y="527"/>
                  </a:lnTo>
                  <a:lnTo>
                    <a:pt x="27" y="534"/>
                  </a:lnTo>
                  <a:lnTo>
                    <a:pt x="34" y="540"/>
                  </a:lnTo>
                  <a:lnTo>
                    <a:pt x="41" y="545"/>
                  </a:lnTo>
                  <a:lnTo>
                    <a:pt x="49" y="550"/>
                  </a:lnTo>
                  <a:lnTo>
                    <a:pt x="57" y="553"/>
                  </a:lnTo>
                  <a:lnTo>
                    <a:pt x="65" y="557"/>
                  </a:lnTo>
                  <a:lnTo>
                    <a:pt x="74" y="559"/>
                  </a:lnTo>
                  <a:lnTo>
                    <a:pt x="84" y="560"/>
                  </a:lnTo>
                  <a:lnTo>
                    <a:pt x="94" y="561"/>
                  </a:lnTo>
                  <a:lnTo>
                    <a:pt x="714" y="561"/>
                  </a:lnTo>
                  <a:lnTo>
                    <a:pt x="723" y="560"/>
                  </a:lnTo>
                  <a:lnTo>
                    <a:pt x="733" y="559"/>
                  </a:lnTo>
                  <a:lnTo>
                    <a:pt x="742" y="557"/>
                  </a:lnTo>
                  <a:lnTo>
                    <a:pt x="750" y="553"/>
                  </a:lnTo>
                  <a:lnTo>
                    <a:pt x="759" y="550"/>
                  </a:lnTo>
                  <a:lnTo>
                    <a:pt x="766" y="545"/>
                  </a:lnTo>
                  <a:lnTo>
                    <a:pt x="774" y="540"/>
                  </a:lnTo>
                  <a:lnTo>
                    <a:pt x="780" y="534"/>
                  </a:lnTo>
                  <a:lnTo>
                    <a:pt x="786" y="527"/>
                  </a:lnTo>
                  <a:lnTo>
                    <a:pt x="791" y="520"/>
                  </a:lnTo>
                  <a:lnTo>
                    <a:pt x="796" y="512"/>
                  </a:lnTo>
                  <a:lnTo>
                    <a:pt x="800" y="504"/>
                  </a:lnTo>
                  <a:lnTo>
                    <a:pt x="804" y="495"/>
                  </a:lnTo>
                  <a:lnTo>
                    <a:pt x="806" y="486"/>
                  </a:lnTo>
                  <a:lnTo>
                    <a:pt x="807" y="477"/>
                  </a:lnTo>
                  <a:lnTo>
                    <a:pt x="807" y="467"/>
                  </a:lnTo>
                  <a:lnTo>
                    <a:pt x="807" y="94"/>
                  </a:lnTo>
                  <a:lnTo>
                    <a:pt x="807" y="84"/>
                  </a:lnTo>
                  <a:lnTo>
                    <a:pt x="806" y="75"/>
                  </a:lnTo>
                  <a:lnTo>
                    <a:pt x="804" y="66"/>
                  </a:lnTo>
                  <a:lnTo>
                    <a:pt x="800" y="58"/>
                  </a:lnTo>
                  <a:lnTo>
                    <a:pt x="796" y="50"/>
                  </a:lnTo>
                  <a:lnTo>
                    <a:pt x="791" y="42"/>
                  </a:lnTo>
                  <a:lnTo>
                    <a:pt x="786" y="35"/>
                  </a:lnTo>
                  <a:lnTo>
                    <a:pt x="780" y="28"/>
                  </a:lnTo>
                  <a:lnTo>
                    <a:pt x="774" y="22"/>
                  </a:lnTo>
                  <a:lnTo>
                    <a:pt x="766" y="16"/>
                  </a:lnTo>
                  <a:lnTo>
                    <a:pt x="759" y="12"/>
                  </a:lnTo>
                  <a:lnTo>
                    <a:pt x="750" y="7"/>
                  </a:lnTo>
                  <a:lnTo>
                    <a:pt x="742" y="5"/>
                  </a:lnTo>
                  <a:lnTo>
                    <a:pt x="733" y="3"/>
                  </a:lnTo>
                  <a:lnTo>
                    <a:pt x="723" y="0"/>
                  </a:lnTo>
                  <a:lnTo>
                    <a:pt x="714" y="0"/>
                  </a:lnTo>
                  <a:lnTo>
                    <a:pt x="94"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2573" name="Rectangle 54"/>
            <p:cNvSpPr>
              <a:spLocks noChangeArrowheads="1"/>
            </p:cNvSpPr>
            <p:nvPr/>
          </p:nvSpPr>
          <p:spPr bwMode="auto">
            <a:xfrm>
              <a:off x="986" y="485"/>
              <a:ext cx="202"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74" name="Freeform 55"/>
            <p:cNvSpPr>
              <a:spLocks/>
            </p:cNvSpPr>
            <p:nvPr/>
          </p:nvSpPr>
          <p:spPr bwMode="auto">
            <a:xfrm>
              <a:off x="972" y="471"/>
              <a:ext cx="201" cy="140"/>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1 w 807"/>
                <a:gd name="T11" fmla="*/ 3 h 561"/>
                <a:gd name="T12" fmla="*/ 0 w 807"/>
                <a:gd name="T13" fmla="*/ 4 h 561"/>
                <a:gd name="T14" fmla="*/ 0 w 807"/>
                <a:gd name="T15" fmla="*/ 5 h 561"/>
                <a:gd name="T16" fmla="*/ 0 w 807"/>
                <a:gd name="T17" fmla="*/ 29 h 561"/>
                <a:gd name="T18" fmla="*/ 0 w 807"/>
                <a:gd name="T19" fmla="*/ 30 h 561"/>
                <a:gd name="T20" fmla="*/ 0 w 807"/>
                <a:gd name="T21" fmla="*/ 31 h 561"/>
                <a:gd name="T22" fmla="*/ 1 w 807"/>
                <a:gd name="T23" fmla="*/ 32 h 561"/>
                <a:gd name="T24" fmla="*/ 2 w 807"/>
                <a:gd name="T25" fmla="*/ 33 h 561"/>
                <a:gd name="T26" fmla="*/ 2 w 807"/>
                <a:gd name="T27" fmla="*/ 34 h 561"/>
                <a:gd name="T28" fmla="*/ 3 w 807"/>
                <a:gd name="T29" fmla="*/ 34 h 561"/>
                <a:gd name="T30" fmla="*/ 4 w 807"/>
                <a:gd name="T31" fmla="*/ 35 h 561"/>
                <a:gd name="T32" fmla="*/ 6 w 807"/>
                <a:gd name="T33" fmla="*/ 35 h 561"/>
                <a:gd name="T34" fmla="*/ 45 w 807"/>
                <a:gd name="T35" fmla="*/ 35 h 561"/>
                <a:gd name="T36" fmla="*/ 46 w 807"/>
                <a:gd name="T37" fmla="*/ 35 h 561"/>
                <a:gd name="T38" fmla="*/ 47 w 807"/>
                <a:gd name="T39" fmla="*/ 34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4 h 561"/>
                <a:gd name="T54" fmla="*/ 50 w 807"/>
                <a:gd name="T55" fmla="*/ 3 h 561"/>
                <a:gd name="T56" fmla="*/ 49 w 807"/>
                <a:gd name="T57" fmla="*/ 2 h 561"/>
                <a:gd name="T58" fmla="*/ 48 w 807"/>
                <a:gd name="T59" fmla="*/ 2 h 561"/>
                <a:gd name="T60" fmla="*/ 48 w 807"/>
                <a:gd name="T61" fmla="*/ 1 h 561"/>
                <a:gd name="T62" fmla="*/ 47 w 807"/>
                <a:gd name="T63" fmla="*/ 0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4" y="0"/>
                  </a:moveTo>
                  <a:lnTo>
                    <a:pt x="83" y="0"/>
                  </a:lnTo>
                  <a:lnTo>
                    <a:pt x="74" y="2"/>
                  </a:lnTo>
                  <a:lnTo>
                    <a:pt x="65" y="5"/>
                  </a:lnTo>
                  <a:lnTo>
                    <a:pt x="57" y="7"/>
                  </a:lnTo>
                  <a:lnTo>
                    <a:pt x="49" y="11"/>
                  </a:lnTo>
                  <a:lnTo>
                    <a:pt x="41" y="16"/>
                  </a:lnTo>
                  <a:lnTo>
                    <a:pt x="34" y="22"/>
                  </a:lnTo>
                  <a:lnTo>
                    <a:pt x="27" y="28"/>
                  </a:lnTo>
                  <a:lnTo>
                    <a:pt x="21" y="34"/>
                  </a:lnTo>
                  <a:lnTo>
                    <a:pt x="16" y="41"/>
                  </a:lnTo>
                  <a:lnTo>
                    <a:pt x="11" y="49"/>
                  </a:lnTo>
                  <a:lnTo>
                    <a:pt x="8" y="57"/>
                  </a:lnTo>
                  <a:lnTo>
                    <a:pt x="4" y="65"/>
                  </a:lnTo>
                  <a:lnTo>
                    <a:pt x="2" y="74"/>
                  </a:lnTo>
                  <a:lnTo>
                    <a:pt x="1" y="84"/>
                  </a:lnTo>
                  <a:lnTo>
                    <a:pt x="0" y="94"/>
                  </a:lnTo>
                  <a:lnTo>
                    <a:pt x="0" y="467"/>
                  </a:lnTo>
                  <a:lnTo>
                    <a:pt x="1" y="476"/>
                  </a:lnTo>
                  <a:lnTo>
                    <a:pt x="2" y="486"/>
                  </a:lnTo>
                  <a:lnTo>
                    <a:pt x="4" y="495"/>
                  </a:lnTo>
                  <a:lnTo>
                    <a:pt x="8" y="504"/>
                  </a:lnTo>
                  <a:lnTo>
                    <a:pt x="11" y="512"/>
                  </a:lnTo>
                  <a:lnTo>
                    <a:pt x="16" y="520"/>
                  </a:lnTo>
                  <a:lnTo>
                    <a:pt x="21" y="527"/>
                  </a:lnTo>
                  <a:lnTo>
                    <a:pt x="27" y="534"/>
                  </a:lnTo>
                  <a:lnTo>
                    <a:pt x="34" y="539"/>
                  </a:lnTo>
                  <a:lnTo>
                    <a:pt x="41" y="545"/>
                  </a:lnTo>
                  <a:lnTo>
                    <a:pt x="49" y="550"/>
                  </a:lnTo>
                  <a:lnTo>
                    <a:pt x="57" y="553"/>
                  </a:lnTo>
                  <a:lnTo>
                    <a:pt x="65" y="557"/>
                  </a:lnTo>
                  <a:lnTo>
                    <a:pt x="74" y="559"/>
                  </a:lnTo>
                  <a:lnTo>
                    <a:pt x="83" y="560"/>
                  </a:lnTo>
                  <a:lnTo>
                    <a:pt x="94" y="561"/>
                  </a:lnTo>
                  <a:lnTo>
                    <a:pt x="714" y="561"/>
                  </a:lnTo>
                  <a:lnTo>
                    <a:pt x="723" y="560"/>
                  </a:lnTo>
                  <a:lnTo>
                    <a:pt x="732" y="559"/>
                  </a:lnTo>
                  <a:lnTo>
                    <a:pt x="741" y="557"/>
                  </a:lnTo>
                  <a:lnTo>
                    <a:pt x="749" y="553"/>
                  </a:lnTo>
                  <a:lnTo>
                    <a:pt x="759" y="550"/>
                  </a:lnTo>
                  <a:lnTo>
                    <a:pt x="765" y="545"/>
                  </a:lnTo>
                  <a:lnTo>
                    <a:pt x="774" y="539"/>
                  </a:lnTo>
                  <a:lnTo>
                    <a:pt x="779" y="534"/>
                  </a:lnTo>
                  <a:lnTo>
                    <a:pt x="786" y="527"/>
                  </a:lnTo>
                  <a:lnTo>
                    <a:pt x="791" y="520"/>
                  </a:lnTo>
                  <a:lnTo>
                    <a:pt x="795" y="512"/>
                  </a:lnTo>
                  <a:lnTo>
                    <a:pt x="800" y="504"/>
                  </a:lnTo>
                  <a:lnTo>
                    <a:pt x="803" y="495"/>
                  </a:lnTo>
                  <a:lnTo>
                    <a:pt x="806" y="486"/>
                  </a:lnTo>
                  <a:lnTo>
                    <a:pt x="807" y="476"/>
                  </a:lnTo>
                  <a:lnTo>
                    <a:pt x="807" y="467"/>
                  </a:lnTo>
                  <a:lnTo>
                    <a:pt x="807" y="94"/>
                  </a:lnTo>
                  <a:lnTo>
                    <a:pt x="807" y="84"/>
                  </a:lnTo>
                  <a:lnTo>
                    <a:pt x="806" y="74"/>
                  </a:lnTo>
                  <a:lnTo>
                    <a:pt x="803" y="65"/>
                  </a:lnTo>
                  <a:lnTo>
                    <a:pt x="800" y="57"/>
                  </a:lnTo>
                  <a:lnTo>
                    <a:pt x="795" y="49"/>
                  </a:lnTo>
                  <a:lnTo>
                    <a:pt x="791" y="41"/>
                  </a:lnTo>
                  <a:lnTo>
                    <a:pt x="786" y="34"/>
                  </a:lnTo>
                  <a:lnTo>
                    <a:pt x="779" y="28"/>
                  </a:lnTo>
                  <a:lnTo>
                    <a:pt x="774" y="22"/>
                  </a:lnTo>
                  <a:lnTo>
                    <a:pt x="765" y="16"/>
                  </a:lnTo>
                  <a:lnTo>
                    <a:pt x="759" y="11"/>
                  </a:lnTo>
                  <a:lnTo>
                    <a:pt x="749" y="7"/>
                  </a:lnTo>
                  <a:lnTo>
                    <a:pt x="741" y="5"/>
                  </a:lnTo>
                  <a:lnTo>
                    <a:pt x="732" y="2"/>
                  </a:lnTo>
                  <a:lnTo>
                    <a:pt x="723" y="0"/>
                  </a:lnTo>
                  <a:lnTo>
                    <a:pt x="714" y="0"/>
                  </a:lnTo>
                  <a:lnTo>
                    <a:pt x="94" y="0"/>
                  </a:lnTo>
                  <a:close/>
                </a:path>
              </a:pathLst>
            </a:custGeom>
            <a:solidFill>
              <a:srgbClr val="FFFFFF"/>
            </a:solidFill>
            <a:ln w="9525">
              <a:noFill/>
              <a:round/>
              <a:headEnd/>
              <a:tailEnd/>
            </a:ln>
          </p:spPr>
          <p:txBody>
            <a:bodyPr/>
            <a:lstStyle/>
            <a:p>
              <a:endParaRPr lang="ru-RU"/>
            </a:p>
          </p:txBody>
        </p:sp>
        <p:sp>
          <p:nvSpPr>
            <p:cNvPr id="22575" name="Rectangle 56"/>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76" name="Freeform 57"/>
            <p:cNvSpPr>
              <a:spLocks/>
            </p:cNvSpPr>
            <p:nvPr/>
          </p:nvSpPr>
          <p:spPr bwMode="auto">
            <a:xfrm>
              <a:off x="643" y="859"/>
              <a:ext cx="202"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1 w 806"/>
                <a:gd name="T21" fmla="*/ 31 h 561"/>
                <a:gd name="T22" fmla="*/ 1 w 806"/>
                <a:gd name="T23" fmla="*/ 32 h 561"/>
                <a:gd name="T24" fmla="*/ 2 w 806"/>
                <a:gd name="T25" fmla="*/ 33 h 561"/>
                <a:gd name="T26" fmla="*/ 3 w 806"/>
                <a:gd name="T27" fmla="*/ 34 h 561"/>
                <a:gd name="T28" fmla="*/ 4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50 w 806"/>
                <a:gd name="T45" fmla="*/ 32 h 561"/>
                <a:gd name="T46" fmla="*/ 50 w 806"/>
                <a:gd name="T47" fmla="*/ 31 h 561"/>
                <a:gd name="T48" fmla="*/ 51 w 806"/>
                <a:gd name="T49" fmla="*/ 30 h 561"/>
                <a:gd name="T50" fmla="*/ 51 w 806"/>
                <a:gd name="T51" fmla="*/ 6 h 561"/>
                <a:gd name="T52" fmla="*/ 51 w 806"/>
                <a:gd name="T53" fmla="*/ 4 h 561"/>
                <a:gd name="T54" fmla="*/ 50 w 806"/>
                <a:gd name="T55" fmla="*/ 3 h 561"/>
                <a:gd name="T56" fmla="*/ 50 w 806"/>
                <a:gd name="T57" fmla="*/ 2 h 561"/>
                <a:gd name="T58" fmla="*/ 49 w 806"/>
                <a:gd name="T59" fmla="*/ 2 h 561"/>
                <a:gd name="T60" fmla="*/ 48 w 806"/>
                <a:gd name="T61" fmla="*/ 1 h 561"/>
                <a:gd name="T62" fmla="*/ 47 w 806"/>
                <a:gd name="T63" fmla="*/ 0 h 561"/>
                <a:gd name="T64" fmla="*/ 46 w 806"/>
                <a:gd name="T65" fmla="*/ 0 h 561"/>
                <a:gd name="T66" fmla="*/ 45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3" y="0"/>
                  </a:lnTo>
                  <a:lnTo>
                    <a:pt x="74" y="1"/>
                  </a:lnTo>
                  <a:lnTo>
                    <a:pt x="65" y="3"/>
                  </a:lnTo>
                  <a:lnTo>
                    <a:pt x="56" y="7"/>
                  </a:lnTo>
                  <a:lnTo>
                    <a:pt x="48" y="11"/>
                  </a:lnTo>
                  <a:lnTo>
                    <a:pt x="40" y="16"/>
                  </a:lnTo>
                  <a:lnTo>
                    <a:pt x="33" y="20"/>
                  </a:lnTo>
                  <a:lnTo>
                    <a:pt x="26" y="27"/>
                  </a:lnTo>
                  <a:lnTo>
                    <a:pt x="20" y="34"/>
                  </a:lnTo>
                  <a:lnTo>
                    <a:pt x="15" y="41"/>
                  </a:lnTo>
                  <a:lnTo>
                    <a:pt x="10" y="49"/>
                  </a:lnTo>
                  <a:lnTo>
                    <a:pt x="7" y="57"/>
                  </a:lnTo>
                  <a:lnTo>
                    <a:pt x="3" y="65"/>
                  </a:lnTo>
                  <a:lnTo>
                    <a:pt x="1" y="74"/>
                  </a:lnTo>
                  <a:lnTo>
                    <a:pt x="0" y="83"/>
                  </a:lnTo>
                  <a:lnTo>
                    <a:pt x="0" y="94"/>
                  </a:lnTo>
                  <a:lnTo>
                    <a:pt x="0" y="467"/>
                  </a:lnTo>
                  <a:lnTo>
                    <a:pt x="0" y="476"/>
                  </a:lnTo>
                  <a:lnTo>
                    <a:pt x="1" y="486"/>
                  </a:lnTo>
                  <a:lnTo>
                    <a:pt x="3" y="495"/>
                  </a:lnTo>
                  <a:lnTo>
                    <a:pt x="7" y="504"/>
                  </a:lnTo>
                  <a:lnTo>
                    <a:pt x="10" y="512"/>
                  </a:lnTo>
                  <a:lnTo>
                    <a:pt x="15" y="520"/>
                  </a:lnTo>
                  <a:lnTo>
                    <a:pt x="20" y="527"/>
                  </a:lnTo>
                  <a:lnTo>
                    <a:pt x="26" y="533"/>
                  </a:lnTo>
                  <a:lnTo>
                    <a:pt x="33" y="539"/>
                  </a:lnTo>
                  <a:lnTo>
                    <a:pt x="40" y="545"/>
                  </a:lnTo>
                  <a:lnTo>
                    <a:pt x="48" y="549"/>
                  </a:lnTo>
                  <a:lnTo>
                    <a:pt x="56" y="553"/>
                  </a:lnTo>
                  <a:lnTo>
                    <a:pt x="65" y="556"/>
                  </a:lnTo>
                  <a:lnTo>
                    <a:pt x="74" y="559"/>
                  </a:lnTo>
                  <a:lnTo>
                    <a:pt x="83" y="560"/>
                  </a:lnTo>
                  <a:lnTo>
                    <a:pt x="93" y="561"/>
                  </a:lnTo>
                  <a:lnTo>
                    <a:pt x="713" y="561"/>
                  </a:lnTo>
                  <a:lnTo>
                    <a:pt x="722" y="560"/>
                  </a:lnTo>
                  <a:lnTo>
                    <a:pt x="731" y="559"/>
                  </a:lnTo>
                  <a:lnTo>
                    <a:pt x="740" y="556"/>
                  </a:lnTo>
                  <a:lnTo>
                    <a:pt x="748" y="553"/>
                  </a:lnTo>
                  <a:lnTo>
                    <a:pt x="756" y="549"/>
                  </a:lnTo>
                  <a:lnTo>
                    <a:pt x="764" y="545"/>
                  </a:lnTo>
                  <a:lnTo>
                    <a:pt x="772" y="539"/>
                  </a:lnTo>
                  <a:lnTo>
                    <a:pt x="778" y="533"/>
                  </a:lnTo>
                  <a:lnTo>
                    <a:pt x="785" y="527"/>
                  </a:lnTo>
                  <a:lnTo>
                    <a:pt x="790" y="520"/>
                  </a:lnTo>
                  <a:lnTo>
                    <a:pt x="794" y="512"/>
                  </a:lnTo>
                  <a:lnTo>
                    <a:pt x="799" y="504"/>
                  </a:lnTo>
                  <a:lnTo>
                    <a:pt x="802" y="495"/>
                  </a:lnTo>
                  <a:lnTo>
                    <a:pt x="805" y="486"/>
                  </a:lnTo>
                  <a:lnTo>
                    <a:pt x="806" y="476"/>
                  </a:lnTo>
                  <a:lnTo>
                    <a:pt x="806" y="467"/>
                  </a:lnTo>
                  <a:lnTo>
                    <a:pt x="806" y="94"/>
                  </a:lnTo>
                  <a:lnTo>
                    <a:pt x="806" y="83"/>
                  </a:lnTo>
                  <a:lnTo>
                    <a:pt x="805" y="74"/>
                  </a:lnTo>
                  <a:lnTo>
                    <a:pt x="802" y="65"/>
                  </a:lnTo>
                  <a:lnTo>
                    <a:pt x="799" y="57"/>
                  </a:lnTo>
                  <a:lnTo>
                    <a:pt x="794" y="49"/>
                  </a:lnTo>
                  <a:lnTo>
                    <a:pt x="790" y="41"/>
                  </a:lnTo>
                  <a:lnTo>
                    <a:pt x="785" y="34"/>
                  </a:lnTo>
                  <a:lnTo>
                    <a:pt x="778" y="27"/>
                  </a:lnTo>
                  <a:lnTo>
                    <a:pt x="772" y="20"/>
                  </a:lnTo>
                  <a:lnTo>
                    <a:pt x="764" y="16"/>
                  </a:lnTo>
                  <a:lnTo>
                    <a:pt x="756" y="11"/>
                  </a:lnTo>
                  <a:lnTo>
                    <a:pt x="748" y="7"/>
                  </a:lnTo>
                  <a:lnTo>
                    <a:pt x="740" y="3"/>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2577" name="Rectangle 58"/>
            <p:cNvSpPr>
              <a:spLocks noChangeArrowheads="1"/>
            </p:cNvSpPr>
            <p:nvPr/>
          </p:nvSpPr>
          <p:spPr bwMode="auto">
            <a:xfrm>
              <a:off x="643" y="859"/>
              <a:ext cx="202" cy="140"/>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78" name="Freeform 59"/>
            <p:cNvSpPr>
              <a:spLocks/>
            </p:cNvSpPr>
            <p:nvPr/>
          </p:nvSpPr>
          <p:spPr bwMode="auto">
            <a:xfrm>
              <a:off x="629" y="845"/>
              <a:ext cx="201" cy="140"/>
            </a:xfrm>
            <a:custGeom>
              <a:avLst/>
              <a:gdLst>
                <a:gd name="T0" fmla="*/ 5 w 806"/>
                <a:gd name="T1" fmla="*/ 0 h 561"/>
                <a:gd name="T2" fmla="*/ 4 w 806"/>
                <a:gd name="T3" fmla="*/ 0 h 561"/>
                <a:gd name="T4" fmla="*/ 3 w 806"/>
                <a:gd name="T5" fmla="*/ 1 h 561"/>
                <a:gd name="T6" fmla="*/ 2 w 806"/>
                <a:gd name="T7" fmla="*/ 1 h 561"/>
                <a:gd name="T8" fmla="*/ 1 w 806"/>
                <a:gd name="T9" fmla="*/ 2 h 561"/>
                <a:gd name="T10" fmla="*/ 1 w 806"/>
                <a:gd name="T11" fmla="*/ 3 h 561"/>
                <a:gd name="T12" fmla="*/ 0 w 806"/>
                <a:gd name="T13" fmla="*/ 4 h 561"/>
                <a:gd name="T14" fmla="*/ 0 w 806"/>
                <a:gd name="T15" fmla="*/ 5 h 561"/>
                <a:gd name="T16" fmla="*/ 0 w 806"/>
                <a:gd name="T17" fmla="*/ 29 h 561"/>
                <a:gd name="T18" fmla="*/ 0 w 806"/>
                <a:gd name="T19" fmla="*/ 30 h 561"/>
                <a:gd name="T20" fmla="*/ 0 w 806"/>
                <a:gd name="T21" fmla="*/ 31 h 561"/>
                <a:gd name="T22" fmla="*/ 1 w 806"/>
                <a:gd name="T23" fmla="*/ 32 h 561"/>
                <a:gd name="T24" fmla="*/ 2 w 806"/>
                <a:gd name="T25" fmla="*/ 33 h 561"/>
                <a:gd name="T26" fmla="*/ 2 w 806"/>
                <a:gd name="T27" fmla="*/ 34 h 561"/>
                <a:gd name="T28" fmla="*/ 3 w 806"/>
                <a:gd name="T29" fmla="*/ 34 h 561"/>
                <a:gd name="T30" fmla="*/ 5 w 806"/>
                <a:gd name="T31" fmla="*/ 35 h 561"/>
                <a:gd name="T32" fmla="*/ 6 w 806"/>
                <a:gd name="T33" fmla="*/ 35 h 561"/>
                <a:gd name="T34" fmla="*/ 45 w 806"/>
                <a:gd name="T35" fmla="*/ 35 h 561"/>
                <a:gd name="T36" fmla="*/ 46 w 806"/>
                <a:gd name="T37" fmla="*/ 35 h 561"/>
                <a:gd name="T38" fmla="*/ 47 w 806"/>
                <a:gd name="T39" fmla="*/ 34 h 561"/>
                <a:gd name="T40" fmla="*/ 48 w 806"/>
                <a:gd name="T41" fmla="*/ 34 h 561"/>
                <a:gd name="T42" fmla="*/ 49 w 806"/>
                <a:gd name="T43" fmla="*/ 33 h 561"/>
                <a:gd name="T44" fmla="*/ 49 w 806"/>
                <a:gd name="T45" fmla="*/ 32 h 561"/>
                <a:gd name="T46" fmla="*/ 50 w 806"/>
                <a:gd name="T47" fmla="*/ 31 h 561"/>
                <a:gd name="T48" fmla="*/ 50 w 806"/>
                <a:gd name="T49" fmla="*/ 30 h 561"/>
                <a:gd name="T50" fmla="*/ 50 w 806"/>
                <a:gd name="T51" fmla="*/ 6 h 561"/>
                <a:gd name="T52" fmla="*/ 50 w 806"/>
                <a:gd name="T53" fmla="*/ 4 h 561"/>
                <a:gd name="T54" fmla="*/ 50 w 806"/>
                <a:gd name="T55" fmla="*/ 3 h 561"/>
                <a:gd name="T56" fmla="*/ 49 w 806"/>
                <a:gd name="T57" fmla="*/ 2 h 561"/>
                <a:gd name="T58" fmla="*/ 48 w 806"/>
                <a:gd name="T59" fmla="*/ 2 h 561"/>
                <a:gd name="T60" fmla="*/ 48 w 806"/>
                <a:gd name="T61" fmla="*/ 1 h 561"/>
                <a:gd name="T62" fmla="*/ 47 w 806"/>
                <a:gd name="T63" fmla="*/ 0 h 561"/>
                <a:gd name="T64" fmla="*/ 46 w 806"/>
                <a:gd name="T65" fmla="*/ 0 h 561"/>
                <a:gd name="T66" fmla="*/ 44 w 806"/>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6"/>
                <a:gd name="T103" fmla="*/ 0 h 561"/>
                <a:gd name="T104" fmla="*/ 806 w 806"/>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6" h="561">
                  <a:moveTo>
                    <a:pt x="93" y="0"/>
                  </a:moveTo>
                  <a:lnTo>
                    <a:pt x="84" y="0"/>
                  </a:lnTo>
                  <a:lnTo>
                    <a:pt x="75" y="1"/>
                  </a:lnTo>
                  <a:lnTo>
                    <a:pt x="66" y="3"/>
                  </a:lnTo>
                  <a:lnTo>
                    <a:pt x="57" y="6"/>
                  </a:lnTo>
                  <a:lnTo>
                    <a:pt x="49" y="11"/>
                  </a:lnTo>
                  <a:lnTo>
                    <a:pt x="41" y="16"/>
                  </a:lnTo>
                  <a:lnTo>
                    <a:pt x="34" y="20"/>
                  </a:lnTo>
                  <a:lnTo>
                    <a:pt x="27" y="27"/>
                  </a:lnTo>
                  <a:lnTo>
                    <a:pt x="21" y="34"/>
                  </a:lnTo>
                  <a:lnTo>
                    <a:pt x="15" y="41"/>
                  </a:lnTo>
                  <a:lnTo>
                    <a:pt x="11" y="49"/>
                  </a:lnTo>
                  <a:lnTo>
                    <a:pt x="7" y="57"/>
                  </a:lnTo>
                  <a:lnTo>
                    <a:pt x="4" y="65"/>
                  </a:lnTo>
                  <a:lnTo>
                    <a:pt x="2" y="74"/>
                  </a:lnTo>
                  <a:lnTo>
                    <a:pt x="0" y="83"/>
                  </a:lnTo>
                  <a:lnTo>
                    <a:pt x="0" y="93"/>
                  </a:lnTo>
                  <a:lnTo>
                    <a:pt x="0" y="467"/>
                  </a:lnTo>
                  <a:lnTo>
                    <a:pt x="0" y="476"/>
                  </a:lnTo>
                  <a:lnTo>
                    <a:pt x="2" y="486"/>
                  </a:lnTo>
                  <a:lnTo>
                    <a:pt x="4" y="494"/>
                  </a:lnTo>
                  <a:lnTo>
                    <a:pt x="7" y="503"/>
                  </a:lnTo>
                  <a:lnTo>
                    <a:pt x="11" y="511"/>
                  </a:lnTo>
                  <a:lnTo>
                    <a:pt x="15" y="519"/>
                  </a:lnTo>
                  <a:lnTo>
                    <a:pt x="21" y="526"/>
                  </a:lnTo>
                  <a:lnTo>
                    <a:pt x="27" y="533"/>
                  </a:lnTo>
                  <a:lnTo>
                    <a:pt x="34" y="539"/>
                  </a:lnTo>
                  <a:lnTo>
                    <a:pt x="41" y="545"/>
                  </a:lnTo>
                  <a:lnTo>
                    <a:pt x="49" y="549"/>
                  </a:lnTo>
                  <a:lnTo>
                    <a:pt x="57" y="553"/>
                  </a:lnTo>
                  <a:lnTo>
                    <a:pt x="66" y="556"/>
                  </a:lnTo>
                  <a:lnTo>
                    <a:pt x="75" y="558"/>
                  </a:lnTo>
                  <a:lnTo>
                    <a:pt x="84" y="560"/>
                  </a:lnTo>
                  <a:lnTo>
                    <a:pt x="93" y="561"/>
                  </a:lnTo>
                  <a:lnTo>
                    <a:pt x="714" y="561"/>
                  </a:lnTo>
                  <a:lnTo>
                    <a:pt x="723" y="560"/>
                  </a:lnTo>
                  <a:lnTo>
                    <a:pt x="732" y="558"/>
                  </a:lnTo>
                  <a:lnTo>
                    <a:pt x="741" y="556"/>
                  </a:lnTo>
                  <a:lnTo>
                    <a:pt x="749" y="553"/>
                  </a:lnTo>
                  <a:lnTo>
                    <a:pt x="757" y="549"/>
                  </a:lnTo>
                  <a:lnTo>
                    <a:pt x="765" y="545"/>
                  </a:lnTo>
                  <a:lnTo>
                    <a:pt x="773" y="539"/>
                  </a:lnTo>
                  <a:lnTo>
                    <a:pt x="779" y="533"/>
                  </a:lnTo>
                  <a:lnTo>
                    <a:pt x="786" y="526"/>
                  </a:lnTo>
                  <a:lnTo>
                    <a:pt x="790" y="519"/>
                  </a:lnTo>
                  <a:lnTo>
                    <a:pt x="795" y="511"/>
                  </a:lnTo>
                  <a:lnTo>
                    <a:pt x="800" y="503"/>
                  </a:lnTo>
                  <a:lnTo>
                    <a:pt x="803" y="494"/>
                  </a:lnTo>
                  <a:lnTo>
                    <a:pt x="805" y="486"/>
                  </a:lnTo>
                  <a:lnTo>
                    <a:pt x="806" y="476"/>
                  </a:lnTo>
                  <a:lnTo>
                    <a:pt x="806" y="467"/>
                  </a:lnTo>
                  <a:lnTo>
                    <a:pt x="806" y="93"/>
                  </a:lnTo>
                  <a:lnTo>
                    <a:pt x="806" y="83"/>
                  </a:lnTo>
                  <a:lnTo>
                    <a:pt x="805" y="74"/>
                  </a:lnTo>
                  <a:lnTo>
                    <a:pt x="803" y="65"/>
                  </a:lnTo>
                  <a:lnTo>
                    <a:pt x="800" y="57"/>
                  </a:lnTo>
                  <a:lnTo>
                    <a:pt x="795" y="49"/>
                  </a:lnTo>
                  <a:lnTo>
                    <a:pt x="790" y="41"/>
                  </a:lnTo>
                  <a:lnTo>
                    <a:pt x="786" y="34"/>
                  </a:lnTo>
                  <a:lnTo>
                    <a:pt x="779" y="27"/>
                  </a:lnTo>
                  <a:lnTo>
                    <a:pt x="773" y="20"/>
                  </a:lnTo>
                  <a:lnTo>
                    <a:pt x="765" y="16"/>
                  </a:lnTo>
                  <a:lnTo>
                    <a:pt x="757" y="11"/>
                  </a:lnTo>
                  <a:lnTo>
                    <a:pt x="749" y="6"/>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2579" name="Rectangle 60"/>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80" name="Freeform 61"/>
            <p:cNvSpPr>
              <a:spLocks/>
            </p:cNvSpPr>
            <p:nvPr/>
          </p:nvSpPr>
          <p:spPr bwMode="auto">
            <a:xfrm>
              <a:off x="260" y="744"/>
              <a:ext cx="201" cy="140"/>
            </a:xfrm>
            <a:custGeom>
              <a:avLst/>
              <a:gdLst>
                <a:gd name="T0" fmla="*/ 5 w 807"/>
                <a:gd name="T1" fmla="*/ 0 h 562"/>
                <a:gd name="T2" fmla="*/ 4 w 807"/>
                <a:gd name="T3" fmla="*/ 0 h 562"/>
                <a:gd name="T4" fmla="*/ 3 w 807"/>
                <a:gd name="T5" fmla="*/ 1 h 562"/>
                <a:gd name="T6" fmla="*/ 2 w 807"/>
                <a:gd name="T7" fmla="*/ 1 h 562"/>
                <a:gd name="T8" fmla="*/ 1 w 807"/>
                <a:gd name="T9" fmla="*/ 2 h 562"/>
                <a:gd name="T10" fmla="*/ 0 w 807"/>
                <a:gd name="T11" fmla="*/ 3 h 562"/>
                <a:gd name="T12" fmla="*/ 0 w 807"/>
                <a:gd name="T13" fmla="*/ 4 h 562"/>
                <a:gd name="T14" fmla="*/ 0 w 807"/>
                <a:gd name="T15" fmla="*/ 5 h 562"/>
                <a:gd name="T16" fmla="*/ 0 w 807"/>
                <a:gd name="T17" fmla="*/ 29 h 562"/>
                <a:gd name="T18" fmla="*/ 0 w 807"/>
                <a:gd name="T19" fmla="*/ 30 h 562"/>
                <a:gd name="T20" fmla="*/ 0 w 807"/>
                <a:gd name="T21" fmla="*/ 31 h 562"/>
                <a:gd name="T22" fmla="*/ 1 w 807"/>
                <a:gd name="T23" fmla="*/ 32 h 562"/>
                <a:gd name="T24" fmla="*/ 1 w 807"/>
                <a:gd name="T25" fmla="*/ 33 h 562"/>
                <a:gd name="T26" fmla="*/ 2 w 807"/>
                <a:gd name="T27" fmla="*/ 34 h 562"/>
                <a:gd name="T28" fmla="*/ 3 w 807"/>
                <a:gd name="T29" fmla="*/ 34 h 562"/>
                <a:gd name="T30" fmla="*/ 4 w 807"/>
                <a:gd name="T31" fmla="*/ 35 h 562"/>
                <a:gd name="T32" fmla="*/ 6 w 807"/>
                <a:gd name="T33" fmla="*/ 35 h 562"/>
                <a:gd name="T34" fmla="*/ 45 w 807"/>
                <a:gd name="T35" fmla="*/ 35 h 562"/>
                <a:gd name="T36" fmla="*/ 46 w 807"/>
                <a:gd name="T37" fmla="*/ 35 h 562"/>
                <a:gd name="T38" fmla="*/ 47 w 807"/>
                <a:gd name="T39" fmla="*/ 34 h 562"/>
                <a:gd name="T40" fmla="*/ 48 w 807"/>
                <a:gd name="T41" fmla="*/ 34 h 562"/>
                <a:gd name="T42" fmla="*/ 49 w 807"/>
                <a:gd name="T43" fmla="*/ 33 h 562"/>
                <a:gd name="T44" fmla="*/ 49 w 807"/>
                <a:gd name="T45" fmla="*/ 32 h 562"/>
                <a:gd name="T46" fmla="*/ 50 w 807"/>
                <a:gd name="T47" fmla="*/ 31 h 562"/>
                <a:gd name="T48" fmla="*/ 50 w 807"/>
                <a:gd name="T49" fmla="*/ 30 h 562"/>
                <a:gd name="T50" fmla="*/ 50 w 807"/>
                <a:gd name="T51" fmla="*/ 6 h 562"/>
                <a:gd name="T52" fmla="*/ 50 w 807"/>
                <a:gd name="T53" fmla="*/ 5 h 562"/>
                <a:gd name="T54" fmla="*/ 50 w 807"/>
                <a:gd name="T55" fmla="*/ 3 h 562"/>
                <a:gd name="T56" fmla="*/ 49 w 807"/>
                <a:gd name="T57" fmla="*/ 2 h 562"/>
                <a:gd name="T58" fmla="*/ 48 w 807"/>
                <a:gd name="T59" fmla="*/ 2 h 562"/>
                <a:gd name="T60" fmla="*/ 48 w 807"/>
                <a:gd name="T61" fmla="*/ 1 h 562"/>
                <a:gd name="T62" fmla="*/ 47 w 807"/>
                <a:gd name="T63" fmla="*/ 0 h 562"/>
                <a:gd name="T64" fmla="*/ 45 w 807"/>
                <a:gd name="T65" fmla="*/ 0 h 562"/>
                <a:gd name="T66" fmla="*/ 44 w 807"/>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2"/>
                <a:gd name="T104" fmla="*/ 807 w 807"/>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2">
                  <a:moveTo>
                    <a:pt x="93" y="0"/>
                  </a:moveTo>
                  <a:lnTo>
                    <a:pt x="83" y="2"/>
                  </a:lnTo>
                  <a:lnTo>
                    <a:pt x="74" y="3"/>
                  </a:lnTo>
                  <a:lnTo>
                    <a:pt x="65" y="5"/>
                  </a:lnTo>
                  <a:lnTo>
                    <a:pt x="56" y="8"/>
                  </a:lnTo>
                  <a:lnTo>
                    <a:pt x="48" y="12"/>
                  </a:lnTo>
                  <a:lnTo>
                    <a:pt x="41" y="17"/>
                  </a:lnTo>
                  <a:lnTo>
                    <a:pt x="33" y="22"/>
                  </a:lnTo>
                  <a:lnTo>
                    <a:pt x="26" y="28"/>
                  </a:lnTo>
                  <a:lnTo>
                    <a:pt x="20" y="35"/>
                  </a:lnTo>
                  <a:lnTo>
                    <a:pt x="15" y="42"/>
                  </a:lnTo>
                  <a:lnTo>
                    <a:pt x="10" y="50"/>
                  </a:lnTo>
                  <a:lnTo>
                    <a:pt x="7" y="58"/>
                  </a:lnTo>
                  <a:lnTo>
                    <a:pt x="3" y="67"/>
                  </a:lnTo>
                  <a:lnTo>
                    <a:pt x="1" y="75"/>
                  </a:lnTo>
                  <a:lnTo>
                    <a:pt x="0" y="84"/>
                  </a:lnTo>
                  <a:lnTo>
                    <a:pt x="0" y="94"/>
                  </a:lnTo>
                  <a:lnTo>
                    <a:pt x="0" y="469"/>
                  </a:lnTo>
                  <a:lnTo>
                    <a:pt x="0" y="478"/>
                  </a:lnTo>
                  <a:lnTo>
                    <a:pt x="1" y="487"/>
                  </a:lnTo>
                  <a:lnTo>
                    <a:pt x="3" y="496"/>
                  </a:lnTo>
                  <a:lnTo>
                    <a:pt x="7" y="504"/>
                  </a:lnTo>
                  <a:lnTo>
                    <a:pt x="10" y="512"/>
                  </a:lnTo>
                  <a:lnTo>
                    <a:pt x="15" y="520"/>
                  </a:lnTo>
                  <a:lnTo>
                    <a:pt x="20" y="527"/>
                  </a:lnTo>
                  <a:lnTo>
                    <a:pt x="26" y="534"/>
                  </a:lnTo>
                  <a:lnTo>
                    <a:pt x="33" y="541"/>
                  </a:lnTo>
                  <a:lnTo>
                    <a:pt x="41" y="546"/>
                  </a:lnTo>
                  <a:lnTo>
                    <a:pt x="48" y="550"/>
                  </a:lnTo>
                  <a:lnTo>
                    <a:pt x="56" y="555"/>
                  </a:lnTo>
                  <a:lnTo>
                    <a:pt x="65" y="557"/>
                  </a:lnTo>
                  <a:lnTo>
                    <a:pt x="74" y="559"/>
                  </a:lnTo>
                  <a:lnTo>
                    <a:pt x="83" y="562"/>
                  </a:lnTo>
                  <a:lnTo>
                    <a:pt x="93" y="562"/>
                  </a:lnTo>
                  <a:lnTo>
                    <a:pt x="713" y="562"/>
                  </a:lnTo>
                  <a:lnTo>
                    <a:pt x="722" y="562"/>
                  </a:lnTo>
                  <a:lnTo>
                    <a:pt x="731" y="559"/>
                  </a:lnTo>
                  <a:lnTo>
                    <a:pt x="740" y="557"/>
                  </a:lnTo>
                  <a:lnTo>
                    <a:pt x="750" y="555"/>
                  </a:lnTo>
                  <a:lnTo>
                    <a:pt x="758" y="550"/>
                  </a:lnTo>
                  <a:lnTo>
                    <a:pt x="766" y="546"/>
                  </a:lnTo>
                  <a:lnTo>
                    <a:pt x="772" y="541"/>
                  </a:lnTo>
                  <a:lnTo>
                    <a:pt x="779" y="534"/>
                  </a:lnTo>
                  <a:lnTo>
                    <a:pt x="785" y="527"/>
                  </a:lnTo>
                  <a:lnTo>
                    <a:pt x="791" y="520"/>
                  </a:lnTo>
                  <a:lnTo>
                    <a:pt x="795" y="512"/>
                  </a:lnTo>
                  <a:lnTo>
                    <a:pt x="799" y="504"/>
                  </a:lnTo>
                  <a:lnTo>
                    <a:pt x="802" y="496"/>
                  </a:lnTo>
                  <a:lnTo>
                    <a:pt x="805" y="487"/>
                  </a:lnTo>
                  <a:lnTo>
                    <a:pt x="806" y="478"/>
                  </a:lnTo>
                  <a:lnTo>
                    <a:pt x="807" y="469"/>
                  </a:lnTo>
                  <a:lnTo>
                    <a:pt x="807" y="94"/>
                  </a:lnTo>
                  <a:lnTo>
                    <a:pt x="806" y="84"/>
                  </a:lnTo>
                  <a:lnTo>
                    <a:pt x="805" y="75"/>
                  </a:lnTo>
                  <a:lnTo>
                    <a:pt x="802" y="67"/>
                  </a:lnTo>
                  <a:lnTo>
                    <a:pt x="799" y="58"/>
                  </a:lnTo>
                  <a:lnTo>
                    <a:pt x="795" y="50"/>
                  </a:lnTo>
                  <a:lnTo>
                    <a:pt x="791" y="42"/>
                  </a:lnTo>
                  <a:lnTo>
                    <a:pt x="785" y="35"/>
                  </a:lnTo>
                  <a:lnTo>
                    <a:pt x="779" y="28"/>
                  </a:lnTo>
                  <a:lnTo>
                    <a:pt x="772" y="22"/>
                  </a:lnTo>
                  <a:lnTo>
                    <a:pt x="766" y="17"/>
                  </a:lnTo>
                  <a:lnTo>
                    <a:pt x="758" y="12"/>
                  </a:lnTo>
                  <a:lnTo>
                    <a:pt x="750" y="8"/>
                  </a:lnTo>
                  <a:lnTo>
                    <a:pt x="740" y="5"/>
                  </a:lnTo>
                  <a:lnTo>
                    <a:pt x="731" y="3"/>
                  </a:lnTo>
                  <a:lnTo>
                    <a:pt x="722" y="2"/>
                  </a:lnTo>
                  <a:lnTo>
                    <a:pt x="713" y="0"/>
                  </a:lnTo>
                  <a:lnTo>
                    <a:pt x="93" y="0"/>
                  </a:lnTo>
                  <a:close/>
                </a:path>
              </a:pathLst>
            </a:custGeom>
            <a:blipFill dpi="0" rotWithShape="0">
              <a:blip r:embed="rId3" cstate="print"/>
              <a:srcRect/>
              <a:tile tx="0" ty="0" sx="100000" sy="100000" flip="none" algn="tl"/>
            </a:blipFill>
            <a:ln w="9525">
              <a:noFill/>
              <a:round/>
              <a:headEnd/>
              <a:tailEnd/>
            </a:ln>
          </p:spPr>
          <p:txBody>
            <a:bodyPr/>
            <a:lstStyle/>
            <a:p>
              <a:endParaRPr lang="ru-RU"/>
            </a:p>
          </p:txBody>
        </p:sp>
        <p:sp>
          <p:nvSpPr>
            <p:cNvPr id="22581" name="Rectangle 62"/>
            <p:cNvSpPr>
              <a:spLocks noChangeArrowheads="1"/>
            </p:cNvSpPr>
            <p:nvPr/>
          </p:nvSpPr>
          <p:spPr bwMode="auto">
            <a:xfrm>
              <a:off x="259" y="744"/>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82" name="Freeform 63"/>
            <p:cNvSpPr>
              <a:spLocks/>
            </p:cNvSpPr>
            <p:nvPr/>
          </p:nvSpPr>
          <p:spPr bwMode="auto">
            <a:xfrm>
              <a:off x="245" y="730"/>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5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1"/>
                  </a:lnTo>
                  <a:lnTo>
                    <a:pt x="75" y="3"/>
                  </a:lnTo>
                  <a:lnTo>
                    <a:pt x="66" y="5"/>
                  </a:lnTo>
                  <a:lnTo>
                    <a:pt x="57" y="8"/>
                  </a:lnTo>
                  <a:lnTo>
                    <a:pt x="49" y="12"/>
                  </a:lnTo>
                  <a:lnTo>
                    <a:pt x="42" y="16"/>
                  </a:lnTo>
                  <a:lnTo>
                    <a:pt x="34" y="22"/>
                  </a:lnTo>
                  <a:lnTo>
                    <a:pt x="27" y="28"/>
                  </a:lnTo>
                  <a:lnTo>
                    <a:pt x="21" y="35"/>
                  </a:lnTo>
                  <a:lnTo>
                    <a:pt x="15" y="41"/>
                  </a:lnTo>
                  <a:lnTo>
                    <a:pt x="11" y="49"/>
                  </a:lnTo>
                  <a:lnTo>
                    <a:pt x="7" y="57"/>
                  </a:lnTo>
                  <a:lnTo>
                    <a:pt x="4" y="67"/>
                  </a:lnTo>
                  <a:lnTo>
                    <a:pt x="2" y="75"/>
                  </a:lnTo>
                  <a:lnTo>
                    <a:pt x="0" y="84"/>
                  </a:lnTo>
                  <a:lnTo>
                    <a:pt x="0" y="94"/>
                  </a:lnTo>
                  <a:lnTo>
                    <a:pt x="0" y="469"/>
                  </a:lnTo>
                  <a:lnTo>
                    <a:pt x="0" y="478"/>
                  </a:lnTo>
                  <a:lnTo>
                    <a:pt x="2" y="487"/>
                  </a:lnTo>
                  <a:lnTo>
                    <a:pt x="4" y="496"/>
                  </a:lnTo>
                  <a:lnTo>
                    <a:pt x="7" y="504"/>
                  </a:lnTo>
                  <a:lnTo>
                    <a:pt x="11" y="512"/>
                  </a:lnTo>
                  <a:lnTo>
                    <a:pt x="15" y="520"/>
                  </a:lnTo>
                  <a:lnTo>
                    <a:pt x="21" y="527"/>
                  </a:lnTo>
                  <a:lnTo>
                    <a:pt x="27" y="534"/>
                  </a:lnTo>
                  <a:lnTo>
                    <a:pt x="34" y="541"/>
                  </a:lnTo>
                  <a:lnTo>
                    <a:pt x="42" y="545"/>
                  </a:lnTo>
                  <a:lnTo>
                    <a:pt x="49" y="550"/>
                  </a:lnTo>
                  <a:lnTo>
                    <a:pt x="57" y="554"/>
                  </a:lnTo>
                  <a:lnTo>
                    <a:pt x="66" y="557"/>
                  </a:lnTo>
                  <a:lnTo>
                    <a:pt x="75" y="559"/>
                  </a:lnTo>
                  <a:lnTo>
                    <a:pt x="84" y="561"/>
                  </a:lnTo>
                  <a:lnTo>
                    <a:pt x="93" y="561"/>
                  </a:lnTo>
                  <a:lnTo>
                    <a:pt x="714" y="561"/>
                  </a:lnTo>
                  <a:lnTo>
                    <a:pt x="723" y="561"/>
                  </a:lnTo>
                  <a:lnTo>
                    <a:pt x="732" y="559"/>
                  </a:lnTo>
                  <a:lnTo>
                    <a:pt x="741" y="557"/>
                  </a:lnTo>
                  <a:lnTo>
                    <a:pt x="750" y="554"/>
                  </a:lnTo>
                  <a:lnTo>
                    <a:pt x="758" y="550"/>
                  </a:lnTo>
                  <a:lnTo>
                    <a:pt x="766" y="545"/>
                  </a:lnTo>
                  <a:lnTo>
                    <a:pt x="773" y="541"/>
                  </a:lnTo>
                  <a:lnTo>
                    <a:pt x="780" y="534"/>
                  </a:lnTo>
                  <a:lnTo>
                    <a:pt x="786" y="527"/>
                  </a:lnTo>
                  <a:lnTo>
                    <a:pt x="791" y="520"/>
                  </a:lnTo>
                  <a:lnTo>
                    <a:pt x="796" y="512"/>
                  </a:lnTo>
                  <a:lnTo>
                    <a:pt x="800" y="504"/>
                  </a:lnTo>
                  <a:lnTo>
                    <a:pt x="803" y="496"/>
                  </a:lnTo>
                  <a:lnTo>
                    <a:pt x="805" y="487"/>
                  </a:lnTo>
                  <a:lnTo>
                    <a:pt x="806" y="478"/>
                  </a:lnTo>
                  <a:lnTo>
                    <a:pt x="808" y="469"/>
                  </a:lnTo>
                  <a:lnTo>
                    <a:pt x="808" y="94"/>
                  </a:lnTo>
                  <a:lnTo>
                    <a:pt x="806" y="84"/>
                  </a:lnTo>
                  <a:lnTo>
                    <a:pt x="805" y="75"/>
                  </a:lnTo>
                  <a:lnTo>
                    <a:pt x="803" y="67"/>
                  </a:lnTo>
                  <a:lnTo>
                    <a:pt x="800" y="57"/>
                  </a:lnTo>
                  <a:lnTo>
                    <a:pt x="796" y="49"/>
                  </a:lnTo>
                  <a:lnTo>
                    <a:pt x="791" y="41"/>
                  </a:lnTo>
                  <a:lnTo>
                    <a:pt x="786" y="35"/>
                  </a:lnTo>
                  <a:lnTo>
                    <a:pt x="780" y="28"/>
                  </a:lnTo>
                  <a:lnTo>
                    <a:pt x="773" y="22"/>
                  </a:lnTo>
                  <a:lnTo>
                    <a:pt x="766" y="16"/>
                  </a:lnTo>
                  <a:lnTo>
                    <a:pt x="758" y="12"/>
                  </a:lnTo>
                  <a:lnTo>
                    <a:pt x="750" y="8"/>
                  </a:lnTo>
                  <a:lnTo>
                    <a:pt x="741" y="5"/>
                  </a:lnTo>
                  <a:lnTo>
                    <a:pt x="732" y="3"/>
                  </a:lnTo>
                  <a:lnTo>
                    <a:pt x="723" y="1"/>
                  </a:lnTo>
                  <a:lnTo>
                    <a:pt x="714" y="0"/>
                  </a:lnTo>
                  <a:lnTo>
                    <a:pt x="93" y="0"/>
                  </a:lnTo>
                  <a:close/>
                </a:path>
              </a:pathLst>
            </a:custGeom>
            <a:solidFill>
              <a:srgbClr val="FFFFFF"/>
            </a:solidFill>
            <a:ln w="9525">
              <a:noFill/>
              <a:round/>
              <a:headEnd/>
              <a:tailEnd/>
            </a:ln>
          </p:spPr>
          <p:txBody>
            <a:bodyPr/>
            <a:lstStyle/>
            <a:p>
              <a:endParaRPr lang="ru-RU"/>
            </a:p>
          </p:txBody>
        </p:sp>
        <p:sp>
          <p:nvSpPr>
            <p:cNvPr id="22583" name="Rectangle 64"/>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84" name="Freeform 65"/>
            <p:cNvSpPr>
              <a:spLocks/>
            </p:cNvSpPr>
            <p:nvPr/>
          </p:nvSpPr>
          <p:spPr bwMode="auto">
            <a:xfrm>
              <a:off x="260" y="487"/>
              <a:ext cx="201" cy="141"/>
            </a:xfrm>
            <a:custGeom>
              <a:avLst/>
              <a:gdLst>
                <a:gd name="T0" fmla="*/ 5 w 807"/>
                <a:gd name="T1" fmla="*/ 0 h 561"/>
                <a:gd name="T2" fmla="*/ 4 w 807"/>
                <a:gd name="T3" fmla="*/ 0 h 561"/>
                <a:gd name="T4" fmla="*/ 3 w 807"/>
                <a:gd name="T5" fmla="*/ 1 h 561"/>
                <a:gd name="T6" fmla="*/ 2 w 807"/>
                <a:gd name="T7" fmla="*/ 1 h 561"/>
                <a:gd name="T8" fmla="*/ 1 w 807"/>
                <a:gd name="T9" fmla="*/ 2 h 561"/>
                <a:gd name="T10" fmla="*/ 0 w 807"/>
                <a:gd name="T11" fmla="*/ 3 h 561"/>
                <a:gd name="T12" fmla="*/ 0 w 807"/>
                <a:gd name="T13" fmla="*/ 4 h 561"/>
                <a:gd name="T14" fmla="*/ 0 w 807"/>
                <a:gd name="T15" fmla="*/ 5 h 561"/>
                <a:gd name="T16" fmla="*/ 0 w 807"/>
                <a:gd name="T17" fmla="*/ 30 h 561"/>
                <a:gd name="T18" fmla="*/ 0 w 807"/>
                <a:gd name="T19" fmla="*/ 31 h 561"/>
                <a:gd name="T20" fmla="*/ 0 w 807"/>
                <a:gd name="T21" fmla="*/ 32 h 561"/>
                <a:gd name="T22" fmla="*/ 1 w 807"/>
                <a:gd name="T23" fmla="*/ 33 h 561"/>
                <a:gd name="T24" fmla="*/ 1 w 807"/>
                <a:gd name="T25" fmla="*/ 34 h 561"/>
                <a:gd name="T26" fmla="*/ 2 w 807"/>
                <a:gd name="T27" fmla="*/ 34 h 561"/>
                <a:gd name="T28" fmla="*/ 3 w 807"/>
                <a:gd name="T29" fmla="*/ 35 h 561"/>
                <a:gd name="T30" fmla="*/ 4 w 807"/>
                <a:gd name="T31" fmla="*/ 35 h 561"/>
                <a:gd name="T32" fmla="*/ 6 w 807"/>
                <a:gd name="T33" fmla="*/ 35 h 561"/>
                <a:gd name="T34" fmla="*/ 45 w 807"/>
                <a:gd name="T35" fmla="*/ 35 h 561"/>
                <a:gd name="T36" fmla="*/ 46 w 807"/>
                <a:gd name="T37" fmla="*/ 35 h 561"/>
                <a:gd name="T38" fmla="*/ 47 w 807"/>
                <a:gd name="T39" fmla="*/ 35 h 561"/>
                <a:gd name="T40" fmla="*/ 48 w 807"/>
                <a:gd name="T41" fmla="*/ 34 h 561"/>
                <a:gd name="T42" fmla="*/ 49 w 807"/>
                <a:gd name="T43" fmla="*/ 33 h 561"/>
                <a:gd name="T44" fmla="*/ 49 w 807"/>
                <a:gd name="T45" fmla="*/ 32 h 561"/>
                <a:gd name="T46" fmla="*/ 50 w 807"/>
                <a:gd name="T47" fmla="*/ 31 h 561"/>
                <a:gd name="T48" fmla="*/ 50 w 807"/>
                <a:gd name="T49" fmla="*/ 30 h 561"/>
                <a:gd name="T50" fmla="*/ 50 w 807"/>
                <a:gd name="T51" fmla="*/ 6 h 561"/>
                <a:gd name="T52" fmla="*/ 50 w 807"/>
                <a:gd name="T53" fmla="*/ 5 h 561"/>
                <a:gd name="T54" fmla="*/ 50 w 807"/>
                <a:gd name="T55" fmla="*/ 4 h 561"/>
                <a:gd name="T56" fmla="*/ 49 w 807"/>
                <a:gd name="T57" fmla="*/ 3 h 561"/>
                <a:gd name="T58" fmla="*/ 48 w 807"/>
                <a:gd name="T59" fmla="*/ 2 h 561"/>
                <a:gd name="T60" fmla="*/ 48 w 807"/>
                <a:gd name="T61" fmla="*/ 1 h 561"/>
                <a:gd name="T62" fmla="*/ 47 w 807"/>
                <a:gd name="T63" fmla="*/ 1 h 561"/>
                <a:gd name="T64" fmla="*/ 45 w 807"/>
                <a:gd name="T65" fmla="*/ 0 h 561"/>
                <a:gd name="T66" fmla="*/ 44 w 807"/>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561"/>
                <a:gd name="T104" fmla="*/ 807 w 807"/>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561">
                  <a:moveTo>
                    <a:pt x="93" y="0"/>
                  </a:moveTo>
                  <a:lnTo>
                    <a:pt x="83" y="0"/>
                  </a:lnTo>
                  <a:lnTo>
                    <a:pt x="74" y="1"/>
                  </a:lnTo>
                  <a:lnTo>
                    <a:pt x="65" y="4"/>
                  </a:lnTo>
                  <a:lnTo>
                    <a:pt x="56" y="7"/>
                  </a:lnTo>
                  <a:lnTo>
                    <a:pt x="48" y="12"/>
                  </a:lnTo>
                  <a:lnTo>
                    <a:pt x="41" y="16"/>
                  </a:lnTo>
                  <a:lnTo>
                    <a:pt x="33" y="21"/>
                  </a:lnTo>
                  <a:lnTo>
                    <a:pt x="26" y="28"/>
                  </a:lnTo>
                  <a:lnTo>
                    <a:pt x="20" y="34"/>
                  </a:lnTo>
                  <a:lnTo>
                    <a:pt x="15" y="42"/>
                  </a:lnTo>
                  <a:lnTo>
                    <a:pt x="10" y="48"/>
                  </a:lnTo>
                  <a:lnTo>
                    <a:pt x="7" y="58"/>
                  </a:lnTo>
                  <a:lnTo>
                    <a:pt x="3" y="66"/>
                  </a:lnTo>
                  <a:lnTo>
                    <a:pt x="1" y="75"/>
                  </a:lnTo>
                  <a:lnTo>
                    <a:pt x="0" y="84"/>
                  </a:lnTo>
                  <a:lnTo>
                    <a:pt x="0" y="93"/>
                  </a:lnTo>
                  <a:lnTo>
                    <a:pt x="0" y="468"/>
                  </a:lnTo>
                  <a:lnTo>
                    <a:pt x="0" y="477"/>
                  </a:lnTo>
                  <a:lnTo>
                    <a:pt x="1" y="486"/>
                  </a:lnTo>
                  <a:lnTo>
                    <a:pt x="3" y="495"/>
                  </a:lnTo>
                  <a:lnTo>
                    <a:pt x="7" y="504"/>
                  </a:lnTo>
                  <a:lnTo>
                    <a:pt x="10" y="512"/>
                  </a:lnTo>
                  <a:lnTo>
                    <a:pt x="15" y="520"/>
                  </a:lnTo>
                  <a:lnTo>
                    <a:pt x="20" y="527"/>
                  </a:lnTo>
                  <a:lnTo>
                    <a:pt x="26" y="534"/>
                  </a:lnTo>
                  <a:lnTo>
                    <a:pt x="33" y="540"/>
                  </a:lnTo>
                  <a:lnTo>
                    <a:pt x="41" y="545"/>
                  </a:lnTo>
                  <a:lnTo>
                    <a:pt x="48" y="550"/>
                  </a:lnTo>
                  <a:lnTo>
                    <a:pt x="56" y="553"/>
                  </a:lnTo>
                  <a:lnTo>
                    <a:pt x="65" y="557"/>
                  </a:lnTo>
                  <a:lnTo>
                    <a:pt x="74" y="559"/>
                  </a:lnTo>
                  <a:lnTo>
                    <a:pt x="83" y="560"/>
                  </a:lnTo>
                  <a:lnTo>
                    <a:pt x="93" y="561"/>
                  </a:lnTo>
                  <a:lnTo>
                    <a:pt x="713" y="561"/>
                  </a:lnTo>
                  <a:lnTo>
                    <a:pt x="722" y="560"/>
                  </a:lnTo>
                  <a:lnTo>
                    <a:pt x="731" y="559"/>
                  </a:lnTo>
                  <a:lnTo>
                    <a:pt x="740" y="557"/>
                  </a:lnTo>
                  <a:lnTo>
                    <a:pt x="750" y="553"/>
                  </a:lnTo>
                  <a:lnTo>
                    <a:pt x="758" y="550"/>
                  </a:lnTo>
                  <a:lnTo>
                    <a:pt x="766" y="545"/>
                  </a:lnTo>
                  <a:lnTo>
                    <a:pt x="772" y="540"/>
                  </a:lnTo>
                  <a:lnTo>
                    <a:pt x="779" y="534"/>
                  </a:lnTo>
                  <a:lnTo>
                    <a:pt x="785" y="527"/>
                  </a:lnTo>
                  <a:lnTo>
                    <a:pt x="791" y="520"/>
                  </a:lnTo>
                  <a:lnTo>
                    <a:pt x="795" y="512"/>
                  </a:lnTo>
                  <a:lnTo>
                    <a:pt x="799" y="504"/>
                  </a:lnTo>
                  <a:lnTo>
                    <a:pt x="802" y="495"/>
                  </a:lnTo>
                  <a:lnTo>
                    <a:pt x="805" y="486"/>
                  </a:lnTo>
                  <a:lnTo>
                    <a:pt x="806" y="477"/>
                  </a:lnTo>
                  <a:lnTo>
                    <a:pt x="807" y="468"/>
                  </a:lnTo>
                  <a:lnTo>
                    <a:pt x="807" y="93"/>
                  </a:lnTo>
                  <a:lnTo>
                    <a:pt x="806" y="84"/>
                  </a:lnTo>
                  <a:lnTo>
                    <a:pt x="805" y="75"/>
                  </a:lnTo>
                  <a:lnTo>
                    <a:pt x="802" y="66"/>
                  </a:lnTo>
                  <a:lnTo>
                    <a:pt x="799" y="58"/>
                  </a:lnTo>
                  <a:lnTo>
                    <a:pt x="795" y="48"/>
                  </a:lnTo>
                  <a:lnTo>
                    <a:pt x="791" y="42"/>
                  </a:lnTo>
                  <a:lnTo>
                    <a:pt x="785" y="34"/>
                  </a:lnTo>
                  <a:lnTo>
                    <a:pt x="779" y="28"/>
                  </a:lnTo>
                  <a:lnTo>
                    <a:pt x="772" y="21"/>
                  </a:lnTo>
                  <a:lnTo>
                    <a:pt x="766" y="16"/>
                  </a:lnTo>
                  <a:lnTo>
                    <a:pt x="758" y="12"/>
                  </a:lnTo>
                  <a:lnTo>
                    <a:pt x="750" y="7"/>
                  </a:lnTo>
                  <a:lnTo>
                    <a:pt x="740" y="4"/>
                  </a:lnTo>
                  <a:lnTo>
                    <a:pt x="731" y="1"/>
                  </a:lnTo>
                  <a:lnTo>
                    <a:pt x="722" y="0"/>
                  </a:lnTo>
                  <a:lnTo>
                    <a:pt x="713" y="0"/>
                  </a:lnTo>
                  <a:lnTo>
                    <a:pt x="93" y="0"/>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2585" name="Rectangle 66"/>
            <p:cNvSpPr>
              <a:spLocks noChangeArrowheads="1"/>
            </p:cNvSpPr>
            <p:nvPr/>
          </p:nvSpPr>
          <p:spPr bwMode="auto">
            <a:xfrm>
              <a:off x="259" y="487"/>
              <a:ext cx="203" cy="141"/>
            </a:xfrm>
            <a:prstGeom prst="rect">
              <a:avLst/>
            </a:prstGeom>
            <a:solidFill>
              <a:srgbClr val="A7E59B"/>
            </a:solidFill>
            <a:ln w="9525">
              <a:noFill/>
              <a:miter lim="800000"/>
              <a:headEnd/>
              <a:tailEnd/>
            </a:ln>
          </p:spPr>
          <p:txBody>
            <a:bodyPr/>
            <a:lstStyle/>
            <a:p>
              <a:pPr eaLnBrk="1" hangingPunct="1"/>
              <a:endParaRPr lang="en-GB" altLang="ru-RU" sz="1800">
                <a:latin typeface="Calibri" pitchFamily="34" charset="0"/>
              </a:endParaRPr>
            </a:p>
          </p:txBody>
        </p:sp>
        <p:sp>
          <p:nvSpPr>
            <p:cNvPr id="22586" name="Freeform 67"/>
            <p:cNvSpPr>
              <a:spLocks/>
            </p:cNvSpPr>
            <p:nvPr/>
          </p:nvSpPr>
          <p:spPr bwMode="auto">
            <a:xfrm>
              <a:off x="245" y="473"/>
              <a:ext cx="202" cy="140"/>
            </a:xfrm>
            <a:custGeom>
              <a:avLst/>
              <a:gdLst>
                <a:gd name="T0" fmla="*/ 5 w 808"/>
                <a:gd name="T1" fmla="*/ 0 h 561"/>
                <a:gd name="T2" fmla="*/ 4 w 808"/>
                <a:gd name="T3" fmla="*/ 0 h 561"/>
                <a:gd name="T4" fmla="*/ 3 w 808"/>
                <a:gd name="T5" fmla="*/ 1 h 561"/>
                <a:gd name="T6" fmla="*/ 2 w 808"/>
                <a:gd name="T7" fmla="*/ 1 h 561"/>
                <a:gd name="T8" fmla="*/ 1 w 808"/>
                <a:gd name="T9" fmla="*/ 2 h 561"/>
                <a:gd name="T10" fmla="*/ 1 w 808"/>
                <a:gd name="T11" fmla="*/ 3 h 561"/>
                <a:gd name="T12" fmla="*/ 0 w 808"/>
                <a:gd name="T13" fmla="*/ 4 h 561"/>
                <a:gd name="T14" fmla="*/ 0 w 808"/>
                <a:gd name="T15" fmla="*/ 5 h 561"/>
                <a:gd name="T16" fmla="*/ 0 w 808"/>
                <a:gd name="T17" fmla="*/ 29 h 561"/>
                <a:gd name="T18" fmla="*/ 0 w 808"/>
                <a:gd name="T19" fmla="*/ 30 h 561"/>
                <a:gd name="T20" fmla="*/ 1 w 808"/>
                <a:gd name="T21" fmla="*/ 31 h 561"/>
                <a:gd name="T22" fmla="*/ 1 w 808"/>
                <a:gd name="T23" fmla="*/ 32 h 561"/>
                <a:gd name="T24" fmla="*/ 2 w 808"/>
                <a:gd name="T25" fmla="*/ 33 h 561"/>
                <a:gd name="T26" fmla="*/ 3 w 808"/>
                <a:gd name="T27" fmla="*/ 34 h 561"/>
                <a:gd name="T28" fmla="*/ 4 w 808"/>
                <a:gd name="T29" fmla="*/ 34 h 561"/>
                <a:gd name="T30" fmla="*/ 5 w 808"/>
                <a:gd name="T31" fmla="*/ 35 h 561"/>
                <a:gd name="T32" fmla="*/ 6 w 808"/>
                <a:gd name="T33" fmla="*/ 35 h 561"/>
                <a:gd name="T34" fmla="*/ 45 w 808"/>
                <a:gd name="T35" fmla="*/ 35 h 561"/>
                <a:gd name="T36" fmla="*/ 46 w 808"/>
                <a:gd name="T37" fmla="*/ 35 h 561"/>
                <a:gd name="T38" fmla="*/ 48 w 808"/>
                <a:gd name="T39" fmla="*/ 34 h 561"/>
                <a:gd name="T40" fmla="*/ 48 w 808"/>
                <a:gd name="T41" fmla="*/ 34 h 561"/>
                <a:gd name="T42" fmla="*/ 49 w 808"/>
                <a:gd name="T43" fmla="*/ 33 h 561"/>
                <a:gd name="T44" fmla="*/ 50 w 808"/>
                <a:gd name="T45" fmla="*/ 32 h 561"/>
                <a:gd name="T46" fmla="*/ 50 w 808"/>
                <a:gd name="T47" fmla="*/ 31 h 561"/>
                <a:gd name="T48" fmla="*/ 51 w 808"/>
                <a:gd name="T49" fmla="*/ 30 h 561"/>
                <a:gd name="T50" fmla="*/ 51 w 808"/>
                <a:gd name="T51" fmla="*/ 6 h 561"/>
                <a:gd name="T52" fmla="*/ 50 w 808"/>
                <a:gd name="T53" fmla="*/ 4 h 561"/>
                <a:gd name="T54" fmla="*/ 50 w 808"/>
                <a:gd name="T55" fmla="*/ 3 h 561"/>
                <a:gd name="T56" fmla="*/ 50 w 808"/>
                <a:gd name="T57" fmla="*/ 2 h 561"/>
                <a:gd name="T58" fmla="*/ 49 w 808"/>
                <a:gd name="T59" fmla="*/ 2 h 561"/>
                <a:gd name="T60" fmla="*/ 48 w 808"/>
                <a:gd name="T61" fmla="*/ 1 h 561"/>
                <a:gd name="T62" fmla="*/ 47 w 808"/>
                <a:gd name="T63" fmla="*/ 0 h 561"/>
                <a:gd name="T64" fmla="*/ 46 w 808"/>
                <a:gd name="T65" fmla="*/ 0 h 561"/>
                <a:gd name="T66" fmla="*/ 45 w 808"/>
                <a:gd name="T67" fmla="*/ 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561"/>
                <a:gd name="T104" fmla="*/ 808 w 808"/>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561">
                  <a:moveTo>
                    <a:pt x="93" y="0"/>
                  </a:moveTo>
                  <a:lnTo>
                    <a:pt x="84" y="0"/>
                  </a:lnTo>
                  <a:lnTo>
                    <a:pt x="75" y="1"/>
                  </a:lnTo>
                  <a:lnTo>
                    <a:pt x="66" y="3"/>
                  </a:lnTo>
                  <a:lnTo>
                    <a:pt x="57" y="7"/>
                  </a:lnTo>
                  <a:lnTo>
                    <a:pt x="49" y="11"/>
                  </a:lnTo>
                  <a:lnTo>
                    <a:pt x="42" y="16"/>
                  </a:lnTo>
                  <a:lnTo>
                    <a:pt x="34" y="21"/>
                  </a:lnTo>
                  <a:lnTo>
                    <a:pt x="27" y="28"/>
                  </a:lnTo>
                  <a:lnTo>
                    <a:pt x="21" y="33"/>
                  </a:lnTo>
                  <a:lnTo>
                    <a:pt x="15" y="41"/>
                  </a:lnTo>
                  <a:lnTo>
                    <a:pt x="11" y="48"/>
                  </a:lnTo>
                  <a:lnTo>
                    <a:pt x="7" y="57"/>
                  </a:lnTo>
                  <a:lnTo>
                    <a:pt x="4" y="65"/>
                  </a:lnTo>
                  <a:lnTo>
                    <a:pt x="2" y="74"/>
                  </a:lnTo>
                  <a:lnTo>
                    <a:pt x="0" y="84"/>
                  </a:lnTo>
                  <a:lnTo>
                    <a:pt x="0" y="93"/>
                  </a:lnTo>
                  <a:lnTo>
                    <a:pt x="0" y="467"/>
                  </a:lnTo>
                  <a:lnTo>
                    <a:pt x="0" y="476"/>
                  </a:lnTo>
                  <a:lnTo>
                    <a:pt x="2" y="486"/>
                  </a:lnTo>
                  <a:lnTo>
                    <a:pt x="4" y="495"/>
                  </a:lnTo>
                  <a:lnTo>
                    <a:pt x="7" y="504"/>
                  </a:lnTo>
                  <a:lnTo>
                    <a:pt x="11" y="512"/>
                  </a:lnTo>
                  <a:lnTo>
                    <a:pt x="15" y="520"/>
                  </a:lnTo>
                  <a:lnTo>
                    <a:pt x="21" y="527"/>
                  </a:lnTo>
                  <a:lnTo>
                    <a:pt x="27" y="534"/>
                  </a:lnTo>
                  <a:lnTo>
                    <a:pt x="34" y="539"/>
                  </a:lnTo>
                  <a:lnTo>
                    <a:pt x="42" y="545"/>
                  </a:lnTo>
                  <a:lnTo>
                    <a:pt x="49" y="550"/>
                  </a:lnTo>
                  <a:lnTo>
                    <a:pt x="57" y="553"/>
                  </a:lnTo>
                  <a:lnTo>
                    <a:pt x="66" y="557"/>
                  </a:lnTo>
                  <a:lnTo>
                    <a:pt x="75" y="559"/>
                  </a:lnTo>
                  <a:lnTo>
                    <a:pt x="84" y="560"/>
                  </a:lnTo>
                  <a:lnTo>
                    <a:pt x="93" y="561"/>
                  </a:lnTo>
                  <a:lnTo>
                    <a:pt x="714" y="561"/>
                  </a:lnTo>
                  <a:lnTo>
                    <a:pt x="723" y="560"/>
                  </a:lnTo>
                  <a:lnTo>
                    <a:pt x="732" y="559"/>
                  </a:lnTo>
                  <a:lnTo>
                    <a:pt x="741" y="557"/>
                  </a:lnTo>
                  <a:lnTo>
                    <a:pt x="750" y="553"/>
                  </a:lnTo>
                  <a:lnTo>
                    <a:pt x="758" y="550"/>
                  </a:lnTo>
                  <a:lnTo>
                    <a:pt x="766" y="545"/>
                  </a:lnTo>
                  <a:lnTo>
                    <a:pt x="773" y="539"/>
                  </a:lnTo>
                  <a:lnTo>
                    <a:pt x="780" y="534"/>
                  </a:lnTo>
                  <a:lnTo>
                    <a:pt x="786" y="527"/>
                  </a:lnTo>
                  <a:lnTo>
                    <a:pt x="791" y="520"/>
                  </a:lnTo>
                  <a:lnTo>
                    <a:pt x="796" y="512"/>
                  </a:lnTo>
                  <a:lnTo>
                    <a:pt x="800" y="504"/>
                  </a:lnTo>
                  <a:lnTo>
                    <a:pt x="803" y="495"/>
                  </a:lnTo>
                  <a:lnTo>
                    <a:pt x="805" y="486"/>
                  </a:lnTo>
                  <a:lnTo>
                    <a:pt x="806" y="476"/>
                  </a:lnTo>
                  <a:lnTo>
                    <a:pt x="808" y="467"/>
                  </a:lnTo>
                  <a:lnTo>
                    <a:pt x="808" y="93"/>
                  </a:lnTo>
                  <a:lnTo>
                    <a:pt x="806" y="84"/>
                  </a:lnTo>
                  <a:lnTo>
                    <a:pt x="805" y="74"/>
                  </a:lnTo>
                  <a:lnTo>
                    <a:pt x="803" y="65"/>
                  </a:lnTo>
                  <a:lnTo>
                    <a:pt x="800" y="57"/>
                  </a:lnTo>
                  <a:lnTo>
                    <a:pt x="796" y="48"/>
                  </a:lnTo>
                  <a:lnTo>
                    <a:pt x="791" y="41"/>
                  </a:lnTo>
                  <a:lnTo>
                    <a:pt x="786" y="33"/>
                  </a:lnTo>
                  <a:lnTo>
                    <a:pt x="780" y="28"/>
                  </a:lnTo>
                  <a:lnTo>
                    <a:pt x="773" y="21"/>
                  </a:lnTo>
                  <a:lnTo>
                    <a:pt x="766" y="16"/>
                  </a:lnTo>
                  <a:lnTo>
                    <a:pt x="758" y="11"/>
                  </a:lnTo>
                  <a:lnTo>
                    <a:pt x="750" y="7"/>
                  </a:lnTo>
                  <a:lnTo>
                    <a:pt x="741" y="3"/>
                  </a:lnTo>
                  <a:lnTo>
                    <a:pt x="732" y="1"/>
                  </a:lnTo>
                  <a:lnTo>
                    <a:pt x="723" y="0"/>
                  </a:lnTo>
                  <a:lnTo>
                    <a:pt x="714" y="0"/>
                  </a:lnTo>
                  <a:lnTo>
                    <a:pt x="93" y="0"/>
                  </a:lnTo>
                  <a:close/>
                </a:path>
              </a:pathLst>
            </a:custGeom>
            <a:solidFill>
              <a:srgbClr val="FFFFFF"/>
            </a:solidFill>
            <a:ln w="9525">
              <a:noFill/>
              <a:round/>
              <a:headEnd/>
              <a:tailEnd/>
            </a:ln>
          </p:spPr>
          <p:txBody>
            <a:bodyPr/>
            <a:lstStyle/>
            <a:p>
              <a:endParaRPr lang="ru-RU"/>
            </a:p>
          </p:txBody>
        </p:sp>
        <p:sp>
          <p:nvSpPr>
            <p:cNvPr id="22587" name="Freeform 68"/>
            <p:cNvSpPr>
              <a:spLocks/>
            </p:cNvSpPr>
            <p:nvPr/>
          </p:nvSpPr>
          <p:spPr bwMode="auto">
            <a:xfrm>
              <a:off x="859" y="377"/>
              <a:ext cx="155" cy="85"/>
            </a:xfrm>
            <a:custGeom>
              <a:avLst/>
              <a:gdLst>
                <a:gd name="T0" fmla="*/ 25 w 619"/>
                <a:gd name="T1" fmla="*/ 15 h 339"/>
                <a:gd name="T2" fmla="*/ 24 w 619"/>
                <a:gd name="T3" fmla="*/ 14 h 339"/>
                <a:gd name="T4" fmla="*/ 24 w 619"/>
                <a:gd name="T5" fmla="*/ 14 h 339"/>
                <a:gd name="T6" fmla="*/ 23 w 619"/>
                <a:gd name="T7" fmla="*/ 13 h 339"/>
                <a:gd name="T8" fmla="*/ 23 w 619"/>
                <a:gd name="T9" fmla="*/ 13 h 339"/>
                <a:gd name="T10" fmla="*/ 22 w 619"/>
                <a:gd name="T11" fmla="*/ 12 h 339"/>
                <a:gd name="T12" fmla="*/ 21 w 619"/>
                <a:gd name="T13" fmla="*/ 12 h 339"/>
                <a:gd name="T14" fmla="*/ 21 w 619"/>
                <a:gd name="T15" fmla="*/ 11 h 339"/>
                <a:gd name="T16" fmla="*/ 20 w 619"/>
                <a:gd name="T17" fmla="*/ 11 h 339"/>
                <a:gd name="T18" fmla="*/ 19 w 619"/>
                <a:gd name="T19" fmla="*/ 10 h 339"/>
                <a:gd name="T20" fmla="*/ 19 w 619"/>
                <a:gd name="T21" fmla="*/ 10 h 339"/>
                <a:gd name="T22" fmla="*/ 18 w 619"/>
                <a:gd name="T23" fmla="*/ 10 h 339"/>
                <a:gd name="T24" fmla="*/ 17 w 619"/>
                <a:gd name="T25" fmla="*/ 9 h 339"/>
                <a:gd name="T26" fmla="*/ 16 w 619"/>
                <a:gd name="T27" fmla="*/ 9 h 339"/>
                <a:gd name="T28" fmla="*/ 15 w 619"/>
                <a:gd name="T29" fmla="*/ 9 h 339"/>
                <a:gd name="T30" fmla="*/ 15 w 619"/>
                <a:gd name="T31" fmla="*/ 8 h 339"/>
                <a:gd name="T32" fmla="*/ 14 w 619"/>
                <a:gd name="T33" fmla="*/ 8 h 339"/>
                <a:gd name="T34" fmla="*/ 12 w 619"/>
                <a:gd name="T35" fmla="*/ 8 h 339"/>
                <a:gd name="T36" fmla="*/ 11 w 619"/>
                <a:gd name="T37" fmla="*/ 7 h 339"/>
                <a:gd name="T38" fmla="*/ 10 w 619"/>
                <a:gd name="T39" fmla="*/ 7 h 339"/>
                <a:gd name="T40" fmla="*/ 9 w 619"/>
                <a:gd name="T41" fmla="*/ 7 h 339"/>
                <a:gd name="T42" fmla="*/ 8 w 619"/>
                <a:gd name="T43" fmla="*/ 7 h 339"/>
                <a:gd name="T44" fmla="*/ 6 w 619"/>
                <a:gd name="T45" fmla="*/ 7 h 339"/>
                <a:gd name="T46" fmla="*/ 5 w 619"/>
                <a:gd name="T47" fmla="*/ 7 h 339"/>
                <a:gd name="T48" fmla="*/ 4 w 619"/>
                <a:gd name="T49" fmla="*/ 7 h 339"/>
                <a:gd name="T50" fmla="*/ 0 w 619"/>
                <a:gd name="T51" fmla="*/ 0 h 339"/>
                <a:gd name="T52" fmla="*/ 1 w 619"/>
                <a:gd name="T53" fmla="*/ 0 h 339"/>
                <a:gd name="T54" fmla="*/ 2 w 619"/>
                <a:gd name="T55" fmla="*/ 0 h 339"/>
                <a:gd name="T56" fmla="*/ 3 w 619"/>
                <a:gd name="T57" fmla="*/ 0 h 339"/>
                <a:gd name="T58" fmla="*/ 4 w 619"/>
                <a:gd name="T59" fmla="*/ 0 h 339"/>
                <a:gd name="T60" fmla="*/ 5 w 619"/>
                <a:gd name="T61" fmla="*/ 0 h 339"/>
                <a:gd name="T62" fmla="*/ 6 w 619"/>
                <a:gd name="T63" fmla="*/ 0 h 339"/>
                <a:gd name="T64" fmla="*/ 7 w 619"/>
                <a:gd name="T65" fmla="*/ 0 h 339"/>
                <a:gd name="T66" fmla="*/ 8 w 619"/>
                <a:gd name="T67" fmla="*/ 0 h 339"/>
                <a:gd name="T68" fmla="*/ 9 w 619"/>
                <a:gd name="T69" fmla="*/ 0 h 339"/>
                <a:gd name="T70" fmla="*/ 10 w 619"/>
                <a:gd name="T71" fmla="*/ 1 h 339"/>
                <a:gd name="T72" fmla="*/ 11 w 619"/>
                <a:gd name="T73" fmla="*/ 1 h 339"/>
                <a:gd name="T74" fmla="*/ 12 w 619"/>
                <a:gd name="T75" fmla="*/ 1 h 339"/>
                <a:gd name="T76" fmla="*/ 13 w 619"/>
                <a:gd name="T77" fmla="*/ 1 h 339"/>
                <a:gd name="T78" fmla="*/ 14 w 619"/>
                <a:gd name="T79" fmla="*/ 1 h 339"/>
                <a:gd name="T80" fmla="*/ 14 w 619"/>
                <a:gd name="T81" fmla="*/ 2 h 339"/>
                <a:gd name="T82" fmla="*/ 15 w 619"/>
                <a:gd name="T83" fmla="*/ 2 h 339"/>
                <a:gd name="T84" fmla="*/ 17 w 619"/>
                <a:gd name="T85" fmla="*/ 2 h 339"/>
                <a:gd name="T86" fmla="*/ 18 w 619"/>
                <a:gd name="T87" fmla="*/ 3 h 339"/>
                <a:gd name="T88" fmla="*/ 19 w 619"/>
                <a:gd name="T89" fmla="*/ 3 h 339"/>
                <a:gd name="T90" fmla="*/ 21 w 619"/>
                <a:gd name="T91" fmla="*/ 4 h 339"/>
                <a:gd name="T92" fmla="*/ 22 w 619"/>
                <a:gd name="T93" fmla="*/ 4 h 339"/>
                <a:gd name="T94" fmla="*/ 23 w 619"/>
                <a:gd name="T95" fmla="*/ 5 h 339"/>
                <a:gd name="T96" fmla="*/ 24 w 619"/>
                <a:gd name="T97" fmla="*/ 6 h 339"/>
                <a:gd name="T98" fmla="*/ 26 w 619"/>
                <a:gd name="T99" fmla="*/ 6 h 339"/>
                <a:gd name="T100" fmla="*/ 27 w 619"/>
                <a:gd name="T101" fmla="*/ 7 h 339"/>
                <a:gd name="T102" fmla="*/ 28 w 619"/>
                <a:gd name="T103" fmla="*/ 8 h 339"/>
                <a:gd name="T104" fmla="*/ 29 w 619"/>
                <a:gd name="T105" fmla="*/ 8 h 339"/>
                <a:gd name="T106" fmla="*/ 30 w 619"/>
                <a:gd name="T107" fmla="*/ 9 h 339"/>
                <a:gd name="T108" fmla="*/ 31 w 619"/>
                <a:gd name="T109" fmla="*/ 10 h 339"/>
                <a:gd name="T110" fmla="*/ 32 w 619"/>
                <a:gd name="T111" fmla="*/ 11 h 339"/>
                <a:gd name="T112" fmla="*/ 32 w 619"/>
                <a:gd name="T113" fmla="*/ 12 h 339"/>
                <a:gd name="T114" fmla="*/ 33 w 619"/>
                <a:gd name="T115" fmla="*/ 13 h 339"/>
                <a:gd name="T116" fmla="*/ 39 w 619"/>
                <a:gd name="T117" fmla="*/ 11 h 339"/>
                <a:gd name="T118" fmla="*/ 36 w 619"/>
                <a:gd name="T119" fmla="*/ 21 h 339"/>
                <a:gd name="T120" fmla="*/ 19 w 619"/>
                <a:gd name="T121" fmla="*/ 16 h 339"/>
                <a:gd name="T122" fmla="*/ 25 w 619"/>
                <a:gd name="T123" fmla="*/ 15 h 339"/>
                <a:gd name="T124" fmla="*/ 25 w 619"/>
                <a:gd name="T125" fmla="*/ 15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339"/>
                <a:gd name="T191" fmla="*/ 619 w 619"/>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339">
                  <a:moveTo>
                    <a:pt x="397" y="235"/>
                  </a:moveTo>
                  <a:lnTo>
                    <a:pt x="389" y="227"/>
                  </a:lnTo>
                  <a:lnTo>
                    <a:pt x="380" y="218"/>
                  </a:lnTo>
                  <a:lnTo>
                    <a:pt x="370" y="209"/>
                  </a:lnTo>
                  <a:lnTo>
                    <a:pt x="361" y="201"/>
                  </a:lnTo>
                  <a:lnTo>
                    <a:pt x="351" y="193"/>
                  </a:lnTo>
                  <a:lnTo>
                    <a:pt x="341" y="186"/>
                  </a:lnTo>
                  <a:lnTo>
                    <a:pt x="329" y="178"/>
                  </a:lnTo>
                  <a:lnTo>
                    <a:pt x="319" y="171"/>
                  </a:lnTo>
                  <a:lnTo>
                    <a:pt x="306" y="164"/>
                  </a:lnTo>
                  <a:lnTo>
                    <a:pt x="295" y="157"/>
                  </a:lnTo>
                  <a:lnTo>
                    <a:pt x="282" y="151"/>
                  </a:lnTo>
                  <a:lnTo>
                    <a:pt x="269" y="146"/>
                  </a:lnTo>
                  <a:lnTo>
                    <a:pt x="257" y="140"/>
                  </a:lnTo>
                  <a:lnTo>
                    <a:pt x="243" y="135"/>
                  </a:lnTo>
                  <a:lnTo>
                    <a:pt x="230" y="131"/>
                  </a:lnTo>
                  <a:lnTo>
                    <a:pt x="217" y="126"/>
                  </a:lnTo>
                  <a:lnTo>
                    <a:pt x="196" y="121"/>
                  </a:lnTo>
                  <a:lnTo>
                    <a:pt x="177" y="117"/>
                  </a:lnTo>
                  <a:lnTo>
                    <a:pt x="157" y="114"/>
                  </a:lnTo>
                  <a:lnTo>
                    <a:pt x="138" y="111"/>
                  </a:lnTo>
                  <a:lnTo>
                    <a:pt x="118" y="109"/>
                  </a:lnTo>
                  <a:lnTo>
                    <a:pt x="99" y="109"/>
                  </a:lnTo>
                  <a:lnTo>
                    <a:pt x="79" y="109"/>
                  </a:lnTo>
                  <a:lnTo>
                    <a:pt x="61" y="111"/>
                  </a:lnTo>
                  <a:lnTo>
                    <a:pt x="0" y="3"/>
                  </a:lnTo>
                  <a:lnTo>
                    <a:pt x="14" y="1"/>
                  </a:lnTo>
                  <a:lnTo>
                    <a:pt x="29" y="0"/>
                  </a:lnTo>
                  <a:lnTo>
                    <a:pt x="44" y="0"/>
                  </a:lnTo>
                  <a:lnTo>
                    <a:pt x="60" y="0"/>
                  </a:lnTo>
                  <a:lnTo>
                    <a:pt x="75" y="0"/>
                  </a:lnTo>
                  <a:lnTo>
                    <a:pt x="89" y="0"/>
                  </a:lnTo>
                  <a:lnTo>
                    <a:pt x="106" y="1"/>
                  </a:lnTo>
                  <a:lnTo>
                    <a:pt x="120" y="3"/>
                  </a:lnTo>
                  <a:lnTo>
                    <a:pt x="136" y="5"/>
                  </a:lnTo>
                  <a:lnTo>
                    <a:pt x="151" y="7"/>
                  </a:lnTo>
                  <a:lnTo>
                    <a:pt x="167" y="9"/>
                  </a:lnTo>
                  <a:lnTo>
                    <a:pt x="182" y="12"/>
                  </a:lnTo>
                  <a:lnTo>
                    <a:pt x="198" y="15"/>
                  </a:lnTo>
                  <a:lnTo>
                    <a:pt x="214" y="19"/>
                  </a:lnTo>
                  <a:lnTo>
                    <a:pt x="229" y="23"/>
                  </a:lnTo>
                  <a:lnTo>
                    <a:pt x="245" y="27"/>
                  </a:lnTo>
                  <a:lnTo>
                    <a:pt x="267" y="33"/>
                  </a:lnTo>
                  <a:lnTo>
                    <a:pt x="288" y="41"/>
                  </a:lnTo>
                  <a:lnTo>
                    <a:pt x="308" y="50"/>
                  </a:lnTo>
                  <a:lnTo>
                    <a:pt x="329" y="58"/>
                  </a:lnTo>
                  <a:lnTo>
                    <a:pt x="349" y="67"/>
                  </a:lnTo>
                  <a:lnTo>
                    <a:pt x="368" y="76"/>
                  </a:lnTo>
                  <a:lnTo>
                    <a:pt x="388" y="86"/>
                  </a:lnTo>
                  <a:lnTo>
                    <a:pt x="406" y="98"/>
                  </a:lnTo>
                  <a:lnTo>
                    <a:pt x="423" y="108"/>
                  </a:lnTo>
                  <a:lnTo>
                    <a:pt x="440" y="121"/>
                  </a:lnTo>
                  <a:lnTo>
                    <a:pt x="458" y="132"/>
                  </a:lnTo>
                  <a:lnTo>
                    <a:pt x="474" y="145"/>
                  </a:lnTo>
                  <a:lnTo>
                    <a:pt x="488" y="158"/>
                  </a:lnTo>
                  <a:lnTo>
                    <a:pt x="502" y="171"/>
                  </a:lnTo>
                  <a:lnTo>
                    <a:pt x="516" y="185"/>
                  </a:lnTo>
                  <a:lnTo>
                    <a:pt x="529" y="200"/>
                  </a:lnTo>
                  <a:lnTo>
                    <a:pt x="619" y="174"/>
                  </a:lnTo>
                  <a:lnTo>
                    <a:pt x="566" y="339"/>
                  </a:lnTo>
                  <a:lnTo>
                    <a:pt x="306" y="260"/>
                  </a:lnTo>
                  <a:lnTo>
                    <a:pt x="397" y="235"/>
                  </a:lnTo>
                  <a:close/>
                </a:path>
              </a:pathLst>
            </a:custGeom>
            <a:solidFill>
              <a:srgbClr val="0963B5"/>
            </a:solidFill>
            <a:ln w="9525">
              <a:noFill/>
              <a:round/>
              <a:headEnd/>
              <a:tailEnd/>
            </a:ln>
          </p:spPr>
          <p:txBody>
            <a:bodyPr/>
            <a:lstStyle/>
            <a:p>
              <a:endParaRPr lang="ru-RU"/>
            </a:p>
          </p:txBody>
        </p:sp>
        <p:sp>
          <p:nvSpPr>
            <p:cNvPr id="22588" name="Freeform 69"/>
            <p:cNvSpPr>
              <a:spLocks/>
            </p:cNvSpPr>
            <p:nvPr/>
          </p:nvSpPr>
          <p:spPr bwMode="auto">
            <a:xfrm>
              <a:off x="852" y="899"/>
              <a:ext cx="144" cy="88"/>
            </a:xfrm>
            <a:custGeom>
              <a:avLst/>
              <a:gdLst>
                <a:gd name="T0" fmla="*/ 11 w 573"/>
                <a:gd name="T1" fmla="*/ 9 h 352"/>
                <a:gd name="T2" fmla="*/ 12 w 573"/>
                <a:gd name="T3" fmla="*/ 9 h 352"/>
                <a:gd name="T4" fmla="*/ 13 w 573"/>
                <a:gd name="T5" fmla="*/ 9 h 352"/>
                <a:gd name="T6" fmla="*/ 13 w 573"/>
                <a:gd name="T7" fmla="*/ 9 h 352"/>
                <a:gd name="T8" fmla="*/ 14 w 573"/>
                <a:gd name="T9" fmla="*/ 9 h 352"/>
                <a:gd name="T10" fmla="*/ 15 w 573"/>
                <a:gd name="T11" fmla="*/ 9 h 352"/>
                <a:gd name="T12" fmla="*/ 15 w 573"/>
                <a:gd name="T13" fmla="*/ 9 h 352"/>
                <a:gd name="T14" fmla="*/ 16 w 573"/>
                <a:gd name="T15" fmla="*/ 9 h 352"/>
                <a:gd name="T16" fmla="*/ 17 w 573"/>
                <a:gd name="T17" fmla="*/ 9 h 352"/>
                <a:gd name="T18" fmla="*/ 18 w 573"/>
                <a:gd name="T19" fmla="*/ 9 h 352"/>
                <a:gd name="T20" fmla="*/ 18 w 573"/>
                <a:gd name="T21" fmla="*/ 8 h 352"/>
                <a:gd name="T22" fmla="*/ 19 w 573"/>
                <a:gd name="T23" fmla="*/ 8 h 352"/>
                <a:gd name="T24" fmla="*/ 20 w 573"/>
                <a:gd name="T25" fmla="*/ 8 h 352"/>
                <a:gd name="T26" fmla="*/ 21 w 573"/>
                <a:gd name="T27" fmla="*/ 8 h 352"/>
                <a:gd name="T28" fmla="*/ 21 w 573"/>
                <a:gd name="T29" fmla="*/ 7 h 352"/>
                <a:gd name="T30" fmla="*/ 22 w 573"/>
                <a:gd name="T31" fmla="*/ 7 h 352"/>
                <a:gd name="T32" fmla="*/ 23 w 573"/>
                <a:gd name="T33" fmla="*/ 6 h 352"/>
                <a:gd name="T34" fmla="*/ 24 w 573"/>
                <a:gd name="T35" fmla="*/ 6 h 352"/>
                <a:gd name="T36" fmla="*/ 24 w 573"/>
                <a:gd name="T37" fmla="*/ 5 h 352"/>
                <a:gd name="T38" fmla="*/ 25 w 573"/>
                <a:gd name="T39" fmla="*/ 4 h 352"/>
                <a:gd name="T40" fmla="*/ 26 w 573"/>
                <a:gd name="T41" fmla="*/ 4 h 352"/>
                <a:gd name="T42" fmla="*/ 27 w 573"/>
                <a:gd name="T43" fmla="*/ 3 h 352"/>
                <a:gd name="T44" fmla="*/ 27 w 573"/>
                <a:gd name="T45" fmla="*/ 2 h 352"/>
                <a:gd name="T46" fmla="*/ 28 w 573"/>
                <a:gd name="T47" fmla="*/ 1 h 352"/>
                <a:gd name="T48" fmla="*/ 29 w 573"/>
                <a:gd name="T49" fmla="*/ 0 h 352"/>
                <a:gd name="T50" fmla="*/ 36 w 573"/>
                <a:gd name="T51" fmla="*/ 3 h 352"/>
                <a:gd name="T52" fmla="*/ 36 w 573"/>
                <a:gd name="T53" fmla="*/ 4 h 352"/>
                <a:gd name="T54" fmla="*/ 35 w 573"/>
                <a:gd name="T55" fmla="*/ 4 h 352"/>
                <a:gd name="T56" fmla="*/ 35 w 573"/>
                <a:gd name="T57" fmla="*/ 5 h 352"/>
                <a:gd name="T58" fmla="*/ 34 w 573"/>
                <a:gd name="T59" fmla="*/ 6 h 352"/>
                <a:gd name="T60" fmla="*/ 34 w 573"/>
                <a:gd name="T61" fmla="*/ 6 h 352"/>
                <a:gd name="T62" fmla="*/ 33 w 573"/>
                <a:gd name="T63" fmla="*/ 7 h 352"/>
                <a:gd name="T64" fmla="*/ 33 w 573"/>
                <a:gd name="T65" fmla="*/ 8 h 352"/>
                <a:gd name="T66" fmla="*/ 32 w 573"/>
                <a:gd name="T67" fmla="*/ 8 h 352"/>
                <a:gd name="T68" fmla="*/ 31 w 573"/>
                <a:gd name="T69" fmla="*/ 9 h 352"/>
                <a:gd name="T70" fmla="*/ 31 w 573"/>
                <a:gd name="T71" fmla="*/ 9 h 352"/>
                <a:gd name="T72" fmla="*/ 30 w 573"/>
                <a:gd name="T73" fmla="*/ 10 h 352"/>
                <a:gd name="T74" fmla="*/ 29 w 573"/>
                <a:gd name="T75" fmla="*/ 11 h 352"/>
                <a:gd name="T76" fmla="*/ 29 w 573"/>
                <a:gd name="T77" fmla="*/ 11 h 352"/>
                <a:gd name="T78" fmla="*/ 28 w 573"/>
                <a:gd name="T79" fmla="*/ 12 h 352"/>
                <a:gd name="T80" fmla="*/ 27 w 573"/>
                <a:gd name="T81" fmla="*/ 12 h 352"/>
                <a:gd name="T82" fmla="*/ 27 w 573"/>
                <a:gd name="T83" fmla="*/ 13 h 352"/>
                <a:gd name="T84" fmla="*/ 26 w 573"/>
                <a:gd name="T85" fmla="*/ 13 h 352"/>
                <a:gd name="T86" fmla="*/ 24 w 573"/>
                <a:gd name="T87" fmla="*/ 14 h 352"/>
                <a:gd name="T88" fmla="*/ 23 w 573"/>
                <a:gd name="T89" fmla="*/ 14 h 352"/>
                <a:gd name="T90" fmla="*/ 22 w 573"/>
                <a:gd name="T91" fmla="*/ 15 h 352"/>
                <a:gd name="T92" fmla="*/ 21 w 573"/>
                <a:gd name="T93" fmla="*/ 15 h 352"/>
                <a:gd name="T94" fmla="*/ 20 w 573"/>
                <a:gd name="T95" fmla="*/ 16 h 352"/>
                <a:gd name="T96" fmla="*/ 19 w 573"/>
                <a:gd name="T97" fmla="*/ 16 h 352"/>
                <a:gd name="T98" fmla="*/ 18 w 573"/>
                <a:gd name="T99" fmla="*/ 16 h 352"/>
                <a:gd name="T100" fmla="*/ 17 w 573"/>
                <a:gd name="T101" fmla="*/ 17 h 352"/>
                <a:gd name="T102" fmla="*/ 15 w 573"/>
                <a:gd name="T103" fmla="*/ 17 h 352"/>
                <a:gd name="T104" fmla="*/ 14 w 573"/>
                <a:gd name="T105" fmla="*/ 17 h 352"/>
                <a:gd name="T106" fmla="*/ 13 w 573"/>
                <a:gd name="T107" fmla="*/ 17 h 352"/>
                <a:gd name="T108" fmla="*/ 12 w 573"/>
                <a:gd name="T109" fmla="*/ 17 h 352"/>
                <a:gd name="T110" fmla="*/ 11 w 573"/>
                <a:gd name="T111" fmla="*/ 17 h 352"/>
                <a:gd name="T112" fmla="*/ 10 w 573"/>
                <a:gd name="T113" fmla="*/ 17 h 352"/>
                <a:gd name="T114" fmla="*/ 8 w 573"/>
                <a:gd name="T115" fmla="*/ 17 h 352"/>
                <a:gd name="T116" fmla="*/ 7 w 573"/>
                <a:gd name="T117" fmla="*/ 22 h 352"/>
                <a:gd name="T118" fmla="*/ 0 w 573"/>
                <a:gd name="T119" fmla="*/ 12 h 352"/>
                <a:gd name="T120" fmla="*/ 13 w 573"/>
                <a:gd name="T121" fmla="*/ 4 h 352"/>
                <a:gd name="T122" fmla="*/ 11 w 573"/>
                <a:gd name="T123" fmla="*/ 9 h 352"/>
                <a:gd name="T124" fmla="*/ 11 w 573"/>
                <a:gd name="T125" fmla="*/ 9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352"/>
                <a:gd name="T191" fmla="*/ 573 w 573"/>
                <a:gd name="T192" fmla="*/ 352 h 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352">
                  <a:moveTo>
                    <a:pt x="174" y="142"/>
                  </a:moveTo>
                  <a:lnTo>
                    <a:pt x="185" y="143"/>
                  </a:lnTo>
                  <a:lnTo>
                    <a:pt x="197" y="144"/>
                  </a:lnTo>
                  <a:lnTo>
                    <a:pt x="209" y="144"/>
                  </a:lnTo>
                  <a:lnTo>
                    <a:pt x="221" y="144"/>
                  </a:lnTo>
                  <a:lnTo>
                    <a:pt x="232" y="143"/>
                  </a:lnTo>
                  <a:lnTo>
                    <a:pt x="244" y="142"/>
                  </a:lnTo>
                  <a:lnTo>
                    <a:pt x="256" y="140"/>
                  </a:lnTo>
                  <a:lnTo>
                    <a:pt x="268" y="138"/>
                  </a:lnTo>
                  <a:lnTo>
                    <a:pt x="279" y="135"/>
                  </a:lnTo>
                  <a:lnTo>
                    <a:pt x="291" y="132"/>
                  </a:lnTo>
                  <a:lnTo>
                    <a:pt x="302" y="127"/>
                  </a:lnTo>
                  <a:lnTo>
                    <a:pt x="314" y="123"/>
                  </a:lnTo>
                  <a:lnTo>
                    <a:pt x="325" y="118"/>
                  </a:lnTo>
                  <a:lnTo>
                    <a:pt x="337" y="112"/>
                  </a:lnTo>
                  <a:lnTo>
                    <a:pt x="347" y="107"/>
                  </a:lnTo>
                  <a:lnTo>
                    <a:pt x="359" y="100"/>
                  </a:lnTo>
                  <a:lnTo>
                    <a:pt x="373" y="91"/>
                  </a:lnTo>
                  <a:lnTo>
                    <a:pt x="387" y="79"/>
                  </a:lnTo>
                  <a:lnTo>
                    <a:pt x="401" y="68"/>
                  </a:lnTo>
                  <a:lnTo>
                    <a:pt x="414" y="55"/>
                  </a:lnTo>
                  <a:lnTo>
                    <a:pt x="425" y="43"/>
                  </a:lnTo>
                  <a:lnTo>
                    <a:pt x="435" y="29"/>
                  </a:lnTo>
                  <a:lnTo>
                    <a:pt x="446" y="15"/>
                  </a:lnTo>
                  <a:lnTo>
                    <a:pt x="455" y="0"/>
                  </a:lnTo>
                  <a:lnTo>
                    <a:pt x="573" y="43"/>
                  </a:lnTo>
                  <a:lnTo>
                    <a:pt x="566" y="54"/>
                  </a:lnTo>
                  <a:lnTo>
                    <a:pt x="559" y="65"/>
                  </a:lnTo>
                  <a:lnTo>
                    <a:pt x="551" y="77"/>
                  </a:lnTo>
                  <a:lnTo>
                    <a:pt x="543" y="87"/>
                  </a:lnTo>
                  <a:lnTo>
                    <a:pt x="535" y="99"/>
                  </a:lnTo>
                  <a:lnTo>
                    <a:pt x="526" y="109"/>
                  </a:lnTo>
                  <a:lnTo>
                    <a:pt x="517" y="119"/>
                  </a:lnTo>
                  <a:lnTo>
                    <a:pt x="508" y="130"/>
                  </a:lnTo>
                  <a:lnTo>
                    <a:pt x="498" y="139"/>
                  </a:lnTo>
                  <a:lnTo>
                    <a:pt x="488" y="149"/>
                  </a:lnTo>
                  <a:lnTo>
                    <a:pt x="478" y="158"/>
                  </a:lnTo>
                  <a:lnTo>
                    <a:pt x="467" y="167"/>
                  </a:lnTo>
                  <a:lnTo>
                    <a:pt x="456" y="175"/>
                  </a:lnTo>
                  <a:lnTo>
                    <a:pt x="445" y="184"/>
                  </a:lnTo>
                  <a:lnTo>
                    <a:pt x="433" y="193"/>
                  </a:lnTo>
                  <a:lnTo>
                    <a:pt x="422" y="199"/>
                  </a:lnTo>
                  <a:lnTo>
                    <a:pt x="404" y="210"/>
                  </a:lnTo>
                  <a:lnTo>
                    <a:pt x="387" y="219"/>
                  </a:lnTo>
                  <a:lnTo>
                    <a:pt x="370" y="228"/>
                  </a:lnTo>
                  <a:lnTo>
                    <a:pt x="352" y="236"/>
                  </a:lnTo>
                  <a:lnTo>
                    <a:pt x="334" y="243"/>
                  </a:lnTo>
                  <a:lnTo>
                    <a:pt x="316" y="250"/>
                  </a:lnTo>
                  <a:lnTo>
                    <a:pt x="298" y="254"/>
                  </a:lnTo>
                  <a:lnTo>
                    <a:pt x="279" y="259"/>
                  </a:lnTo>
                  <a:lnTo>
                    <a:pt x="261" y="264"/>
                  </a:lnTo>
                  <a:lnTo>
                    <a:pt x="242" y="266"/>
                  </a:lnTo>
                  <a:lnTo>
                    <a:pt x="223" y="268"/>
                  </a:lnTo>
                  <a:lnTo>
                    <a:pt x="205" y="269"/>
                  </a:lnTo>
                  <a:lnTo>
                    <a:pt x="187" y="270"/>
                  </a:lnTo>
                  <a:lnTo>
                    <a:pt x="168" y="270"/>
                  </a:lnTo>
                  <a:lnTo>
                    <a:pt x="150" y="268"/>
                  </a:lnTo>
                  <a:lnTo>
                    <a:pt x="132" y="267"/>
                  </a:lnTo>
                  <a:lnTo>
                    <a:pt x="103" y="352"/>
                  </a:lnTo>
                  <a:lnTo>
                    <a:pt x="0" y="182"/>
                  </a:lnTo>
                  <a:lnTo>
                    <a:pt x="204" y="57"/>
                  </a:lnTo>
                  <a:lnTo>
                    <a:pt x="174" y="142"/>
                  </a:lnTo>
                  <a:close/>
                </a:path>
              </a:pathLst>
            </a:custGeom>
            <a:solidFill>
              <a:srgbClr val="0963B5"/>
            </a:solidFill>
            <a:ln w="9525">
              <a:noFill/>
              <a:round/>
              <a:headEnd/>
              <a:tailEnd/>
            </a:ln>
          </p:spPr>
          <p:txBody>
            <a:bodyPr/>
            <a:lstStyle/>
            <a:p>
              <a:endParaRPr lang="ru-RU"/>
            </a:p>
          </p:txBody>
        </p:sp>
        <p:sp>
          <p:nvSpPr>
            <p:cNvPr id="22589" name="Freeform 70"/>
            <p:cNvSpPr>
              <a:spLocks/>
            </p:cNvSpPr>
            <p:nvPr/>
          </p:nvSpPr>
          <p:spPr bwMode="auto">
            <a:xfrm>
              <a:off x="446" y="886"/>
              <a:ext cx="163" cy="77"/>
            </a:xfrm>
            <a:custGeom>
              <a:avLst/>
              <a:gdLst>
                <a:gd name="T0" fmla="*/ 14 w 651"/>
                <a:gd name="T1" fmla="*/ 6 h 308"/>
                <a:gd name="T2" fmla="*/ 15 w 651"/>
                <a:gd name="T3" fmla="*/ 6 h 308"/>
                <a:gd name="T4" fmla="*/ 15 w 651"/>
                <a:gd name="T5" fmla="*/ 7 h 308"/>
                <a:gd name="T6" fmla="*/ 16 w 651"/>
                <a:gd name="T7" fmla="*/ 7 h 308"/>
                <a:gd name="T8" fmla="*/ 17 w 651"/>
                <a:gd name="T9" fmla="*/ 8 h 308"/>
                <a:gd name="T10" fmla="*/ 17 w 651"/>
                <a:gd name="T11" fmla="*/ 8 h 308"/>
                <a:gd name="T12" fmla="*/ 18 w 651"/>
                <a:gd name="T13" fmla="*/ 9 h 308"/>
                <a:gd name="T14" fmla="*/ 19 w 651"/>
                <a:gd name="T15" fmla="*/ 9 h 308"/>
                <a:gd name="T16" fmla="*/ 19 w 651"/>
                <a:gd name="T17" fmla="*/ 10 h 308"/>
                <a:gd name="T18" fmla="*/ 20 w 651"/>
                <a:gd name="T19" fmla="*/ 10 h 308"/>
                <a:gd name="T20" fmla="*/ 21 w 651"/>
                <a:gd name="T21" fmla="*/ 10 h 308"/>
                <a:gd name="T22" fmla="*/ 22 w 651"/>
                <a:gd name="T23" fmla="*/ 11 h 308"/>
                <a:gd name="T24" fmla="*/ 23 w 651"/>
                <a:gd name="T25" fmla="*/ 11 h 308"/>
                <a:gd name="T26" fmla="*/ 24 w 651"/>
                <a:gd name="T27" fmla="*/ 11 h 308"/>
                <a:gd name="T28" fmla="*/ 24 w 651"/>
                <a:gd name="T29" fmla="*/ 11 h 308"/>
                <a:gd name="T30" fmla="*/ 25 w 651"/>
                <a:gd name="T31" fmla="*/ 12 h 308"/>
                <a:gd name="T32" fmla="*/ 26 w 651"/>
                <a:gd name="T33" fmla="*/ 12 h 308"/>
                <a:gd name="T34" fmla="*/ 28 w 651"/>
                <a:gd name="T35" fmla="*/ 12 h 308"/>
                <a:gd name="T36" fmla="*/ 29 w 651"/>
                <a:gd name="T37" fmla="*/ 12 h 308"/>
                <a:gd name="T38" fmla="*/ 30 w 651"/>
                <a:gd name="T39" fmla="*/ 12 h 308"/>
                <a:gd name="T40" fmla="*/ 31 w 651"/>
                <a:gd name="T41" fmla="*/ 12 h 308"/>
                <a:gd name="T42" fmla="*/ 33 w 651"/>
                <a:gd name="T43" fmla="*/ 12 h 308"/>
                <a:gd name="T44" fmla="*/ 34 w 651"/>
                <a:gd name="T45" fmla="*/ 12 h 308"/>
                <a:gd name="T46" fmla="*/ 35 w 651"/>
                <a:gd name="T47" fmla="*/ 12 h 308"/>
                <a:gd name="T48" fmla="*/ 36 w 651"/>
                <a:gd name="T49" fmla="*/ 12 h 308"/>
                <a:gd name="T50" fmla="*/ 41 w 651"/>
                <a:gd name="T51" fmla="*/ 19 h 308"/>
                <a:gd name="T52" fmla="*/ 40 w 651"/>
                <a:gd name="T53" fmla="*/ 19 h 308"/>
                <a:gd name="T54" fmla="*/ 39 w 651"/>
                <a:gd name="T55" fmla="*/ 19 h 308"/>
                <a:gd name="T56" fmla="*/ 38 w 651"/>
                <a:gd name="T57" fmla="*/ 19 h 308"/>
                <a:gd name="T58" fmla="*/ 37 w 651"/>
                <a:gd name="T59" fmla="*/ 19 h 308"/>
                <a:gd name="T60" fmla="*/ 36 w 651"/>
                <a:gd name="T61" fmla="*/ 19 h 308"/>
                <a:gd name="T62" fmla="*/ 35 w 651"/>
                <a:gd name="T63" fmla="*/ 19 h 308"/>
                <a:gd name="T64" fmla="*/ 34 w 651"/>
                <a:gd name="T65" fmla="*/ 19 h 308"/>
                <a:gd name="T66" fmla="*/ 33 w 651"/>
                <a:gd name="T67" fmla="*/ 19 h 308"/>
                <a:gd name="T68" fmla="*/ 32 w 651"/>
                <a:gd name="T69" fmla="*/ 19 h 308"/>
                <a:gd name="T70" fmla="*/ 31 w 651"/>
                <a:gd name="T71" fmla="*/ 19 h 308"/>
                <a:gd name="T72" fmla="*/ 30 w 651"/>
                <a:gd name="T73" fmla="*/ 19 h 308"/>
                <a:gd name="T74" fmla="*/ 29 w 651"/>
                <a:gd name="T75" fmla="*/ 19 h 308"/>
                <a:gd name="T76" fmla="*/ 28 w 651"/>
                <a:gd name="T77" fmla="*/ 19 h 308"/>
                <a:gd name="T78" fmla="*/ 27 w 651"/>
                <a:gd name="T79" fmla="*/ 19 h 308"/>
                <a:gd name="T80" fmla="*/ 26 w 651"/>
                <a:gd name="T81" fmla="*/ 19 h 308"/>
                <a:gd name="T82" fmla="*/ 25 w 651"/>
                <a:gd name="T83" fmla="*/ 19 h 308"/>
                <a:gd name="T84" fmla="*/ 24 w 651"/>
                <a:gd name="T85" fmla="*/ 19 h 308"/>
                <a:gd name="T86" fmla="*/ 22 w 651"/>
                <a:gd name="T87" fmla="*/ 18 h 308"/>
                <a:gd name="T88" fmla="*/ 21 w 651"/>
                <a:gd name="T89" fmla="*/ 18 h 308"/>
                <a:gd name="T90" fmla="*/ 19 w 651"/>
                <a:gd name="T91" fmla="*/ 17 h 308"/>
                <a:gd name="T92" fmla="*/ 18 w 651"/>
                <a:gd name="T93" fmla="*/ 17 h 308"/>
                <a:gd name="T94" fmla="*/ 17 w 651"/>
                <a:gd name="T95" fmla="*/ 16 h 308"/>
                <a:gd name="T96" fmla="*/ 15 w 651"/>
                <a:gd name="T97" fmla="*/ 16 h 308"/>
                <a:gd name="T98" fmla="*/ 14 w 651"/>
                <a:gd name="T99" fmla="*/ 15 h 308"/>
                <a:gd name="T100" fmla="*/ 13 w 651"/>
                <a:gd name="T101" fmla="*/ 15 h 308"/>
                <a:gd name="T102" fmla="*/ 12 w 651"/>
                <a:gd name="T103" fmla="*/ 14 h 308"/>
                <a:gd name="T104" fmla="*/ 11 w 651"/>
                <a:gd name="T105" fmla="*/ 13 h 308"/>
                <a:gd name="T106" fmla="*/ 10 w 651"/>
                <a:gd name="T107" fmla="*/ 13 h 308"/>
                <a:gd name="T108" fmla="*/ 9 w 651"/>
                <a:gd name="T109" fmla="*/ 12 h 308"/>
                <a:gd name="T110" fmla="*/ 8 w 651"/>
                <a:gd name="T111" fmla="*/ 11 h 308"/>
                <a:gd name="T112" fmla="*/ 7 w 651"/>
                <a:gd name="T113" fmla="*/ 10 h 308"/>
                <a:gd name="T114" fmla="*/ 6 w 651"/>
                <a:gd name="T115" fmla="*/ 9 h 308"/>
                <a:gd name="T116" fmla="*/ 0 w 651"/>
                <a:gd name="T117" fmla="*/ 12 h 308"/>
                <a:gd name="T118" fmla="*/ 3 w 651"/>
                <a:gd name="T119" fmla="*/ 0 h 308"/>
                <a:gd name="T120" fmla="*/ 20 w 651"/>
                <a:gd name="T121" fmla="*/ 4 h 308"/>
                <a:gd name="T122" fmla="*/ 14 w 651"/>
                <a:gd name="T123" fmla="*/ 6 h 308"/>
                <a:gd name="T124" fmla="*/ 14 w 651"/>
                <a:gd name="T125" fmla="*/ 6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308"/>
                <a:gd name="T191" fmla="*/ 651 w 651"/>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308">
                  <a:moveTo>
                    <a:pt x="222" y="92"/>
                  </a:moveTo>
                  <a:lnTo>
                    <a:pt x="232" y="100"/>
                  </a:lnTo>
                  <a:lnTo>
                    <a:pt x="242" y="109"/>
                  </a:lnTo>
                  <a:lnTo>
                    <a:pt x="252" y="117"/>
                  </a:lnTo>
                  <a:lnTo>
                    <a:pt x="262" y="125"/>
                  </a:lnTo>
                  <a:lnTo>
                    <a:pt x="273" y="132"/>
                  </a:lnTo>
                  <a:lnTo>
                    <a:pt x="284" y="139"/>
                  </a:lnTo>
                  <a:lnTo>
                    <a:pt x="297" y="146"/>
                  </a:lnTo>
                  <a:lnTo>
                    <a:pt x="308" y="153"/>
                  </a:lnTo>
                  <a:lnTo>
                    <a:pt x="321" y="158"/>
                  </a:lnTo>
                  <a:lnTo>
                    <a:pt x="335" y="164"/>
                  </a:lnTo>
                  <a:lnTo>
                    <a:pt x="347" y="169"/>
                  </a:lnTo>
                  <a:lnTo>
                    <a:pt x="361" y="173"/>
                  </a:lnTo>
                  <a:lnTo>
                    <a:pt x="375" y="178"/>
                  </a:lnTo>
                  <a:lnTo>
                    <a:pt x="389" y="181"/>
                  </a:lnTo>
                  <a:lnTo>
                    <a:pt x="402" y="185"/>
                  </a:lnTo>
                  <a:lnTo>
                    <a:pt x="417" y="188"/>
                  </a:lnTo>
                  <a:lnTo>
                    <a:pt x="438" y="192"/>
                  </a:lnTo>
                  <a:lnTo>
                    <a:pt x="459" y="194"/>
                  </a:lnTo>
                  <a:lnTo>
                    <a:pt x="479" y="195"/>
                  </a:lnTo>
                  <a:lnTo>
                    <a:pt x="500" y="195"/>
                  </a:lnTo>
                  <a:lnTo>
                    <a:pt x="520" y="194"/>
                  </a:lnTo>
                  <a:lnTo>
                    <a:pt x="540" y="192"/>
                  </a:lnTo>
                  <a:lnTo>
                    <a:pt x="559" y="189"/>
                  </a:lnTo>
                  <a:lnTo>
                    <a:pt x="579" y="186"/>
                  </a:lnTo>
                  <a:lnTo>
                    <a:pt x="651" y="295"/>
                  </a:lnTo>
                  <a:lnTo>
                    <a:pt x="636" y="297"/>
                  </a:lnTo>
                  <a:lnTo>
                    <a:pt x="621" y="300"/>
                  </a:lnTo>
                  <a:lnTo>
                    <a:pt x="605" y="303"/>
                  </a:lnTo>
                  <a:lnTo>
                    <a:pt x="590" y="305"/>
                  </a:lnTo>
                  <a:lnTo>
                    <a:pt x="574" y="306"/>
                  </a:lnTo>
                  <a:lnTo>
                    <a:pt x="558" y="307"/>
                  </a:lnTo>
                  <a:lnTo>
                    <a:pt x="543" y="308"/>
                  </a:lnTo>
                  <a:lnTo>
                    <a:pt x="527" y="308"/>
                  </a:lnTo>
                  <a:lnTo>
                    <a:pt x="511" y="308"/>
                  </a:lnTo>
                  <a:lnTo>
                    <a:pt x="495" y="308"/>
                  </a:lnTo>
                  <a:lnTo>
                    <a:pt x="478" y="307"/>
                  </a:lnTo>
                  <a:lnTo>
                    <a:pt x="462" y="306"/>
                  </a:lnTo>
                  <a:lnTo>
                    <a:pt x="446" y="305"/>
                  </a:lnTo>
                  <a:lnTo>
                    <a:pt x="430" y="303"/>
                  </a:lnTo>
                  <a:lnTo>
                    <a:pt x="414" y="300"/>
                  </a:lnTo>
                  <a:lnTo>
                    <a:pt x="397" y="298"/>
                  </a:lnTo>
                  <a:lnTo>
                    <a:pt x="375" y="294"/>
                  </a:lnTo>
                  <a:lnTo>
                    <a:pt x="352" y="288"/>
                  </a:lnTo>
                  <a:lnTo>
                    <a:pt x="330" y="282"/>
                  </a:lnTo>
                  <a:lnTo>
                    <a:pt x="308" y="275"/>
                  </a:lnTo>
                  <a:lnTo>
                    <a:pt x="287" y="268"/>
                  </a:lnTo>
                  <a:lnTo>
                    <a:pt x="266" y="260"/>
                  </a:lnTo>
                  <a:lnTo>
                    <a:pt x="245" y="251"/>
                  </a:lnTo>
                  <a:lnTo>
                    <a:pt x="226" y="242"/>
                  </a:lnTo>
                  <a:lnTo>
                    <a:pt x="206" y="232"/>
                  </a:lnTo>
                  <a:lnTo>
                    <a:pt x="188" y="221"/>
                  </a:lnTo>
                  <a:lnTo>
                    <a:pt x="170" y="210"/>
                  </a:lnTo>
                  <a:lnTo>
                    <a:pt x="152" y="199"/>
                  </a:lnTo>
                  <a:lnTo>
                    <a:pt x="136" y="186"/>
                  </a:lnTo>
                  <a:lnTo>
                    <a:pt x="120" y="173"/>
                  </a:lnTo>
                  <a:lnTo>
                    <a:pt x="105" y="161"/>
                  </a:lnTo>
                  <a:lnTo>
                    <a:pt x="91" y="147"/>
                  </a:lnTo>
                  <a:lnTo>
                    <a:pt x="0" y="185"/>
                  </a:lnTo>
                  <a:lnTo>
                    <a:pt x="39" y="0"/>
                  </a:lnTo>
                  <a:lnTo>
                    <a:pt x="313" y="54"/>
                  </a:lnTo>
                  <a:lnTo>
                    <a:pt x="222" y="92"/>
                  </a:lnTo>
                  <a:close/>
                </a:path>
              </a:pathLst>
            </a:custGeom>
            <a:solidFill>
              <a:srgbClr val="0963B5"/>
            </a:solidFill>
            <a:ln w="9525">
              <a:noFill/>
              <a:round/>
              <a:headEnd/>
              <a:tailEnd/>
            </a:ln>
          </p:spPr>
          <p:txBody>
            <a:bodyPr/>
            <a:lstStyle/>
            <a:p>
              <a:endParaRPr lang="ru-RU"/>
            </a:p>
          </p:txBody>
        </p:sp>
        <p:sp>
          <p:nvSpPr>
            <p:cNvPr id="22590" name="Freeform 71"/>
            <p:cNvSpPr>
              <a:spLocks/>
            </p:cNvSpPr>
            <p:nvPr/>
          </p:nvSpPr>
          <p:spPr bwMode="auto">
            <a:xfrm>
              <a:off x="392" y="369"/>
              <a:ext cx="186" cy="102"/>
            </a:xfrm>
            <a:custGeom>
              <a:avLst/>
              <a:gdLst>
                <a:gd name="T0" fmla="*/ 33 w 745"/>
                <a:gd name="T1" fmla="*/ 13 h 411"/>
                <a:gd name="T2" fmla="*/ 31 w 745"/>
                <a:gd name="T3" fmla="*/ 13 h 411"/>
                <a:gd name="T4" fmla="*/ 29 w 745"/>
                <a:gd name="T5" fmla="*/ 13 h 411"/>
                <a:gd name="T6" fmla="*/ 27 w 745"/>
                <a:gd name="T7" fmla="*/ 13 h 411"/>
                <a:gd name="T8" fmla="*/ 26 w 745"/>
                <a:gd name="T9" fmla="*/ 14 h 411"/>
                <a:gd name="T10" fmla="*/ 24 w 745"/>
                <a:gd name="T11" fmla="*/ 14 h 411"/>
                <a:gd name="T12" fmla="*/ 22 w 745"/>
                <a:gd name="T13" fmla="*/ 15 h 411"/>
                <a:gd name="T14" fmla="*/ 20 w 745"/>
                <a:gd name="T15" fmla="*/ 16 h 411"/>
                <a:gd name="T16" fmla="*/ 19 w 745"/>
                <a:gd name="T17" fmla="*/ 16 h 411"/>
                <a:gd name="T18" fmla="*/ 17 w 745"/>
                <a:gd name="T19" fmla="*/ 17 h 411"/>
                <a:gd name="T20" fmla="*/ 15 w 745"/>
                <a:gd name="T21" fmla="*/ 18 h 411"/>
                <a:gd name="T22" fmla="*/ 14 w 745"/>
                <a:gd name="T23" fmla="*/ 20 h 411"/>
                <a:gd name="T24" fmla="*/ 13 w 745"/>
                <a:gd name="T25" fmla="*/ 21 h 411"/>
                <a:gd name="T26" fmla="*/ 11 w 745"/>
                <a:gd name="T27" fmla="*/ 22 h 411"/>
                <a:gd name="T28" fmla="*/ 10 w 745"/>
                <a:gd name="T29" fmla="*/ 23 h 411"/>
                <a:gd name="T30" fmla="*/ 9 w 745"/>
                <a:gd name="T31" fmla="*/ 25 h 411"/>
                <a:gd name="T32" fmla="*/ 0 w 745"/>
                <a:gd name="T33" fmla="*/ 25 h 411"/>
                <a:gd name="T34" fmla="*/ 1 w 745"/>
                <a:gd name="T35" fmla="*/ 23 h 411"/>
                <a:gd name="T36" fmla="*/ 3 w 745"/>
                <a:gd name="T37" fmla="*/ 21 h 411"/>
                <a:gd name="T38" fmla="*/ 5 w 745"/>
                <a:gd name="T39" fmla="*/ 19 h 411"/>
                <a:gd name="T40" fmla="*/ 7 w 745"/>
                <a:gd name="T41" fmla="*/ 17 h 411"/>
                <a:gd name="T42" fmla="*/ 9 w 745"/>
                <a:gd name="T43" fmla="*/ 15 h 411"/>
                <a:gd name="T44" fmla="*/ 11 w 745"/>
                <a:gd name="T45" fmla="*/ 13 h 411"/>
                <a:gd name="T46" fmla="*/ 14 w 745"/>
                <a:gd name="T47" fmla="*/ 12 h 411"/>
                <a:gd name="T48" fmla="*/ 16 w 745"/>
                <a:gd name="T49" fmla="*/ 10 h 411"/>
                <a:gd name="T50" fmla="*/ 19 w 745"/>
                <a:gd name="T51" fmla="*/ 9 h 411"/>
                <a:gd name="T52" fmla="*/ 22 w 745"/>
                <a:gd name="T53" fmla="*/ 8 h 411"/>
                <a:gd name="T54" fmla="*/ 25 w 745"/>
                <a:gd name="T55" fmla="*/ 7 h 411"/>
                <a:gd name="T56" fmla="*/ 28 w 745"/>
                <a:gd name="T57" fmla="*/ 6 h 411"/>
                <a:gd name="T58" fmla="*/ 30 w 745"/>
                <a:gd name="T59" fmla="*/ 6 h 411"/>
                <a:gd name="T60" fmla="*/ 33 w 745"/>
                <a:gd name="T61" fmla="*/ 5 h 411"/>
                <a:gd name="T62" fmla="*/ 36 w 745"/>
                <a:gd name="T63" fmla="*/ 5 h 411"/>
                <a:gd name="T64" fmla="*/ 38 w 745"/>
                <a:gd name="T65" fmla="*/ 5 h 411"/>
                <a:gd name="T66" fmla="*/ 46 w 745"/>
                <a:gd name="T67" fmla="*/ 10 h 411"/>
                <a:gd name="T68" fmla="*/ 33 w 745"/>
                <a:gd name="T69" fmla="*/ 13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411"/>
                <a:gd name="T107" fmla="*/ 745 w 745"/>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411">
                  <a:moveTo>
                    <a:pt x="536" y="208"/>
                  </a:moveTo>
                  <a:lnTo>
                    <a:pt x="523" y="207"/>
                  </a:lnTo>
                  <a:lnTo>
                    <a:pt x="510" y="207"/>
                  </a:lnTo>
                  <a:lnTo>
                    <a:pt x="497" y="207"/>
                  </a:lnTo>
                  <a:lnTo>
                    <a:pt x="483" y="208"/>
                  </a:lnTo>
                  <a:lnTo>
                    <a:pt x="469" y="210"/>
                  </a:lnTo>
                  <a:lnTo>
                    <a:pt x="455" y="212"/>
                  </a:lnTo>
                  <a:lnTo>
                    <a:pt x="442" y="214"/>
                  </a:lnTo>
                  <a:lnTo>
                    <a:pt x="428" y="218"/>
                  </a:lnTo>
                  <a:lnTo>
                    <a:pt x="414" y="221"/>
                  </a:lnTo>
                  <a:lnTo>
                    <a:pt x="399" y="226"/>
                  </a:lnTo>
                  <a:lnTo>
                    <a:pt x="385" y="230"/>
                  </a:lnTo>
                  <a:lnTo>
                    <a:pt x="372" y="235"/>
                  </a:lnTo>
                  <a:lnTo>
                    <a:pt x="357" y="241"/>
                  </a:lnTo>
                  <a:lnTo>
                    <a:pt x="343" y="246"/>
                  </a:lnTo>
                  <a:lnTo>
                    <a:pt x="329" y="253"/>
                  </a:lnTo>
                  <a:lnTo>
                    <a:pt x="316" y="260"/>
                  </a:lnTo>
                  <a:lnTo>
                    <a:pt x="302" y="267"/>
                  </a:lnTo>
                  <a:lnTo>
                    <a:pt x="288" y="275"/>
                  </a:lnTo>
                  <a:lnTo>
                    <a:pt x="275" y="283"/>
                  </a:lnTo>
                  <a:lnTo>
                    <a:pt x="263" y="292"/>
                  </a:lnTo>
                  <a:lnTo>
                    <a:pt x="250" y="300"/>
                  </a:lnTo>
                  <a:lnTo>
                    <a:pt x="239" y="309"/>
                  </a:lnTo>
                  <a:lnTo>
                    <a:pt x="227" y="318"/>
                  </a:lnTo>
                  <a:lnTo>
                    <a:pt x="216" y="328"/>
                  </a:lnTo>
                  <a:lnTo>
                    <a:pt x="205" y="338"/>
                  </a:lnTo>
                  <a:lnTo>
                    <a:pt x="195" y="348"/>
                  </a:lnTo>
                  <a:lnTo>
                    <a:pt x="186" y="357"/>
                  </a:lnTo>
                  <a:lnTo>
                    <a:pt x="177" y="368"/>
                  </a:lnTo>
                  <a:lnTo>
                    <a:pt x="169" y="379"/>
                  </a:lnTo>
                  <a:lnTo>
                    <a:pt x="161" y="389"/>
                  </a:lnTo>
                  <a:lnTo>
                    <a:pt x="153" y="400"/>
                  </a:lnTo>
                  <a:lnTo>
                    <a:pt x="146" y="411"/>
                  </a:lnTo>
                  <a:lnTo>
                    <a:pt x="0" y="404"/>
                  </a:lnTo>
                  <a:lnTo>
                    <a:pt x="11" y="387"/>
                  </a:lnTo>
                  <a:lnTo>
                    <a:pt x="22" y="370"/>
                  </a:lnTo>
                  <a:lnTo>
                    <a:pt x="35" y="354"/>
                  </a:lnTo>
                  <a:lnTo>
                    <a:pt x="48" y="337"/>
                  </a:lnTo>
                  <a:lnTo>
                    <a:pt x="62" y="321"/>
                  </a:lnTo>
                  <a:lnTo>
                    <a:pt x="78" y="305"/>
                  </a:lnTo>
                  <a:lnTo>
                    <a:pt x="93" y="289"/>
                  </a:lnTo>
                  <a:lnTo>
                    <a:pt x="110" y="274"/>
                  </a:lnTo>
                  <a:lnTo>
                    <a:pt x="128" y="259"/>
                  </a:lnTo>
                  <a:lnTo>
                    <a:pt x="146" y="244"/>
                  </a:lnTo>
                  <a:lnTo>
                    <a:pt x="164" y="230"/>
                  </a:lnTo>
                  <a:lnTo>
                    <a:pt x="184" y="216"/>
                  </a:lnTo>
                  <a:lnTo>
                    <a:pt x="203" y="203"/>
                  </a:lnTo>
                  <a:lnTo>
                    <a:pt x="224" y="190"/>
                  </a:lnTo>
                  <a:lnTo>
                    <a:pt x="244" y="178"/>
                  </a:lnTo>
                  <a:lnTo>
                    <a:pt x="266" y="166"/>
                  </a:lnTo>
                  <a:lnTo>
                    <a:pt x="288" y="156"/>
                  </a:lnTo>
                  <a:lnTo>
                    <a:pt x="310" y="145"/>
                  </a:lnTo>
                  <a:lnTo>
                    <a:pt x="333" y="136"/>
                  </a:lnTo>
                  <a:lnTo>
                    <a:pt x="355" y="127"/>
                  </a:lnTo>
                  <a:lnTo>
                    <a:pt x="377" y="119"/>
                  </a:lnTo>
                  <a:lnTo>
                    <a:pt x="399" y="112"/>
                  </a:lnTo>
                  <a:lnTo>
                    <a:pt x="421" y="105"/>
                  </a:lnTo>
                  <a:lnTo>
                    <a:pt x="444" y="100"/>
                  </a:lnTo>
                  <a:lnTo>
                    <a:pt x="466" y="95"/>
                  </a:lnTo>
                  <a:lnTo>
                    <a:pt x="488" y="91"/>
                  </a:lnTo>
                  <a:lnTo>
                    <a:pt x="509" y="88"/>
                  </a:lnTo>
                  <a:lnTo>
                    <a:pt x="531" y="86"/>
                  </a:lnTo>
                  <a:lnTo>
                    <a:pt x="553" y="84"/>
                  </a:lnTo>
                  <a:lnTo>
                    <a:pt x="574" y="84"/>
                  </a:lnTo>
                  <a:lnTo>
                    <a:pt x="594" y="84"/>
                  </a:lnTo>
                  <a:lnTo>
                    <a:pt x="615" y="85"/>
                  </a:lnTo>
                  <a:lnTo>
                    <a:pt x="668" y="0"/>
                  </a:lnTo>
                  <a:lnTo>
                    <a:pt x="745" y="159"/>
                  </a:lnTo>
                  <a:lnTo>
                    <a:pt x="483" y="292"/>
                  </a:lnTo>
                  <a:lnTo>
                    <a:pt x="536" y="208"/>
                  </a:lnTo>
                  <a:close/>
                </a:path>
              </a:pathLst>
            </a:custGeom>
            <a:solidFill>
              <a:srgbClr val="0963B5"/>
            </a:solidFill>
            <a:ln w="9525">
              <a:noFill/>
              <a:round/>
              <a:headEnd/>
              <a:tailEnd/>
            </a:ln>
          </p:spPr>
          <p:txBody>
            <a:bodyPr/>
            <a:lstStyle/>
            <a:p>
              <a:endParaRPr lang="ru-RU"/>
            </a:p>
          </p:txBody>
        </p:sp>
        <p:sp>
          <p:nvSpPr>
            <p:cNvPr id="22591" name="Freeform 72"/>
            <p:cNvSpPr>
              <a:spLocks/>
            </p:cNvSpPr>
            <p:nvPr/>
          </p:nvSpPr>
          <p:spPr bwMode="auto">
            <a:xfrm>
              <a:off x="311" y="624"/>
              <a:ext cx="63" cy="116"/>
            </a:xfrm>
            <a:custGeom>
              <a:avLst/>
              <a:gdLst>
                <a:gd name="T0" fmla="*/ 11 w 251"/>
                <a:gd name="T1" fmla="*/ 9 h 462"/>
                <a:gd name="T2" fmla="*/ 10 w 251"/>
                <a:gd name="T3" fmla="*/ 10 h 462"/>
                <a:gd name="T4" fmla="*/ 10 w 251"/>
                <a:gd name="T5" fmla="*/ 10 h 462"/>
                <a:gd name="T6" fmla="*/ 10 w 251"/>
                <a:gd name="T7" fmla="*/ 11 h 462"/>
                <a:gd name="T8" fmla="*/ 10 w 251"/>
                <a:gd name="T9" fmla="*/ 11 h 462"/>
                <a:gd name="T10" fmla="*/ 10 w 251"/>
                <a:gd name="T11" fmla="*/ 12 h 462"/>
                <a:gd name="T12" fmla="*/ 10 w 251"/>
                <a:gd name="T13" fmla="*/ 12 h 462"/>
                <a:gd name="T14" fmla="*/ 10 w 251"/>
                <a:gd name="T15" fmla="*/ 13 h 462"/>
                <a:gd name="T16" fmla="*/ 10 w 251"/>
                <a:gd name="T17" fmla="*/ 14 h 462"/>
                <a:gd name="T18" fmla="*/ 10 w 251"/>
                <a:gd name="T19" fmla="*/ 14 h 462"/>
                <a:gd name="T20" fmla="*/ 10 w 251"/>
                <a:gd name="T21" fmla="*/ 15 h 462"/>
                <a:gd name="T22" fmla="*/ 10 w 251"/>
                <a:gd name="T23" fmla="*/ 15 h 462"/>
                <a:gd name="T24" fmla="*/ 10 w 251"/>
                <a:gd name="T25" fmla="*/ 16 h 462"/>
                <a:gd name="T26" fmla="*/ 11 w 251"/>
                <a:gd name="T27" fmla="*/ 17 h 462"/>
                <a:gd name="T28" fmla="*/ 11 w 251"/>
                <a:gd name="T29" fmla="*/ 17 h 462"/>
                <a:gd name="T30" fmla="*/ 11 w 251"/>
                <a:gd name="T31" fmla="*/ 18 h 462"/>
                <a:gd name="T32" fmla="*/ 11 w 251"/>
                <a:gd name="T33" fmla="*/ 18 h 462"/>
                <a:gd name="T34" fmla="*/ 12 w 251"/>
                <a:gd name="T35" fmla="*/ 19 h 462"/>
                <a:gd name="T36" fmla="*/ 12 w 251"/>
                <a:gd name="T37" fmla="*/ 20 h 462"/>
                <a:gd name="T38" fmla="*/ 13 w 251"/>
                <a:gd name="T39" fmla="*/ 20 h 462"/>
                <a:gd name="T40" fmla="*/ 13 w 251"/>
                <a:gd name="T41" fmla="*/ 21 h 462"/>
                <a:gd name="T42" fmla="*/ 14 w 251"/>
                <a:gd name="T43" fmla="*/ 22 h 462"/>
                <a:gd name="T44" fmla="*/ 14 w 251"/>
                <a:gd name="T45" fmla="*/ 22 h 462"/>
                <a:gd name="T46" fmla="*/ 15 w 251"/>
                <a:gd name="T47" fmla="*/ 23 h 462"/>
                <a:gd name="T48" fmla="*/ 16 w 251"/>
                <a:gd name="T49" fmla="*/ 23 h 462"/>
                <a:gd name="T50" fmla="*/ 13 w 251"/>
                <a:gd name="T51" fmla="*/ 29 h 462"/>
                <a:gd name="T52" fmla="*/ 12 w 251"/>
                <a:gd name="T53" fmla="*/ 29 h 462"/>
                <a:gd name="T54" fmla="*/ 12 w 251"/>
                <a:gd name="T55" fmla="*/ 28 h 462"/>
                <a:gd name="T56" fmla="*/ 11 w 251"/>
                <a:gd name="T57" fmla="*/ 28 h 462"/>
                <a:gd name="T58" fmla="*/ 11 w 251"/>
                <a:gd name="T59" fmla="*/ 27 h 462"/>
                <a:gd name="T60" fmla="*/ 10 w 251"/>
                <a:gd name="T61" fmla="*/ 27 h 462"/>
                <a:gd name="T62" fmla="*/ 9 w 251"/>
                <a:gd name="T63" fmla="*/ 26 h 462"/>
                <a:gd name="T64" fmla="*/ 8 w 251"/>
                <a:gd name="T65" fmla="*/ 25 h 462"/>
                <a:gd name="T66" fmla="*/ 7 w 251"/>
                <a:gd name="T67" fmla="*/ 24 h 462"/>
                <a:gd name="T68" fmla="*/ 7 w 251"/>
                <a:gd name="T69" fmla="*/ 23 h 462"/>
                <a:gd name="T70" fmla="*/ 7 w 251"/>
                <a:gd name="T71" fmla="*/ 23 h 462"/>
                <a:gd name="T72" fmla="*/ 6 w 251"/>
                <a:gd name="T73" fmla="*/ 22 h 462"/>
                <a:gd name="T74" fmla="*/ 6 w 251"/>
                <a:gd name="T75" fmla="*/ 22 h 462"/>
                <a:gd name="T76" fmla="*/ 6 w 251"/>
                <a:gd name="T77" fmla="*/ 21 h 462"/>
                <a:gd name="T78" fmla="*/ 5 w 251"/>
                <a:gd name="T79" fmla="*/ 20 h 462"/>
                <a:gd name="T80" fmla="*/ 5 w 251"/>
                <a:gd name="T81" fmla="*/ 19 h 462"/>
                <a:gd name="T82" fmla="*/ 5 w 251"/>
                <a:gd name="T83" fmla="*/ 18 h 462"/>
                <a:gd name="T84" fmla="*/ 4 w 251"/>
                <a:gd name="T85" fmla="*/ 18 h 462"/>
                <a:gd name="T86" fmla="*/ 4 w 251"/>
                <a:gd name="T87" fmla="*/ 17 h 462"/>
                <a:gd name="T88" fmla="*/ 4 w 251"/>
                <a:gd name="T89" fmla="*/ 16 h 462"/>
                <a:gd name="T90" fmla="*/ 4 w 251"/>
                <a:gd name="T91" fmla="*/ 15 h 462"/>
                <a:gd name="T92" fmla="*/ 4 w 251"/>
                <a:gd name="T93" fmla="*/ 14 h 462"/>
                <a:gd name="T94" fmla="*/ 4 w 251"/>
                <a:gd name="T95" fmla="*/ 13 h 462"/>
                <a:gd name="T96" fmla="*/ 4 w 251"/>
                <a:gd name="T97" fmla="*/ 12 h 462"/>
                <a:gd name="T98" fmla="*/ 4 w 251"/>
                <a:gd name="T99" fmla="*/ 11 h 462"/>
                <a:gd name="T100" fmla="*/ 4 w 251"/>
                <a:gd name="T101" fmla="*/ 10 h 462"/>
                <a:gd name="T102" fmla="*/ 4 w 251"/>
                <a:gd name="T103" fmla="*/ 9 h 462"/>
                <a:gd name="T104" fmla="*/ 4 w 251"/>
                <a:gd name="T105" fmla="*/ 8 h 462"/>
                <a:gd name="T106" fmla="*/ 4 w 251"/>
                <a:gd name="T107" fmla="*/ 7 h 462"/>
                <a:gd name="T108" fmla="*/ 4 w 251"/>
                <a:gd name="T109" fmla="*/ 6 h 462"/>
                <a:gd name="T110" fmla="*/ 0 w 251"/>
                <a:gd name="T111" fmla="*/ 5 h 462"/>
                <a:gd name="T112" fmla="*/ 10 w 251"/>
                <a:gd name="T113" fmla="*/ 0 h 462"/>
                <a:gd name="T114" fmla="*/ 15 w 251"/>
                <a:gd name="T115" fmla="*/ 11 h 462"/>
                <a:gd name="T116" fmla="*/ 11 w 251"/>
                <a:gd name="T117" fmla="*/ 9 h 462"/>
                <a:gd name="T118" fmla="*/ 11 w 251"/>
                <a:gd name="T119" fmla="*/ 9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462"/>
                <a:gd name="T182" fmla="*/ 251 w 251"/>
                <a:gd name="T183" fmla="*/ 462 h 4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462">
                  <a:moveTo>
                    <a:pt x="167" y="140"/>
                  </a:moveTo>
                  <a:lnTo>
                    <a:pt x="164" y="150"/>
                  </a:lnTo>
                  <a:lnTo>
                    <a:pt x="163" y="159"/>
                  </a:lnTo>
                  <a:lnTo>
                    <a:pt x="161" y="168"/>
                  </a:lnTo>
                  <a:lnTo>
                    <a:pt x="159" y="177"/>
                  </a:lnTo>
                  <a:lnTo>
                    <a:pt x="158" y="186"/>
                  </a:lnTo>
                  <a:lnTo>
                    <a:pt x="158" y="195"/>
                  </a:lnTo>
                  <a:lnTo>
                    <a:pt x="158" y="206"/>
                  </a:lnTo>
                  <a:lnTo>
                    <a:pt x="159" y="215"/>
                  </a:lnTo>
                  <a:lnTo>
                    <a:pt x="161" y="224"/>
                  </a:lnTo>
                  <a:lnTo>
                    <a:pt x="162" y="233"/>
                  </a:lnTo>
                  <a:lnTo>
                    <a:pt x="163" y="242"/>
                  </a:lnTo>
                  <a:lnTo>
                    <a:pt x="165" y="253"/>
                  </a:lnTo>
                  <a:lnTo>
                    <a:pt x="169" y="262"/>
                  </a:lnTo>
                  <a:lnTo>
                    <a:pt x="172" y="271"/>
                  </a:lnTo>
                  <a:lnTo>
                    <a:pt x="176" y="279"/>
                  </a:lnTo>
                  <a:lnTo>
                    <a:pt x="180" y="288"/>
                  </a:lnTo>
                  <a:lnTo>
                    <a:pt x="186" y="301"/>
                  </a:lnTo>
                  <a:lnTo>
                    <a:pt x="194" y="312"/>
                  </a:lnTo>
                  <a:lnTo>
                    <a:pt x="202" y="324"/>
                  </a:lnTo>
                  <a:lnTo>
                    <a:pt x="210" y="334"/>
                  </a:lnTo>
                  <a:lnTo>
                    <a:pt x="219" y="344"/>
                  </a:lnTo>
                  <a:lnTo>
                    <a:pt x="229" y="353"/>
                  </a:lnTo>
                  <a:lnTo>
                    <a:pt x="240" y="361"/>
                  </a:lnTo>
                  <a:lnTo>
                    <a:pt x="251" y="369"/>
                  </a:lnTo>
                  <a:lnTo>
                    <a:pt x="201" y="462"/>
                  </a:lnTo>
                  <a:lnTo>
                    <a:pt x="192" y="455"/>
                  </a:lnTo>
                  <a:lnTo>
                    <a:pt x="184" y="450"/>
                  </a:lnTo>
                  <a:lnTo>
                    <a:pt x="174" y="443"/>
                  </a:lnTo>
                  <a:lnTo>
                    <a:pt x="166" y="436"/>
                  </a:lnTo>
                  <a:lnTo>
                    <a:pt x="150" y="421"/>
                  </a:lnTo>
                  <a:lnTo>
                    <a:pt x="135" y="406"/>
                  </a:lnTo>
                  <a:lnTo>
                    <a:pt x="122" y="389"/>
                  </a:lnTo>
                  <a:lnTo>
                    <a:pt x="116" y="380"/>
                  </a:lnTo>
                  <a:lnTo>
                    <a:pt x="109" y="372"/>
                  </a:lnTo>
                  <a:lnTo>
                    <a:pt x="103" y="363"/>
                  </a:lnTo>
                  <a:lnTo>
                    <a:pt x="98" y="352"/>
                  </a:lnTo>
                  <a:lnTo>
                    <a:pt x="93" y="343"/>
                  </a:lnTo>
                  <a:lnTo>
                    <a:pt x="87" y="334"/>
                  </a:lnTo>
                  <a:lnTo>
                    <a:pt x="81" y="319"/>
                  </a:lnTo>
                  <a:lnTo>
                    <a:pt x="76" y="305"/>
                  </a:lnTo>
                  <a:lnTo>
                    <a:pt x="70" y="290"/>
                  </a:lnTo>
                  <a:lnTo>
                    <a:pt x="65" y="277"/>
                  </a:lnTo>
                  <a:lnTo>
                    <a:pt x="62" y="262"/>
                  </a:lnTo>
                  <a:lnTo>
                    <a:pt x="60" y="247"/>
                  </a:lnTo>
                  <a:lnTo>
                    <a:pt x="57" y="232"/>
                  </a:lnTo>
                  <a:lnTo>
                    <a:pt x="55" y="217"/>
                  </a:lnTo>
                  <a:lnTo>
                    <a:pt x="54" y="202"/>
                  </a:lnTo>
                  <a:lnTo>
                    <a:pt x="54" y="187"/>
                  </a:lnTo>
                  <a:lnTo>
                    <a:pt x="55" y="172"/>
                  </a:lnTo>
                  <a:lnTo>
                    <a:pt x="56" y="158"/>
                  </a:lnTo>
                  <a:lnTo>
                    <a:pt x="59" y="143"/>
                  </a:lnTo>
                  <a:lnTo>
                    <a:pt x="61" y="129"/>
                  </a:lnTo>
                  <a:lnTo>
                    <a:pt x="64" y="114"/>
                  </a:lnTo>
                  <a:lnTo>
                    <a:pt x="68" y="100"/>
                  </a:lnTo>
                  <a:lnTo>
                    <a:pt x="0" y="73"/>
                  </a:lnTo>
                  <a:lnTo>
                    <a:pt x="156" y="0"/>
                  </a:lnTo>
                  <a:lnTo>
                    <a:pt x="235" y="168"/>
                  </a:lnTo>
                  <a:lnTo>
                    <a:pt x="167" y="140"/>
                  </a:lnTo>
                  <a:close/>
                </a:path>
              </a:pathLst>
            </a:custGeom>
            <a:solidFill>
              <a:srgbClr val="0963B5"/>
            </a:solidFill>
            <a:ln w="9525">
              <a:noFill/>
              <a:round/>
              <a:headEnd/>
              <a:tailEnd/>
            </a:ln>
          </p:spPr>
          <p:txBody>
            <a:bodyPr/>
            <a:lstStyle/>
            <a:p>
              <a:endParaRPr lang="ru-RU"/>
            </a:p>
          </p:txBody>
        </p:sp>
        <p:sp>
          <p:nvSpPr>
            <p:cNvPr id="22592" name="Freeform 73"/>
            <p:cNvSpPr>
              <a:spLocks/>
            </p:cNvSpPr>
            <p:nvPr/>
          </p:nvSpPr>
          <p:spPr bwMode="auto">
            <a:xfrm>
              <a:off x="1053" y="625"/>
              <a:ext cx="48" cy="109"/>
            </a:xfrm>
            <a:custGeom>
              <a:avLst/>
              <a:gdLst>
                <a:gd name="T0" fmla="*/ 4 w 191"/>
                <a:gd name="T1" fmla="*/ 18 h 434"/>
                <a:gd name="T2" fmla="*/ 4 w 191"/>
                <a:gd name="T3" fmla="*/ 18 h 434"/>
                <a:gd name="T4" fmla="*/ 4 w 191"/>
                <a:gd name="T5" fmla="*/ 17 h 434"/>
                <a:gd name="T6" fmla="*/ 4 w 191"/>
                <a:gd name="T7" fmla="*/ 16 h 434"/>
                <a:gd name="T8" fmla="*/ 4 w 191"/>
                <a:gd name="T9" fmla="*/ 16 h 434"/>
                <a:gd name="T10" fmla="*/ 4 w 191"/>
                <a:gd name="T11" fmla="*/ 15 h 434"/>
                <a:gd name="T12" fmla="*/ 5 w 191"/>
                <a:gd name="T13" fmla="*/ 15 h 434"/>
                <a:gd name="T14" fmla="*/ 5 w 191"/>
                <a:gd name="T15" fmla="*/ 14 h 434"/>
                <a:gd name="T16" fmla="*/ 5 w 191"/>
                <a:gd name="T17" fmla="*/ 13 h 434"/>
                <a:gd name="T18" fmla="*/ 5 w 191"/>
                <a:gd name="T19" fmla="*/ 13 h 434"/>
                <a:gd name="T20" fmla="*/ 5 w 191"/>
                <a:gd name="T21" fmla="*/ 12 h 434"/>
                <a:gd name="T22" fmla="*/ 5 w 191"/>
                <a:gd name="T23" fmla="*/ 12 h 434"/>
                <a:gd name="T24" fmla="*/ 5 w 191"/>
                <a:gd name="T25" fmla="*/ 11 h 434"/>
                <a:gd name="T26" fmla="*/ 5 w 191"/>
                <a:gd name="T27" fmla="*/ 10 h 434"/>
                <a:gd name="T28" fmla="*/ 4 w 191"/>
                <a:gd name="T29" fmla="*/ 10 h 434"/>
                <a:gd name="T30" fmla="*/ 4 w 191"/>
                <a:gd name="T31" fmla="*/ 9 h 434"/>
                <a:gd name="T32" fmla="*/ 4 w 191"/>
                <a:gd name="T33" fmla="*/ 8 h 434"/>
                <a:gd name="T34" fmla="*/ 4 w 191"/>
                <a:gd name="T35" fmla="*/ 8 h 434"/>
                <a:gd name="T36" fmla="*/ 4 w 191"/>
                <a:gd name="T37" fmla="*/ 7 h 434"/>
                <a:gd name="T38" fmla="*/ 4 w 191"/>
                <a:gd name="T39" fmla="*/ 7 h 434"/>
                <a:gd name="T40" fmla="*/ 3 w 191"/>
                <a:gd name="T41" fmla="*/ 6 h 434"/>
                <a:gd name="T42" fmla="*/ 3 w 191"/>
                <a:gd name="T43" fmla="*/ 6 h 434"/>
                <a:gd name="T44" fmla="*/ 3 w 191"/>
                <a:gd name="T45" fmla="*/ 5 h 434"/>
                <a:gd name="T46" fmla="*/ 2 w 191"/>
                <a:gd name="T47" fmla="*/ 4 h 434"/>
                <a:gd name="T48" fmla="*/ 7 w 191"/>
                <a:gd name="T49" fmla="*/ 0 h 434"/>
                <a:gd name="T50" fmla="*/ 7 w 191"/>
                <a:gd name="T51" fmla="*/ 1 h 434"/>
                <a:gd name="T52" fmla="*/ 8 w 191"/>
                <a:gd name="T53" fmla="*/ 2 h 434"/>
                <a:gd name="T54" fmla="*/ 8 w 191"/>
                <a:gd name="T55" fmla="*/ 3 h 434"/>
                <a:gd name="T56" fmla="*/ 8 w 191"/>
                <a:gd name="T57" fmla="*/ 3 h 434"/>
                <a:gd name="T58" fmla="*/ 9 w 191"/>
                <a:gd name="T59" fmla="*/ 4 h 434"/>
                <a:gd name="T60" fmla="*/ 9 w 191"/>
                <a:gd name="T61" fmla="*/ 5 h 434"/>
                <a:gd name="T62" fmla="*/ 9 w 191"/>
                <a:gd name="T63" fmla="*/ 6 h 434"/>
                <a:gd name="T64" fmla="*/ 9 w 191"/>
                <a:gd name="T65" fmla="*/ 7 h 434"/>
                <a:gd name="T66" fmla="*/ 10 w 191"/>
                <a:gd name="T67" fmla="*/ 8 h 434"/>
                <a:gd name="T68" fmla="*/ 10 w 191"/>
                <a:gd name="T69" fmla="*/ 9 h 434"/>
                <a:gd name="T70" fmla="*/ 10 w 191"/>
                <a:gd name="T71" fmla="*/ 10 h 434"/>
                <a:gd name="T72" fmla="*/ 10 w 191"/>
                <a:gd name="T73" fmla="*/ 11 h 434"/>
                <a:gd name="T74" fmla="*/ 10 w 191"/>
                <a:gd name="T75" fmla="*/ 12 h 434"/>
                <a:gd name="T76" fmla="*/ 10 w 191"/>
                <a:gd name="T77" fmla="*/ 13 h 434"/>
                <a:gd name="T78" fmla="*/ 10 w 191"/>
                <a:gd name="T79" fmla="*/ 14 h 434"/>
                <a:gd name="T80" fmla="*/ 10 w 191"/>
                <a:gd name="T81" fmla="*/ 15 h 434"/>
                <a:gd name="T82" fmla="*/ 10 w 191"/>
                <a:gd name="T83" fmla="*/ 16 h 434"/>
                <a:gd name="T84" fmla="*/ 10 w 191"/>
                <a:gd name="T85" fmla="*/ 17 h 434"/>
                <a:gd name="T86" fmla="*/ 10 w 191"/>
                <a:gd name="T87" fmla="*/ 18 h 434"/>
                <a:gd name="T88" fmla="*/ 10 w 191"/>
                <a:gd name="T89" fmla="*/ 19 h 434"/>
                <a:gd name="T90" fmla="*/ 10 w 191"/>
                <a:gd name="T91" fmla="*/ 20 h 434"/>
                <a:gd name="T92" fmla="*/ 9 w 191"/>
                <a:gd name="T93" fmla="*/ 21 h 434"/>
                <a:gd name="T94" fmla="*/ 9 w 191"/>
                <a:gd name="T95" fmla="*/ 22 h 434"/>
                <a:gd name="T96" fmla="*/ 9 w 191"/>
                <a:gd name="T97" fmla="*/ 22 h 434"/>
                <a:gd name="T98" fmla="*/ 12 w 191"/>
                <a:gd name="T99" fmla="*/ 25 h 434"/>
                <a:gd name="T100" fmla="*/ 3 w 191"/>
                <a:gd name="T101" fmla="*/ 27 h 434"/>
                <a:gd name="T102" fmla="*/ 0 w 191"/>
                <a:gd name="T103" fmla="*/ 15 h 434"/>
                <a:gd name="T104" fmla="*/ 4 w 191"/>
                <a:gd name="T105" fmla="*/ 18 h 434"/>
                <a:gd name="T106" fmla="*/ 4 w 191"/>
                <a:gd name="T107" fmla="*/ 18 h 4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434"/>
                <a:gd name="T164" fmla="*/ 191 w 191"/>
                <a:gd name="T165" fmla="*/ 434 h 4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434">
                  <a:moveTo>
                    <a:pt x="55" y="287"/>
                  </a:moveTo>
                  <a:lnTo>
                    <a:pt x="59" y="277"/>
                  </a:lnTo>
                  <a:lnTo>
                    <a:pt x="62" y="269"/>
                  </a:lnTo>
                  <a:lnTo>
                    <a:pt x="65" y="260"/>
                  </a:lnTo>
                  <a:lnTo>
                    <a:pt x="67" y="251"/>
                  </a:lnTo>
                  <a:lnTo>
                    <a:pt x="69" y="241"/>
                  </a:lnTo>
                  <a:lnTo>
                    <a:pt x="70" y="232"/>
                  </a:lnTo>
                  <a:lnTo>
                    <a:pt x="71" y="222"/>
                  </a:lnTo>
                  <a:lnTo>
                    <a:pt x="73" y="212"/>
                  </a:lnTo>
                  <a:lnTo>
                    <a:pt x="73" y="202"/>
                  </a:lnTo>
                  <a:lnTo>
                    <a:pt x="73" y="191"/>
                  </a:lnTo>
                  <a:lnTo>
                    <a:pt x="73" y="182"/>
                  </a:lnTo>
                  <a:lnTo>
                    <a:pt x="71" y="172"/>
                  </a:lnTo>
                  <a:lnTo>
                    <a:pt x="70" y="162"/>
                  </a:lnTo>
                  <a:lnTo>
                    <a:pt x="68" y="151"/>
                  </a:lnTo>
                  <a:lnTo>
                    <a:pt x="67" y="141"/>
                  </a:lnTo>
                  <a:lnTo>
                    <a:pt x="65" y="131"/>
                  </a:lnTo>
                  <a:lnTo>
                    <a:pt x="61" y="122"/>
                  </a:lnTo>
                  <a:lnTo>
                    <a:pt x="59" y="112"/>
                  </a:lnTo>
                  <a:lnTo>
                    <a:pt x="55" y="103"/>
                  </a:lnTo>
                  <a:lnTo>
                    <a:pt x="52" y="94"/>
                  </a:lnTo>
                  <a:lnTo>
                    <a:pt x="49" y="86"/>
                  </a:lnTo>
                  <a:lnTo>
                    <a:pt x="45" y="78"/>
                  </a:lnTo>
                  <a:lnTo>
                    <a:pt x="36" y="61"/>
                  </a:lnTo>
                  <a:lnTo>
                    <a:pt x="106" y="0"/>
                  </a:lnTo>
                  <a:lnTo>
                    <a:pt x="113" y="13"/>
                  </a:lnTo>
                  <a:lnTo>
                    <a:pt x="120" y="25"/>
                  </a:lnTo>
                  <a:lnTo>
                    <a:pt x="125" y="39"/>
                  </a:lnTo>
                  <a:lnTo>
                    <a:pt x="131" y="53"/>
                  </a:lnTo>
                  <a:lnTo>
                    <a:pt x="137" y="67"/>
                  </a:lnTo>
                  <a:lnTo>
                    <a:pt x="141" y="80"/>
                  </a:lnTo>
                  <a:lnTo>
                    <a:pt x="146" y="94"/>
                  </a:lnTo>
                  <a:lnTo>
                    <a:pt x="149" y="109"/>
                  </a:lnTo>
                  <a:lnTo>
                    <a:pt x="154" y="125"/>
                  </a:lnTo>
                  <a:lnTo>
                    <a:pt x="156" y="141"/>
                  </a:lnTo>
                  <a:lnTo>
                    <a:pt x="160" y="157"/>
                  </a:lnTo>
                  <a:lnTo>
                    <a:pt x="161" y="173"/>
                  </a:lnTo>
                  <a:lnTo>
                    <a:pt x="162" y="189"/>
                  </a:lnTo>
                  <a:lnTo>
                    <a:pt x="163" y="205"/>
                  </a:lnTo>
                  <a:lnTo>
                    <a:pt x="163" y="221"/>
                  </a:lnTo>
                  <a:lnTo>
                    <a:pt x="162" y="237"/>
                  </a:lnTo>
                  <a:lnTo>
                    <a:pt x="161" y="253"/>
                  </a:lnTo>
                  <a:lnTo>
                    <a:pt x="160" y="268"/>
                  </a:lnTo>
                  <a:lnTo>
                    <a:pt x="157" y="283"/>
                  </a:lnTo>
                  <a:lnTo>
                    <a:pt x="154" y="298"/>
                  </a:lnTo>
                  <a:lnTo>
                    <a:pt x="151" y="313"/>
                  </a:lnTo>
                  <a:lnTo>
                    <a:pt x="146" y="327"/>
                  </a:lnTo>
                  <a:lnTo>
                    <a:pt x="141" y="341"/>
                  </a:lnTo>
                  <a:lnTo>
                    <a:pt x="136" y="354"/>
                  </a:lnTo>
                  <a:lnTo>
                    <a:pt x="191" y="401"/>
                  </a:lnTo>
                  <a:lnTo>
                    <a:pt x="47" y="434"/>
                  </a:lnTo>
                  <a:lnTo>
                    <a:pt x="0" y="240"/>
                  </a:lnTo>
                  <a:lnTo>
                    <a:pt x="55" y="287"/>
                  </a:lnTo>
                  <a:close/>
                </a:path>
              </a:pathLst>
            </a:custGeom>
            <a:solidFill>
              <a:srgbClr val="0963B5"/>
            </a:solidFill>
            <a:ln w="9525">
              <a:noFill/>
              <a:round/>
              <a:headEnd/>
              <a:tailEnd/>
            </a:ln>
          </p:spPr>
          <p:txBody>
            <a:bodyPr/>
            <a:lstStyle/>
            <a:p>
              <a:endParaRPr lang="ru-RU"/>
            </a:p>
          </p:txBody>
        </p:sp>
        <p:sp>
          <p:nvSpPr>
            <p:cNvPr id="22593" name="Freeform 74"/>
            <p:cNvSpPr>
              <a:spLocks/>
            </p:cNvSpPr>
            <p:nvPr/>
          </p:nvSpPr>
          <p:spPr bwMode="auto">
            <a:xfrm>
              <a:off x="326" y="366"/>
              <a:ext cx="127" cy="44"/>
            </a:xfrm>
            <a:custGeom>
              <a:avLst/>
              <a:gdLst>
                <a:gd name="T0" fmla="*/ 20 w 509"/>
                <a:gd name="T1" fmla="*/ 3 h 174"/>
                <a:gd name="T2" fmla="*/ 20 w 509"/>
                <a:gd name="T3" fmla="*/ 3 h 174"/>
                <a:gd name="T4" fmla="*/ 19 w 509"/>
                <a:gd name="T5" fmla="*/ 3 h 174"/>
                <a:gd name="T6" fmla="*/ 19 w 509"/>
                <a:gd name="T7" fmla="*/ 3 h 174"/>
                <a:gd name="T8" fmla="*/ 18 w 509"/>
                <a:gd name="T9" fmla="*/ 3 h 174"/>
                <a:gd name="T10" fmla="*/ 17 w 509"/>
                <a:gd name="T11" fmla="*/ 3 h 174"/>
                <a:gd name="T12" fmla="*/ 17 w 509"/>
                <a:gd name="T13" fmla="*/ 3 h 174"/>
                <a:gd name="T14" fmla="*/ 16 w 509"/>
                <a:gd name="T15" fmla="*/ 3 h 174"/>
                <a:gd name="T16" fmla="*/ 16 w 509"/>
                <a:gd name="T17" fmla="*/ 2 h 174"/>
                <a:gd name="T18" fmla="*/ 15 w 509"/>
                <a:gd name="T19" fmla="*/ 2 h 174"/>
                <a:gd name="T20" fmla="*/ 15 w 509"/>
                <a:gd name="T21" fmla="*/ 2 h 174"/>
                <a:gd name="T22" fmla="*/ 14 w 509"/>
                <a:gd name="T23" fmla="*/ 2 h 174"/>
                <a:gd name="T24" fmla="*/ 14 w 509"/>
                <a:gd name="T25" fmla="*/ 2 h 174"/>
                <a:gd name="T26" fmla="*/ 14 w 509"/>
                <a:gd name="T27" fmla="*/ 1 h 174"/>
                <a:gd name="T28" fmla="*/ 14 w 509"/>
                <a:gd name="T29" fmla="*/ 1 h 174"/>
                <a:gd name="T30" fmla="*/ 13 w 509"/>
                <a:gd name="T31" fmla="*/ 1 h 174"/>
                <a:gd name="T32" fmla="*/ 13 w 509"/>
                <a:gd name="T33" fmla="*/ 0 h 174"/>
                <a:gd name="T34" fmla="*/ 13 w 509"/>
                <a:gd name="T35" fmla="*/ 0 h 174"/>
                <a:gd name="T36" fmla="*/ 0 w 509"/>
                <a:gd name="T37" fmla="*/ 0 h 174"/>
                <a:gd name="T38" fmla="*/ 0 w 509"/>
                <a:gd name="T39" fmla="*/ 1 h 174"/>
                <a:gd name="T40" fmla="*/ 0 w 509"/>
                <a:gd name="T41" fmla="*/ 1 h 174"/>
                <a:gd name="T42" fmla="*/ 0 w 509"/>
                <a:gd name="T43" fmla="*/ 2 h 174"/>
                <a:gd name="T44" fmla="*/ 0 w 509"/>
                <a:gd name="T45" fmla="*/ 2 h 174"/>
                <a:gd name="T46" fmla="*/ 1 w 509"/>
                <a:gd name="T47" fmla="*/ 2 h 174"/>
                <a:gd name="T48" fmla="*/ 1 w 509"/>
                <a:gd name="T49" fmla="*/ 3 h 174"/>
                <a:gd name="T50" fmla="*/ 1 w 509"/>
                <a:gd name="T51" fmla="*/ 3 h 174"/>
                <a:gd name="T52" fmla="*/ 2 w 509"/>
                <a:gd name="T53" fmla="*/ 4 h 174"/>
                <a:gd name="T54" fmla="*/ 2 w 509"/>
                <a:gd name="T55" fmla="*/ 4 h 174"/>
                <a:gd name="T56" fmla="*/ 3 w 509"/>
                <a:gd name="T57" fmla="*/ 4 h 174"/>
                <a:gd name="T58" fmla="*/ 3 w 509"/>
                <a:gd name="T59" fmla="*/ 5 h 174"/>
                <a:gd name="T60" fmla="*/ 4 w 509"/>
                <a:gd name="T61" fmla="*/ 5 h 174"/>
                <a:gd name="T62" fmla="*/ 4 w 509"/>
                <a:gd name="T63" fmla="*/ 5 h 174"/>
                <a:gd name="T64" fmla="*/ 5 w 509"/>
                <a:gd name="T65" fmla="*/ 6 h 174"/>
                <a:gd name="T66" fmla="*/ 5 w 509"/>
                <a:gd name="T67" fmla="*/ 6 h 174"/>
                <a:gd name="T68" fmla="*/ 6 w 509"/>
                <a:gd name="T69" fmla="*/ 6 h 174"/>
                <a:gd name="T70" fmla="*/ 7 w 509"/>
                <a:gd name="T71" fmla="*/ 7 h 174"/>
                <a:gd name="T72" fmla="*/ 7 w 509"/>
                <a:gd name="T73" fmla="*/ 7 h 174"/>
                <a:gd name="T74" fmla="*/ 8 w 509"/>
                <a:gd name="T75" fmla="*/ 7 h 174"/>
                <a:gd name="T76" fmla="*/ 9 w 509"/>
                <a:gd name="T77" fmla="*/ 7 h 174"/>
                <a:gd name="T78" fmla="*/ 10 w 509"/>
                <a:gd name="T79" fmla="*/ 8 h 174"/>
                <a:gd name="T80" fmla="*/ 11 w 509"/>
                <a:gd name="T81" fmla="*/ 8 h 174"/>
                <a:gd name="T82" fmla="*/ 11 w 509"/>
                <a:gd name="T83" fmla="*/ 8 h 174"/>
                <a:gd name="T84" fmla="*/ 12 w 509"/>
                <a:gd name="T85" fmla="*/ 8 h 174"/>
                <a:gd name="T86" fmla="*/ 13 w 509"/>
                <a:gd name="T87" fmla="*/ 8 h 174"/>
                <a:gd name="T88" fmla="*/ 14 w 509"/>
                <a:gd name="T89" fmla="*/ 8 h 174"/>
                <a:gd name="T90" fmla="*/ 15 w 509"/>
                <a:gd name="T91" fmla="*/ 9 h 174"/>
                <a:gd name="T92" fmla="*/ 16 w 509"/>
                <a:gd name="T93" fmla="*/ 9 h 174"/>
                <a:gd name="T94" fmla="*/ 17 w 509"/>
                <a:gd name="T95" fmla="*/ 9 h 174"/>
                <a:gd name="T96" fmla="*/ 18 w 509"/>
                <a:gd name="T97" fmla="*/ 9 h 174"/>
                <a:gd name="T98" fmla="*/ 19 w 509"/>
                <a:gd name="T99" fmla="*/ 9 h 174"/>
                <a:gd name="T100" fmla="*/ 20 w 509"/>
                <a:gd name="T101" fmla="*/ 9 h 174"/>
                <a:gd name="T102" fmla="*/ 20 w 509"/>
                <a:gd name="T103" fmla="*/ 9 h 174"/>
                <a:gd name="T104" fmla="*/ 20 w 509"/>
                <a:gd name="T105" fmla="*/ 11 h 174"/>
                <a:gd name="T106" fmla="*/ 32 w 509"/>
                <a:gd name="T107" fmla="*/ 6 h 174"/>
                <a:gd name="T108" fmla="*/ 20 w 509"/>
                <a:gd name="T109" fmla="*/ 1 h 174"/>
                <a:gd name="T110" fmla="*/ 20 w 509"/>
                <a:gd name="T111" fmla="*/ 3 h 174"/>
                <a:gd name="T112" fmla="*/ 20 w 509"/>
                <a:gd name="T113" fmla="*/ 3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174"/>
                <a:gd name="T173" fmla="*/ 509 w 509"/>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174">
                  <a:moveTo>
                    <a:pt x="322" y="46"/>
                  </a:moveTo>
                  <a:lnTo>
                    <a:pt x="321" y="46"/>
                  </a:lnTo>
                  <a:lnTo>
                    <a:pt x="310" y="46"/>
                  </a:lnTo>
                  <a:lnTo>
                    <a:pt x="300" y="45"/>
                  </a:lnTo>
                  <a:lnTo>
                    <a:pt x="290" y="43"/>
                  </a:lnTo>
                  <a:lnTo>
                    <a:pt x="281" y="41"/>
                  </a:lnTo>
                  <a:lnTo>
                    <a:pt x="271" y="40"/>
                  </a:lnTo>
                  <a:lnTo>
                    <a:pt x="262" y="38"/>
                  </a:lnTo>
                  <a:lnTo>
                    <a:pt x="254" y="34"/>
                  </a:lnTo>
                  <a:lnTo>
                    <a:pt x="247" y="32"/>
                  </a:lnTo>
                  <a:lnTo>
                    <a:pt x="240" y="29"/>
                  </a:lnTo>
                  <a:lnTo>
                    <a:pt x="234" y="25"/>
                  </a:lnTo>
                  <a:lnTo>
                    <a:pt x="229" y="22"/>
                  </a:lnTo>
                  <a:lnTo>
                    <a:pt x="223" y="17"/>
                  </a:lnTo>
                  <a:lnTo>
                    <a:pt x="220" y="14"/>
                  </a:lnTo>
                  <a:lnTo>
                    <a:pt x="216" y="9"/>
                  </a:lnTo>
                  <a:lnTo>
                    <a:pt x="215" y="4"/>
                  </a:lnTo>
                  <a:lnTo>
                    <a:pt x="214" y="0"/>
                  </a:lnTo>
                  <a:lnTo>
                    <a:pt x="0" y="1"/>
                  </a:lnTo>
                  <a:lnTo>
                    <a:pt x="1" y="8"/>
                  </a:lnTo>
                  <a:lnTo>
                    <a:pt x="3" y="15"/>
                  </a:lnTo>
                  <a:lnTo>
                    <a:pt x="5" y="22"/>
                  </a:lnTo>
                  <a:lnTo>
                    <a:pt x="9" y="29"/>
                  </a:lnTo>
                  <a:lnTo>
                    <a:pt x="13" y="35"/>
                  </a:lnTo>
                  <a:lnTo>
                    <a:pt x="18" y="41"/>
                  </a:lnTo>
                  <a:lnTo>
                    <a:pt x="24" y="48"/>
                  </a:lnTo>
                  <a:lnTo>
                    <a:pt x="30" y="54"/>
                  </a:lnTo>
                  <a:lnTo>
                    <a:pt x="36" y="59"/>
                  </a:lnTo>
                  <a:lnTo>
                    <a:pt x="44" y="65"/>
                  </a:lnTo>
                  <a:lnTo>
                    <a:pt x="51" y="71"/>
                  </a:lnTo>
                  <a:lnTo>
                    <a:pt x="60" y="77"/>
                  </a:lnTo>
                  <a:lnTo>
                    <a:pt x="70" y="82"/>
                  </a:lnTo>
                  <a:lnTo>
                    <a:pt x="79" y="87"/>
                  </a:lnTo>
                  <a:lnTo>
                    <a:pt x="89" y="92"/>
                  </a:lnTo>
                  <a:lnTo>
                    <a:pt x="99" y="96"/>
                  </a:lnTo>
                  <a:lnTo>
                    <a:pt x="110" y="101"/>
                  </a:lnTo>
                  <a:lnTo>
                    <a:pt x="121" y="105"/>
                  </a:lnTo>
                  <a:lnTo>
                    <a:pt x="134" y="110"/>
                  </a:lnTo>
                  <a:lnTo>
                    <a:pt x="145" y="113"/>
                  </a:lnTo>
                  <a:lnTo>
                    <a:pt x="159" y="117"/>
                  </a:lnTo>
                  <a:lnTo>
                    <a:pt x="172" y="120"/>
                  </a:lnTo>
                  <a:lnTo>
                    <a:pt x="185" y="124"/>
                  </a:lnTo>
                  <a:lnTo>
                    <a:pt x="199" y="126"/>
                  </a:lnTo>
                  <a:lnTo>
                    <a:pt x="213" y="129"/>
                  </a:lnTo>
                  <a:lnTo>
                    <a:pt x="227" y="132"/>
                  </a:lnTo>
                  <a:lnTo>
                    <a:pt x="242" y="133"/>
                  </a:lnTo>
                  <a:lnTo>
                    <a:pt x="257" y="135"/>
                  </a:lnTo>
                  <a:lnTo>
                    <a:pt x="273" y="136"/>
                  </a:lnTo>
                  <a:lnTo>
                    <a:pt x="287" y="137"/>
                  </a:lnTo>
                  <a:lnTo>
                    <a:pt x="304" y="138"/>
                  </a:lnTo>
                  <a:lnTo>
                    <a:pt x="318" y="138"/>
                  </a:lnTo>
                  <a:lnTo>
                    <a:pt x="321" y="138"/>
                  </a:lnTo>
                  <a:lnTo>
                    <a:pt x="321" y="174"/>
                  </a:lnTo>
                  <a:lnTo>
                    <a:pt x="509" y="96"/>
                  </a:lnTo>
                  <a:lnTo>
                    <a:pt x="322" y="11"/>
                  </a:lnTo>
                  <a:lnTo>
                    <a:pt x="322" y="46"/>
                  </a:lnTo>
                  <a:close/>
                </a:path>
              </a:pathLst>
            </a:custGeom>
            <a:solidFill>
              <a:srgbClr val="0963B5"/>
            </a:solidFill>
            <a:ln w="9525">
              <a:noFill/>
              <a:round/>
              <a:headEnd/>
              <a:tailEnd/>
            </a:ln>
          </p:spPr>
          <p:txBody>
            <a:bodyPr/>
            <a:lstStyle/>
            <a:p>
              <a:endParaRPr lang="ru-RU"/>
            </a:p>
          </p:txBody>
        </p:sp>
        <p:sp>
          <p:nvSpPr>
            <p:cNvPr id="22594" name="Rectangle 75"/>
            <p:cNvSpPr>
              <a:spLocks noChangeArrowheads="1"/>
            </p:cNvSpPr>
            <p:nvPr/>
          </p:nvSpPr>
          <p:spPr bwMode="auto">
            <a:xfrm>
              <a:off x="644" y="356"/>
              <a:ext cx="11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Vision/ policy</a:t>
              </a:r>
              <a:endParaRPr lang="ru-RU" altLang="ru-RU" sz="1800"/>
            </a:p>
          </p:txBody>
        </p:sp>
        <p:sp>
          <p:nvSpPr>
            <p:cNvPr id="22595" name="Rectangle 76"/>
            <p:cNvSpPr>
              <a:spLocks noChangeArrowheads="1"/>
            </p:cNvSpPr>
            <p:nvPr/>
          </p:nvSpPr>
          <p:spPr bwMode="auto">
            <a:xfrm>
              <a:off x="775" y="35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596" name="Rectangle 77"/>
            <p:cNvSpPr>
              <a:spLocks noChangeArrowheads="1"/>
            </p:cNvSpPr>
            <p:nvPr/>
          </p:nvSpPr>
          <p:spPr bwMode="auto">
            <a:xfrm>
              <a:off x="644" y="379"/>
              <a:ext cx="11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 to </a:t>
              </a:r>
              <a:endParaRPr lang="ru-RU" altLang="ru-RU" sz="1800"/>
            </a:p>
          </p:txBody>
        </p:sp>
        <p:sp>
          <p:nvSpPr>
            <p:cNvPr id="22597" name="Rectangle 78"/>
            <p:cNvSpPr>
              <a:spLocks noChangeArrowheads="1"/>
            </p:cNvSpPr>
            <p:nvPr/>
          </p:nvSpPr>
          <p:spPr bwMode="auto">
            <a:xfrm>
              <a:off x="684" y="402"/>
              <a:ext cx="4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a:t>
              </a:r>
              <a:endParaRPr lang="ru-RU" altLang="ru-RU" sz="1800"/>
            </a:p>
          </p:txBody>
        </p:sp>
        <p:sp>
          <p:nvSpPr>
            <p:cNvPr id="22598" name="Rectangle 79"/>
            <p:cNvSpPr>
              <a:spLocks noChangeArrowheads="1"/>
            </p:cNvSpPr>
            <p:nvPr/>
          </p:nvSpPr>
          <p:spPr bwMode="auto">
            <a:xfrm>
              <a:off x="735" y="40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2599" name="Rectangle 80"/>
            <p:cNvSpPr>
              <a:spLocks noChangeArrowheads="1"/>
            </p:cNvSpPr>
            <p:nvPr/>
          </p:nvSpPr>
          <p:spPr bwMode="auto">
            <a:xfrm>
              <a:off x="1083" y="47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2600" name="Rectangle 81"/>
            <p:cNvSpPr>
              <a:spLocks noChangeArrowheads="1"/>
            </p:cNvSpPr>
            <p:nvPr/>
          </p:nvSpPr>
          <p:spPr bwMode="auto">
            <a:xfrm>
              <a:off x="1039" y="496"/>
              <a:ext cx="79"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Situation </a:t>
              </a:r>
              <a:endParaRPr lang="ru-RU" altLang="ru-RU" sz="1800"/>
            </a:p>
          </p:txBody>
        </p:sp>
        <p:sp>
          <p:nvSpPr>
            <p:cNvPr id="22601" name="Rectangle 82"/>
            <p:cNvSpPr>
              <a:spLocks noChangeArrowheads="1"/>
            </p:cNvSpPr>
            <p:nvPr/>
          </p:nvSpPr>
          <p:spPr bwMode="auto">
            <a:xfrm>
              <a:off x="1044" y="519"/>
              <a:ext cx="6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analysis</a:t>
              </a:r>
              <a:endParaRPr lang="ru-RU" altLang="ru-RU" sz="1800"/>
            </a:p>
          </p:txBody>
        </p:sp>
        <p:sp>
          <p:nvSpPr>
            <p:cNvPr id="22602" name="Rectangle 83"/>
            <p:cNvSpPr>
              <a:spLocks noChangeArrowheads="1"/>
            </p:cNvSpPr>
            <p:nvPr/>
          </p:nvSpPr>
          <p:spPr bwMode="auto">
            <a:xfrm>
              <a:off x="1122" y="519"/>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03" name="Rectangle 84"/>
            <p:cNvSpPr>
              <a:spLocks noChangeArrowheads="1"/>
            </p:cNvSpPr>
            <p:nvPr/>
          </p:nvSpPr>
          <p:spPr bwMode="auto">
            <a:xfrm>
              <a:off x="1041" y="542"/>
              <a:ext cx="7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Problems,</a:t>
              </a:r>
              <a:endParaRPr lang="ru-RU" altLang="ru-RU" sz="1800"/>
            </a:p>
          </p:txBody>
        </p:sp>
        <p:sp>
          <p:nvSpPr>
            <p:cNvPr id="22604" name="Rectangle 85"/>
            <p:cNvSpPr>
              <a:spLocks noChangeArrowheads="1"/>
            </p:cNvSpPr>
            <p:nvPr/>
          </p:nvSpPr>
          <p:spPr bwMode="auto">
            <a:xfrm>
              <a:off x="1124" y="542"/>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05" name="Rectangle 86"/>
            <p:cNvSpPr>
              <a:spLocks noChangeArrowheads="1"/>
            </p:cNvSpPr>
            <p:nvPr/>
          </p:nvSpPr>
          <p:spPr bwMode="auto">
            <a:xfrm>
              <a:off x="1016" y="565"/>
              <a:ext cx="112"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IWRM situation,</a:t>
              </a:r>
              <a:endParaRPr lang="ru-RU" altLang="ru-RU" sz="1800"/>
            </a:p>
          </p:txBody>
        </p:sp>
        <p:sp>
          <p:nvSpPr>
            <p:cNvPr id="22606" name="Rectangle 87"/>
            <p:cNvSpPr>
              <a:spLocks noChangeArrowheads="1"/>
            </p:cNvSpPr>
            <p:nvPr/>
          </p:nvSpPr>
          <p:spPr bwMode="auto">
            <a:xfrm>
              <a:off x="1150" y="565"/>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07" name="Rectangle 88"/>
            <p:cNvSpPr>
              <a:spLocks noChangeArrowheads="1"/>
            </p:cNvSpPr>
            <p:nvPr/>
          </p:nvSpPr>
          <p:spPr bwMode="auto">
            <a:xfrm>
              <a:off x="1015" y="588"/>
              <a:ext cx="114"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identified.</a:t>
              </a:r>
              <a:endParaRPr lang="ru-RU" altLang="ru-RU" sz="1800"/>
            </a:p>
          </p:txBody>
        </p:sp>
        <p:sp>
          <p:nvSpPr>
            <p:cNvPr id="22608" name="Rectangle 89"/>
            <p:cNvSpPr>
              <a:spLocks noChangeArrowheads="1"/>
            </p:cNvSpPr>
            <p:nvPr/>
          </p:nvSpPr>
          <p:spPr bwMode="auto">
            <a:xfrm>
              <a:off x="1150" y="588"/>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09" name="Rectangle 90"/>
            <p:cNvSpPr>
              <a:spLocks noChangeArrowheads="1"/>
            </p:cNvSpPr>
            <p:nvPr/>
          </p:nvSpPr>
          <p:spPr bwMode="auto">
            <a:xfrm>
              <a:off x="1008" y="753"/>
              <a:ext cx="7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Strategy</a:t>
              </a:r>
              <a:endParaRPr lang="ru-RU" altLang="ru-RU" sz="1800"/>
            </a:p>
          </p:txBody>
        </p:sp>
        <p:sp>
          <p:nvSpPr>
            <p:cNvPr id="22610" name="Rectangle 91"/>
            <p:cNvSpPr>
              <a:spLocks noChangeArrowheads="1"/>
            </p:cNvSpPr>
            <p:nvPr/>
          </p:nvSpPr>
          <p:spPr bwMode="auto">
            <a:xfrm>
              <a:off x="1090" y="753"/>
              <a:ext cx="5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choice</a:t>
              </a:r>
              <a:endParaRPr lang="ru-RU" altLang="ru-RU" sz="1800"/>
            </a:p>
          </p:txBody>
        </p:sp>
        <p:sp>
          <p:nvSpPr>
            <p:cNvPr id="22611" name="Rectangle 92"/>
            <p:cNvSpPr>
              <a:spLocks noChangeArrowheads="1"/>
            </p:cNvSpPr>
            <p:nvPr/>
          </p:nvSpPr>
          <p:spPr bwMode="auto">
            <a:xfrm>
              <a:off x="1157"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12" name="Rectangle 93"/>
            <p:cNvSpPr>
              <a:spLocks noChangeArrowheads="1"/>
            </p:cNvSpPr>
            <p:nvPr/>
          </p:nvSpPr>
          <p:spPr bwMode="auto">
            <a:xfrm>
              <a:off x="1015" y="776"/>
              <a:ext cx="11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Goals prioritised</a:t>
              </a:r>
              <a:endParaRPr lang="ru-RU" altLang="ru-RU" sz="1800"/>
            </a:p>
          </p:txBody>
        </p:sp>
        <p:sp>
          <p:nvSpPr>
            <p:cNvPr id="22613" name="Rectangle 94"/>
            <p:cNvSpPr>
              <a:spLocks noChangeArrowheads="1"/>
            </p:cNvSpPr>
            <p:nvPr/>
          </p:nvSpPr>
          <p:spPr bwMode="auto">
            <a:xfrm>
              <a:off x="1151" y="776"/>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14" name="Rectangle 95"/>
            <p:cNvSpPr>
              <a:spLocks noChangeArrowheads="1"/>
            </p:cNvSpPr>
            <p:nvPr/>
          </p:nvSpPr>
          <p:spPr bwMode="auto">
            <a:xfrm>
              <a:off x="1010" y="800"/>
              <a:ext cx="11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Strategy selected</a:t>
              </a:r>
              <a:endParaRPr lang="ru-RU" altLang="ru-RU" sz="1800"/>
            </a:p>
          </p:txBody>
        </p:sp>
        <p:sp>
          <p:nvSpPr>
            <p:cNvPr id="22615" name="Rectangle 96"/>
            <p:cNvSpPr>
              <a:spLocks noChangeArrowheads="1"/>
            </p:cNvSpPr>
            <p:nvPr/>
          </p:nvSpPr>
          <p:spPr bwMode="auto">
            <a:xfrm>
              <a:off x="1155"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16" name="Rectangle 97"/>
            <p:cNvSpPr>
              <a:spLocks noChangeArrowheads="1"/>
            </p:cNvSpPr>
            <p:nvPr/>
          </p:nvSpPr>
          <p:spPr bwMode="auto">
            <a:xfrm>
              <a:off x="730" y="834"/>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00000"/>
                  </a:solidFill>
                  <a:latin typeface="Tahoma" pitchFamily="34" charset="0"/>
                </a:rPr>
                <a:t> </a:t>
              </a:r>
              <a:endParaRPr lang="ru-RU" altLang="ru-RU" sz="1800"/>
            </a:p>
          </p:txBody>
        </p:sp>
        <p:sp>
          <p:nvSpPr>
            <p:cNvPr id="22617" name="Rectangle 98"/>
            <p:cNvSpPr>
              <a:spLocks noChangeArrowheads="1"/>
            </p:cNvSpPr>
            <p:nvPr/>
          </p:nvSpPr>
          <p:spPr bwMode="auto">
            <a:xfrm>
              <a:off x="676" y="857"/>
              <a:ext cx="90"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IWRM plan</a:t>
              </a:r>
              <a:endParaRPr lang="ru-RU" altLang="ru-RU" sz="1800"/>
            </a:p>
          </p:txBody>
        </p:sp>
        <p:sp>
          <p:nvSpPr>
            <p:cNvPr id="22618" name="Rectangle 99"/>
            <p:cNvSpPr>
              <a:spLocks noChangeArrowheads="1"/>
            </p:cNvSpPr>
            <p:nvPr/>
          </p:nvSpPr>
          <p:spPr bwMode="auto">
            <a:xfrm>
              <a:off x="783" y="857"/>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19" name="Rectangle 100"/>
            <p:cNvSpPr>
              <a:spLocks noChangeArrowheads="1"/>
            </p:cNvSpPr>
            <p:nvPr/>
          </p:nvSpPr>
          <p:spPr bwMode="auto">
            <a:xfrm>
              <a:off x="706" y="881"/>
              <a:ext cx="4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Draft,</a:t>
              </a:r>
              <a:endParaRPr lang="ru-RU" altLang="ru-RU" sz="1800"/>
            </a:p>
          </p:txBody>
        </p:sp>
        <p:sp>
          <p:nvSpPr>
            <p:cNvPr id="22620" name="Rectangle 101"/>
            <p:cNvSpPr>
              <a:spLocks noChangeArrowheads="1"/>
            </p:cNvSpPr>
            <p:nvPr/>
          </p:nvSpPr>
          <p:spPr bwMode="auto">
            <a:xfrm>
              <a:off x="754" y="881"/>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21" name="Rectangle 102"/>
            <p:cNvSpPr>
              <a:spLocks noChangeArrowheads="1"/>
            </p:cNvSpPr>
            <p:nvPr/>
          </p:nvSpPr>
          <p:spPr bwMode="auto">
            <a:xfrm>
              <a:off x="636" y="903"/>
              <a:ext cx="163"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Stakeholder &amp; political </a:t>
              </a:r>
              <a:endParaRPr lang="ru-RU" altLang="ru-RU" sz="1800"/>
            </a:p>
          </p:txBody>
        </p:sp>
        <p:sp>
          <p:nvSpPr>
            <p:cNvPr id="22622" name="Rectangle 103"/>
            <p:cNvSpPr>
              <a:spLocks noChangeArrowheads="1"/>
            </p:cNvSpPr>
            <p:nvPr/>
          </p:nvSpPr>
          <p:spPr bwMode="auto">
            <a:xfrm>
              <a:off x="691" y="927"/>
              <a:ext cx="66"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approval.</a:t>
              </a:r>
              <a:endParaRPr lang="ru-RU" altLang="ru-RU" sz="1800"/>
            </a:p>
          </p:txBody>
        </p:sp>
        <p:sp>
          <p:nvSpPr>
            <p:cNvPr id="22623" name="Rectangle 104"/>
            <p:cNvSpPr>
              <a:spLocks noChangeArrowheads="1"/>
            </p:cNvSpPr>
            <p:nvPr/>
          </p:nvSpPr>
          <p:spPr bwMode="auto">
            <a:xfrm>
              <a:off x="769" y="927"/>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24" name="Rectangle 105"/>
            <p:cNvSpPr>
              <a:spLocks noChangeArrowheads="1"/>
            </p:cNvSpPr>
            <p:nvPr/>
          </p:nvSpPr>
          <p:spPr bwMode="auto">
            <a:xfrm>
              <a:off x="278" y="753"/>
              <a:ext cx="132"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Implementation</a:t>
              </a:r>
              <a:endParaRPr lang="ru-RU" altLang="ru-RU" sz="1800"/>
            </a:p>
          </p:txBody>
        </p:sp>
        <p:sp>
          <p:nvSpPr>
            <p:cNvPr id="22625" name="Rectangle 106"/>
            <p:cNvSpPr>
              <a:spLocks noChangeArrowheads="1"/>
            </p:cNvSpPr>
            <p:nvPr/>
          </p:nvSpPr>
          <p:spPr bwMode="auto">
            <a:xfrm>
              <a:off x="434" y="753"/>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26" name="Rectangle 107"/>
            <p:cNvSpPr>
              <a:spLocks noChangeArrowheads="1"/>
            </p:cNvSpPr>
            <p:nvPr/>
          </p:nvSpPr>
          <p:spPr bwMode="auto">
            <a:xfrm>
              <a:off x="277" y="776"/>
              <a:ext cx="13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Legal, institutional, </a:t>
              </a:r>
              <a:endParaRPr lang="ru-RU" altLang="ru-RU" sz="1800"/>
            </a:p>
          </p:txBody>
        </p:sp>
        <p:sp>
          <p:nvSpPr>
            <p:cNvPr id="22627" name="Rectangle 108"/>
            <p:cNvSpPr>
              <a:spLocks noChangeArrowheads="1"/>
            </p:cNvSpPr>
            <p:nvPr/>
          </p:nvSpPr>
          <p:spPr bwMode="auto">
            <a:xfrm>
              <a:off x="266" y="800"/>
              <a:ext cx="149"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management actions.</a:t>
              </a:r>
              <a:endParaRPr lang="ru-RU" altLang="ru-RU" sz="1800"/>
            </a:p>
          </p:txBody>
        </p:sp>
        <p:sp>
          <p:nvSpPr>
            <p:cNvPr id="22628" name="Rectangle 109"/>
            <p:cNvSpPr>
              <a:spLocks noChangeArrowheads="1"/>
            </p:cNvSpPr>
            <p:nvPr/>
          </p:nvSpPr>
          <p:spPr bwMode="auto">
            <a:xfrm>
              <a:off x="447" y="80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29" name="Rectangle 110"/>
            <p:cNvSpPr>
              <a:spLocks noChangeArrowheads="1"/>
            </p:cNvSpPr>
            <p:nvPr/>
          </p:nvSpPr>
          <p:spPr bwMode="auto">
            <a:xfrm>
              <a:off x="296" y="822"/>
              <a:ext cx="10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Build capacity.</a:t>
              </a:r>
              <a:endParaRPr lang="ru-RU" altLang="ru-RU" sz="1800"/>
            </a:p>
          </p:txBody>
        </p:sp>
        <p:sp>
          <p:nvSpPr>
            <p:cNvPr id="22630" name="Rectangle 111"/>
            <p:cNvSpPr>
              <a:spLocks noChangeArrowheads="1"/>
            </p:cNvSpPr>
            <p:nvPr/>
          </p:nvSpPr>
          <p:spPr bwMode="auto">
            <a:xfrm>
              <a:off x="417" y="82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2631" name="Rectangle 112"/>
            <p:cNvSpPr>
              <a:spLocks noChangeArrowheads="1"/>
            </p:cNvSpPr>
            <p:nvPr/>
          </p:nvSpPr>
          <p:spPr bwMode="auto">
            <a:xfrm>
              <a:off x="296" y="496"/>
              <a:ext cx="86"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Evaluation</a:t>
              </a:r>
              <a:endParaRPr lang="ru-RU" altLang="ru-RU" sz="1800"/>
            </a:p>
          </p:txBody>
        </p:sp>
        <p:sp>
          <p:nvSpPr>
            <p:cNvPr id="22632" name="Rectangle 113"/>
            <p:cNvSpPr>
              <a:spLocks noChangeArrowheads="1"/>
            </p:cNvSpPr>
            <p:nvPr/>
          </p:nvSpPr>
          <p:spPr bwMode="auto">
            <a:xfrm>
              <a:off x="397" y="496"/>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33" name="Rectangle 114"/>
            <p:cNvSpPr>
              <a:spLocks noChangeArrowheads="1"/>
            </p:cNvSpPr>
            <p:nvPr/>
          </p:nvSpPr>
          <p:spPr bwMode="auto">
            <a:xfrm>
              <a:off x="276" y="519"/>
              <a:ext cx="117"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Assess progress,</a:t>
              </a:r>
              <a:endParaRPr lang="ru-RU" altLang="ru-RU" sz="1800"/>
            </a:p>
          </p:txBody>
        </p:sp>
        <p:sp>
          <p:nvSpPr>
            <p:cNvPr id="22634" name="Rectangle 115"/>
            <p:cNvSpPr>
              <a:spLocks noChangeArrowheads="1"/>
            </p:cNvSpPr>
            <p:nvPr/>
          </p:nvSpPr>
          <p:spPr bwMode="auto">
            <a:xfrm>
              <a:off x="416" y="519"/>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35" name="Rectangle 116"/>
            <p:cNvSpPr>
              <a:spLocks noChangeArrowheads="1"/>
            </p:cNvSpPr>
            <p:nvPr/>
          </p:nvSpPr>
          <p:spPr bwMode="auto">
            <a:xfrm>
              <a:off x="298" y="542"/>
              <a:ext cx="80"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Revise plan</a:t>
              </a:r>
              <a:endParaRPr lang="ru-RU" altLang="ru-RU" sz="1800"/>
            </a:p>
          </p:txBody>
        </p:sp>
        <p:sp>
          <p:nvSpPr>
            <p:cNvPr id="22636" name="Rectangle 117"/>
            <p:cNvSpPr>
              <a:spLocks noChangeArrowheads="1"/>
            </p:cNvSpPr>
            <p:nvPr/>
          </p:nvSpPr>
          <p:spPr bwMode="auto">
            <a:xfrm>
              <a:off x="394" y="542"/>
              <a:ext cx="7" cy="29"/>
            </a:xfrm>
            <a:prstGeom prst="rect">
              <a:avLst/>
            </a:prstGeom>
            <a:noFill/>
            <a:ln w="9525">
              <a:noFill/>
              <a:miter lim="800000"/>
              <a:headEnd/>
              <a:tailEnd/>
            </a:ln>
          </p:spPr>
          <p:txBody>
            <a:bodyPr wrap="none" lIns="0" tIns="0" rIns="0" bIns="0">
              <a:spAutoFit/>
            </a:bodyPr>
            <a:lstStyle/>
            <a:p>
              <a:pPr eaLnBrk="1" hangingPunct="1"/>
              <a:r>
                <a:rPr lang="ru-RU" altLang="ru-RU" sz="300">
                  <a:solidFill>
                    <a:srgbClr val="000000"/>
                  </a:solidFill>
                </a:rPr>
                <a:t> </a:t>
              </a:r>
              <a:endParaRPr lang="ru-RU" altLang="ru-RU" sz="1800"/>
            </a:p>
          </p:txBody>
        </p:sp>
        <p:sp>
          <p:nvSpPr>
            <p:cNvPr id="22637" name="Rectangle 118"/>
            <p:cNvSpPr>
              <a:spLocks noChangeArrowheads="1"/>
            </p:cNvSpPr>
            <p:nvPr/>
          </p:nvSpPr>
          <p:spPr bwMode="auto">
            <a:xfrm>
              <a:off x="299" y="239"/>
              <a:ext cx="7" cy="29"/>
            </a:xfrm>
            <a:prstGeom prst="rect">
              <a:avLst/>
            </a:prstGeom>
            <a:noFill/>
            <a:ln w="9525">
              <a:noFill/>
              <a:miter lim="800000"/>
              <a:headEnd/>
              <a:tailEnd/>
            </a:ln>
          </p:spPr>
          <p:txBody>
            <a:bodyPr wrap="none" lIns="0" tIns="0" rIns="0" bIns="0">
              <a:spAutoFit/>
            </a:bodyPr>
            <a:lstStyle/>
            <a:p>
              <a:pPr eaLnBrk="1" hangingPunct="1"/>
              <a:r>
                <a:rPr lang="ru-RU" altLang="ru-RU" sz="300" b="1">
                  <a:solidFill>
                    <a:srgbClr val="0963B5"/>
                  </a:solidFill>
                </a:rPr>
                <a:t>I</a:t>
              </a:r>
              <a:endParaRPr lang="ru-RU" altLang="ru-RU" sz="1800"/>
            </a:p>
          </p:txBody>
        </p:sp>
        <p:sp>
          <p:nvSpPr>
            <p:cNvPr id="22638" name="Rectangle 119"/>
            <p:cNvSpPr>
              <a:spLocks noChangeArrowheads="1"/>
            </p:cNvSpPr>
            <p:nvPr/>
          </p:nvSpPr>
          <p:spPr bwMode="auto">
            <a:xfrm>
              <a:off x="306" y="242"/>
              <a:ext cx="74"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nitiation.</a:t>
              </a:r>
              <a:endParaRPr lang="ru-RU" altLang="ru-RU" sz="1800"/>
            </a:p>
          </p:txBody>
        </p:sp>
        <p:sp>
          <p:nvSpPr>
            <p:cNvPr id="22639" name="Rectangle 120"/>
            <p:cNvSpPr>
              <a:spLocks noChangeArrowheads="1"/>
            </p:cNvSpPr>
            <p:nvPr/>
          </p:nvSpPr>
          <p:spPr bwMode="auto">
            <a:xfrm>
              <a:off x="393" y="242"/>
              <a:ext cx="5" cy="19"/>
            </a:xfrm>
            <a:prstGeom prst="rect">
              <a:avLst/>
            </a:prstGeom>
            <a:noFill/>
            <a:ln w="9525">
              <a:noFill/>
              <a:miter lim="800000"/>
              <a:headEnd/>
              <a:tailEnd/>
            </a:ln>
          </p:spPr>
          <p:txBody>
            <a:bodyPr wrap="none" lIns="0" tIns="0" rIns="0" bIns="0">
              <a:spAutoFit/>
            </a:bodyPr>
            <a:lstStyle/>
            <a:p>
              <a:pPr eaLnBrk="1" hangingPunct="1"/>
              <a:r>
                <a:rPr lang="ru-RU" altLang="ru-RU" sz="200" b="1">
                  <a:solidFill>
                    <a:srgbClr val="0963B5"/>
                  </a:solidFill>
                  <a:latin typeface="Tahoma" pitchFamily="34" charset="0"/>
                </a:rPr>
                <a:t> </a:t>
              </a:r>
              <a:endParaRPr lang="ru-RU" altLang="ru-RU" sz="1800"/>
            </a:p>
          </p:txBody>
        </p:sp>
        <p:sp>
          <p:nvSpPr>
            <p:cNvPr id="22640" name="Rectangle 121"/>
            <p:cNvSpPr>
              <a:spLocks noChangeArrowheads="1"/>
            </p:cNvSpPr>
            <p:nvPr/>
          </p:nvSpPr>
          <p:spPr bwMode="auto">
            <a:xfrm>
              <a:off x="294" y="267"/>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Government </a:t>
              </a:r>
              <a:endParaRPr lang="ru-RU" altLang="ru-RU" sz="1800"/>
            </a:p>
          </p:txBody>
        </p:sp>
        <p:sp>
          <p:nvSpPr>
            <p:cNvPr id="22641" name="Rectangle 122"/>
            <p:cNvSpPr>
              <a:spLocks noChangeArrowheads="1"/>
            </p:cNvSpPr>
            <p:nvPr/>
          </p:nvSpPr>
          <p:spPr bwMode="auto">
            <a:xfrm>
              <a:off x="291" y="290"/>
              <a:ext cx="91"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commitment.</a:t>
              </a:r>
              <a:endParaRPr lang="ru-RU" altLang="ru-RU" sz="1800"/>
            </a:p>
          </p:txBody>
        </p:sp>
        <p:sp>
          <p:nvSpPr>
            <p:cNvPr id="22642" name="Rectangle 123"/>
            <p:cNvSpPr>
              <a:spLocks noChangeArrowheads="1"/>
            </p:cNvSpPr>
            <p:nvPr/>
          </p:nvSpPr>
          <p:spPr bwMode="auto">
            <a:xfrm>
              <a:off x="401" y="290"/>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43" name="Rectangle 124"/>
            <p:cNvSpPr>
              <a:spLocks noChangeArrowheads="1"/>
            </p:cNvSpPr>
            <p:nvPr/>
          </p:nvSpPr>
          <p:spPr bwMode="auto">
            <a:xfrm>
              <a:off x="286" y="313"/>
              <a:ext cx="98"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Team formed.</a:t>
              </a:r>
              <a:endParaRPr lang="ru-RU" altLang="ru-RU" sz="1800"/>
            </a:p>
          </p:txBody>
        </p:sp>
        <p:sp>
          <p:nvSpPr>
            <p:cNvPr id="22644" name="Rectangle 125"/>
            <p:cNvSpPr>
              <a:spLocks noChangeArrowheads="1"/>
            </p:cNvSpPr>
            <p:nvPr/>
          </p:nvSpPr>
          <p:spPr bwMode="auto">
            <a:xfrm>
              <a:off x="405" y="313"/>
              <a:ext cx="5" cy="19"/>
            </a:xfrm>
            <a:prstGeom prst="rect">
              <a:avLst/>
            </a:prstGeom>
            <a:noFill/>
            <a:ln w="9525">
              <a:noFill/>
              <a:miter lim="800000"/>
              <a:headEnd/>
              <a:tailEnd/>
            </a:ln>
          </p:spPr>
          <p:txBody>
            <a:bodyPr wrap="none" lIns="0" tIns="0" rIns="0" bIns="0">
              <a:spAutoFit/>
            </a:bodyPr>
            <a:lstStyle/>
            <a:p>
              <a:pPr eaLnBrk="1" hangingPunct="1"/>
              <a:r>
                <a:rPr lang="ru-RU" altLang="ru-RU" sz="200">
                  <a:solidFill>
                    <a:srgbClr val="000000"/>
                  </a:solidFill>
                  <a:latin typeface="Tahoma" pitchFamily="34" charset="0"/>
                </a:rPr>
                <a:t> </a:t>
              </a:r>
              <a:endParaRPr lang="ru-RU" altLang="ru-RU" sz="1800"/>
            </a:p>
          </p:txBody>
        </p:sp>
        <p:sp>
          <p:nvSpPr>
            <p:cNvPr id="22645" name="Freeform 126"/>
            <p:cNvSpPr>
              <a:spLocks noEditPoints="1"/>
            </p:cNvSpPr>
            <p:nvPr/>
          </p:nvSpPr>
          <p:spPr bwMode="auto">
            <a:xfrm>
              <a:off x="851" y="535"/>
              <a:ext cx="121" cy="129"/>
            </a:xfrm>
            <a:custGeom>
              <a:avLst/>
              <a:gdLst>
                <a:gd name="T0" fmla="*/ 6 w 484"/>
                <a:gd name="T1" fmla="*/ 29 h 515"/>
                <a:gd name="T2" fmla="*/ 7 w 484"/>
                <a:gd name="T3" fmla="*/ 28 h 515"/>
                <a:gd name="T4" fmla="*/ 8 w 484"/>
                <a:gd name="T5" fmla="*/ 28 h 515"/>
                <a:gd name="T6" fmla="*/ 10 w 484"/>
                <a:gd name="T7" fmla="*/ 26 h 515"/>
                <a:gd name="T8" fmla="*/ 12 w 484"/>
                <a:gd name="T9" fmla="*/ 24 h 515"/>
                <a:gd name="T10" fmla="*/ 12 w 484"/>
                <a:gd name="T11" fmla="*/ 23 h 515"/>
                <a:gd name="T12" fmla="*/ 13 w 484"/>
                <a:gd name="T13" fmla="*/ 22 h 515"/>
                <a:gd name="T14" fmla="*/ 14 w 484"/>
                <a:gd name="T15" fmla="*/ 21 h 515"/>
                <a:gd name="T16" fmla="*/ 14 w 484"/>
                <a:gd name="T17" fmla="*/ 19 h 515"/>
                <a:gd name="T18" fmla="*/ 14 w 484"/>
                <a:gd name="T19" fmla="*/ 18 h 515"/>
                <a:gd name="T20" fmla="*/ 15 w 484"/>
                <a:gd name="T21" fmla="*/ 17 h 515"/>
                <a:gd name="T22" fmla="*/ 15 w 484"/>
                <a:gd name="T23" fmla="*/ 16 h 515"/>
                <a:gd name="T24" fmla="*/ 15 w 484"/>
                <a:gd name="T25" fmla="*/ 14 h 515"/>
                <a:gd name="T26" fmla="*/ 15 w 484"/>
                <a:gd name="T27" fmla="*/ 13 h 515"/>
                <a:gd name="T28" fmla="*/ 16 w 484"/>
                <a:gd name="T29" fmla="*/ 11 h 515"/>
                <a:gd name="T30" fmla="*/ 16 w 484"/>
                <a:gd name="T31" fmla="*/ 10 h 515"/>
                <a:gd name="T32" fmla="*/ 17 w 484"/>
                <a:gd name="T33" fmla="*/ 9 h 515"/>
                <a:gd name="T34" fmla="*/ 18 w 484"/>
                <a:gd name="T35" fmla="*/ 7 h 515"/>
                <a:gd name="T36" fmla="*/ 20 w 484"/>
                <a:gd name="T37" fmla="*/ 6 h 515"/>
                <a:gd name="T38" fmla="*/ 22 w 484"/>
                <a:gd name="T39" fmla="*/ 4 h 515"/>
                <a:gd name="T40" fmla="*/ 23 w 484"/>
                <a:gd name="T41" fmla="*/ 3 h 515"/>
                <a:gd name="T42" fmla="*/ 24 w 484"/>
                <a:gd name="T43" fmla="*/ 3 h 515"/>
                <a:gd name="T44" fmla="*/ 25 w 484"/>
                <a:gd name="T45" fmla="*/ 3 h 515"/>
                <a:gd name="T46" fmla="*/ 24 w 484"/>
                <a:gd name="T47" fmla="*/ 4 h 515"/>
                <a:gd name="T48" fmla="*/ 23 w 484"/>
                <a:gd name="T49" fmla="*/ 4 h 515"/>
                <a:gd name="T50" fmla="*/ 21 w 484"/>
                <a:gd name="T51" fmla="*/ 6 h 515"/>
                <a:gd name="T52" fmla="*/ 19 w 484"/>
                <a:gd name="T53" fmla="*/ 8 h 515"/>
                <a:gd name="T54" fmla="*/ 19 w 484"/>
                <a:gd name="T55" fmla="*/ 9 h 515"/>
                <a:gd name="T56" fmla="*/ 18 w 484"/>
                <a:gd name="T57" fmla="*/ 10 h 515"/>
                <a:gd name="T58" fmla="*/ 17 w 484"/>
                <a:gd name="T59" fmla="*/ 11 h 515"/>
                <a:gd name="T60" fmla="*/ 17 w 484"/>
                <a:gd name="T61" fmla="*/ 12 h 515"/>
                <a:gd name="T62" fmla="*/ 16 w 484"/>
                <a:gd name="T63" fmla="*/ 14 h 515"/>
                <a:gd name="T64" fmla="*/ 16 w 484"/>
                <a:gd name="T65" fmla="*/ 15 h 515"/>
                <a:gd name="T66" fmla="*/ 16 w 484"/>
                <a:gd name="T67" fmla="*/ 16 h 515"/>
                <a:gd name="T68" fmla="*/ 16 w 484"/>
                <a:gd name="T69" fmla="*/ 18 h 515"/>
                <a:gd name="T70" fmla="*/ 15 w 484"/>
                <a:gd name="T71" fmla="*/ 19 h 515"/>
                <a:gd name="T72" fmla="*/ 15 w 484"/>
                <a:gd name="T73" fmla="*/ 21 h 515"/>
                <a:gd name="T74" fmla="*/ 14 w 484"/>
                <a:gd name="T75" fmla="*/ 22 h 515"/>
                <a:gd name="T76" fmla="*/ 14 w 484"/>
                <a:gd name="T77" fmla="*/ 23 h 515"/>
                <a:gd name="T78" fmla="*/ 13 w 484"/>
                <a:gd name="T79" fmla="*/ 24 h 515"/>
                <a:gd name="T80" fmla="*/ 12 w 484"/>
                <a:gd name="T81" fmla="*/ 26 h 515"/>
                <a:gd name="T82" fmla="*/ 10 w 484"/>
                <a:gd name="T83" fmla="*/ 28 h 515"/>
                <a:gd name="T84" fmla="*/ 8 w 484"/>
                <a:gd name="T85" fmla="*/ 29 h 515"/>
                <a:gd name="T86" fmla="*/ 7 w 484"/>
                <a:gd name="T87" fmla="*/ 30 h 515"/>
                <a:gd name="T88" fmla="*/ 6 w 484"/>
                <a:gd name="T89" fmla="*/ 30 h 515"/>
                <a:gd name="T90" fmla="*/ 7 w 484"/>
                <a:gd name="T91" fmla="*/ 32 h 515"/>
                <a:gd name="T92" fmla="*/ 5 w 484"/>
                <a:gd name="T93" fmla="*/ 27 h 515"/>
                <a:gd name="T94" fmla="*/ 24 w 484"/>
                <a:gd name="T95" fmla="*/ 0 h 515"/>
                <a:gd name="T96" fmla="*/ 25 w 484"/>
                <a:gd name="T97" fmla="*/ 6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515"/>
                <a:gd name="T149" fmla="*/ 484 w 484"/>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515">
                  <a:moveTo>
                    <a:pt x="80" y="462"/>
                  </a:moveTo>
                  <a:lnTo>
                    <a:pt x="96" y="456"/>
                  </a:lnTo>
                  <a:lnTo>
                    <a:pt x="95" y="458"/>
                  </a:lnTo>
                  <a:lnTo>
                    <a:pt x="105" y="452"/>
                  </a:lnTo>
                  <a:lnTo>
                    <a:pt x="114" y="446"/>
                  </a:lnTo>
                  <a:lnTo>
                    <a:pt x="124" y="439"/>
                  </a:lnTo>
                  <a:lnTo>
                    <a:pt x="143" y="426"/>
                  </a:lnTo>
                  <a:lnTo>
                    <a:pt x="159" y="411"/>
                  </a:lnTo>
                  <a:lnTo>
                    <a:pt x="175" y="395"/>
                  </a:lnTo>
                  <a:lnTo>
                    <a:pt x="182" y="385"/>
                  </a:lnTo>
                  <a:lnTo>
                    <a:pt x="189" y="376"/>
                  </a:lnTo>
                  <a:lnTo>
                    <a:pt x="196" y="367"/>
                  </a:lnTo>
                  <a:lnTo>
                    <a:pt x="202" y="358"/>
                  </a:lnTo>
                  <a:lnTo>
                    <a:pt x="207" y="349"/>
                  </a:lnTo>
                  <a:lnTo>
                    <a:pt x="212" y="338"/>
                  </a:lnTo>
                  <a:lnTo>
                    <a:pt x="216" y="328"/>
                  </a:lnTo>
                  <a:lnTo>
                    <a:pt x="221" y="319"/>
                  </a:lnTo>
                  <a:lnTo>
                    <a:pt x="225" y="309"/>
                  </a:lnTo>
                  <a:lnTo>
                    <a:pt x="227" y="298"/>
                  </a:lnTo>
                  <a:lnTo>
                    <a:pt x="229" y="288"/>
                  </a:lnTo>
                  <a:lnTo>
                    <a:pt x="231" y="278"/>
                  </a:lnTo>
                  <a:lnTo>
                    <a:pt x="231" y="267"/>
                  </a:lnTo>
                  <a:lnTo>
                    <a:pt x="233" y="257"/>
                  </a:lnTo>
                  <a:lnTo>
                    <a:pt x="233" y="246"/>
                  </a:lnTo>
                  <a:lnTo>
                    <a:pt x="234" y="234"/>
                  </a:lnTo>
                  <a:lnTo>
                    <a:pt x="235" y="223"/>
                  </a:lnTo>
                  <a:lnTo>
                    <a:pt x="238" y="211"/>
                  </a:lnTo>
                  <a:lnTo>
                    <a:pt x="241" y="200"/>
                  </a:lnTo>
                  <a:lnTo>
                    <a:pt x="245" y="190"/>
                  </a:lnTo>
                  <a:lnTo>
                    <a:pt x="249" y="178"/>
                  </a:lnTo>
                  <a:lnTo>
                    <a:pt x="254" y="168"/>
                  </a:lnTo>
                  <a:lnTo>
                    <a:pt x="259" y="156"/>
                  </a:lnTo>
                  <a:lnTo>
                    <a:pt x="266" y="146"/>
                  </a:lnTo>
                  <a:lnTo>
                    <a:pt x="272" y="137"/>
                  </a:lnTo>
                  <a:lnTo>
                    <a:pt x="278" y="127"/>
                  </a:lnTo>
                  <a:lnTo>
                    <a:pt x="286" y="117"/>
                  </a:lnTo>
                  <a:lnTo>
                    <a:pt x="293" y="107"/>
                  </a:lnTo>
                  <a:lnTo>
                    <a:pt x="311" y="90"/>
                  </a:lnTo>
                  <a:lnTo>
                    <a:pt x="329" y="74"/>
                  </a:lnTo>
                  <a:lnTo>
                    <a:pt x="348" y="59"/>
                  </a:lnTo>
                  <a:lnTo>
                    <a:pt x="359" y="52"/>
                  </a:lnTo>
                  <a:lnTo>
                    <a:pt x="369" y="46"/>
                  </a:lnTo>
                  <a:lnTo>
                    <a:pt x="380" y="41"/>
                  </a:lnTo>
                  <a:lnTo>
                    <a:pt x="382" y="40"/>
                  </a:lnTo>
                  <a:lnTo>
                    <a:pt x="398" y="34"/>
                  </a:lnTo>
                  <a:lnTo>
                    <a:pt x="403" y="52"/>
                  </a:lnTo>
                  <a:lnTo>
                    <a:pt x="387" y="58"/>
                  </a:lnTo>
                  <a:lnTo>
                    <a:pt x="388" y="57"/>
                  </a:lnTo>
                  <a:lnTo>
                    <a:pt x="379" y="63"/>
                  </a:lnTo>
                  <a:lnTo>
                    <a:pt x="369" y="68"/>
                  </a:lnTo>
                  <a:lnTo>
                    <a:pt x="360" y="74"/>
                  </a:lnTo>
                  <a:lnTo>
                    <a:pt x="341" y="88"/>
                  </a:lnTo>
                  <a:lnTo>
                    <a:pt x="324" y="104"/>
                  </a:lnTo>
                  <a:lnTo>
                    <a:pt x="308" y="120"/>
                  </a:lnTo>
                  <a:lnTo>
                    <a:pt x="301" y="129"/>
                  </a:lnTo>
                  <a:lnTo>
                    <a:pt x="294" y="137"/>
                  </a:lnTo>
                  <a:lnTo>
                    <a:pt x="288" y="146"/>
                  </a:lnTo>
                  <a:lnTo>
                    <a:pt x="282" y="156"/>
                  </a:lnTo>
                  <a:lnTo>
                    <a:pt x="276" y="166"/>
                  </a:lnTo>
                  <a:lnTo>
                    <a:pt x="272" y="176"/>
                  </a:lnTo>
                  <a:lnTo>
                    <a:pt x="267" y="185"/>
                  </a:lnTo>
                  <a:lnTo>
                    <a:pt x="262" y="195"/>
                  </a:lnTo>
                  <a:lnTo>
                    <a:pt x="259" y="206"/>
                  </a:lnTo>
                  <a:lnTo>
                    <a:pt x="257" y="216"/>
                  </a:lnTo>
                  <a:lnTo>
                    <a:pt x="254" y="226"/>
                  </a:lnTo>
                  <a:lnTo>
                    <a:pt x="252" y="237"/>
                  </a:lnTo>
                  <a:lnTo>
                    <a:pt x="252" y="247"/>
                  </a:lnTo>
                  <a:lnTo>
                    <a:pt x="251" y="257"/>
                  </a:lnTo>
                  <a:lnTo>
                    <a:pt x="251" y="269"/>
                  </a:lnTo>
                  <a:lnTo>
                    <a:pt x="250" y="280"/>
                  </a:lnTo>
                  <a:lnTo>
                    <a:pt x="247" y="292"/>
                  </a:lnTo>
                  <a:lnTo>
                    <a:pt x="245" y="303"/>
                  </a:lnTo>
                  <a:lnTo>
                    <a:pt x="243" y="314"/>
                  </a:lnTo>
                  <a:lnTo>
                    <a:pt x="238" y="326"/>
                  </a:lnTo>
                  <a:lnTo>
                    <a:pt x="235" y="336"/>
                  </a:lnTo>
                  <a:lnTo>
                    <a:pt x="229" y="348"/>
                  </a:lnTo>
                  <a:lnTo>
                    <a:pt x="225" y="358"/>
                  </a:lnTo>
                  <a:lnTo>
                    <a:pt x="218" y="368"/>
                  </a:lnTo>
                  <a:lnTo>
                    <a:pt x="212" y="379"/>
                  </a:lnTo>
                  <a:lnTo>
                    <a:pt x="205" y="388"/>
                  </a:lnTo>
                  <a:lnTo>
                    <a:pt x="197" y="398"/>
                  </a:lnTo>
                  <a:lnTo>
                    <a:pt x="189" y="407"/>
                  </a:lnTo>
                  <a:lnTo>
                    <a:pt x="173" y="424"/>
                  </a:lnTo>
                  <a:lnTo>
                    <a:pt x="155" y="442"/>
                  </a:lnTo>
                  <a:lnTo>
                    <a:pt x="135" y="455"/>
                  </a:lnTo>
                  <a:lnTo>
                    <a:pt x="125" y="462"/>
                  </a:lnTo>
                  <a:lnTo>
                    <a:pt x="113" y="469"/>
                  </a:lnTo>
                  <a:lnTo>
                    <a:pt x="103" y="474"/>
                  </a:lnTo>
                  <a:lnTo>
                    <a:pt x="102" y="475"/>
                  </a:lnTo>
                  <a:lnTo>
                    <a:pt x="86" y="480"/>
                  </a:lnTo>
                  <a:lnTo>
                    <a:pt x="80" y="462"/>
                  </a:lnTo>
                  <a:close/>
                  <a:moveTo>
                    <a:pt x="103" y="515"/>
                  </a:moveTo>
                  <a:lnTo>
                    <a:pt x="0" y="491"/>
                  </a:lnTo>
                  <a:lnTo>
                    <a:pt x="81" y="422"/>
                  </a:lnTo>
                  <a:lnTo>
                    <a:pt x="103" y="515"/>
                  </a:lnTo>
                  <a:close/>
                  <a:moveTo>
                    <a:pt x="380" y="0"/>
                  </a:moveTo>
                  <a:lnTo>
                    <a:pt x="484" y="24"/>
                  </a:lnTo>
                  <a:lnTo>
                    <a:pt x="402" y="92"/>
                  </a:lnTo>
                  <a:lnTo>
                    <a:pt x="380" y="0"/>
                  </a:lnTo>
                  <a:close/>
                </a:path>
              </a:pathLst>
            </a:custGeom>
            <a:solidFill>
              <a:srgbClr val="5F5F5F"/>
            </a:solidFill>
            <a:ln w="0">
              <a:solidFill>
                <a:srgbClr val="5F5F5F"/>
              </a:solidFill>
              <a:round/>
              <a:headEnd/>
              <a:tailEnd/>
            </a:ln>
          </p:spPr>
          <p:txBody>
            <a:bodyPr/>
            <a:lstStyle/>
            <a:p>
              <a:endParaRPr lang="ru-RU"/>
            </a:p>
          </p:txBody>
        </p:sp>
        <p:sp>
          <p:nvSpPr>
            <p:cNvPr id="22646" name="Freeform 127"/>
            <p:cNvSpPr>
              <a:spLocks noEditPoints="1"/>
            </p:cNvSpPr>
            <p:nvPr/>
          </p:nvSpPr>
          <p:spPr bwMode="auto">
            <a:xfrm>
              <a:off x="807" y="757"/>
              <a:ext cx="165" cy="64"/>
            </a:xfrm>
            <a:custGeom>
              <a:avLst/>
              <a:gdLst>
                <a:gd name="T0" fmla="*/ 3 w 661"/>
                <a:gd name="T1" fmla="*/ 4 h 257"/>
                <a:gd name="T2" fmla="*/ 4 w 661"/>
                <a:gd name="T3" fmla="*/ 4 h 257"/>
                <a:gd name="T4" fmla="*/ 4 w 661"/>
                <a:gd name="T5" fmla="*/ 4 h 257"/>
                <a:gd name="T6" fmla="*/ 5 w 661"/>
                <a:gd name="T7" fmla="*/ 5 h 257"/>
                <a:gd name="T8" fmla="*/ 6 w 661"/>
                <a:gd name="T9" fmla="*/ 5 h 257"/>
                <a:gd name="T10" fmla="*/ 7 w 661"/>
                <a:gd name="T11" fmla="*/ 6 h 257"/>
                <a:gd name="T12" fmla="*/ 8 w 661"/>
                <a:gd name="T13" fmla="*/ 6 h 257"/>
                <a:gd name="T14" fmla="*/ 9 w 661"/>
                <a:gd name="T15" fmla="*/ 7 h 257"/>
                <a:gd name="T16" fmla="*/ 10 w 661"/>
                <a:gd name="T17" fmla="*/ 7 h 257"/>
                <a:gd name="T18" fmla="*/ 12 w 661"/>
                <a:gd name="T19" fmla="*/ 8 h 257"/>
                <a:gd name="T20" fmla="*/ 13 w 661"/>
                <a:gd name="T21" fmla="*/ 8 h 257"/>
                <a:gd name="T22" fmla="*/ 14 w 661"/>
                <a:gd name="T23" fmla="*/ 9 h 257"/>
                <a:gd name="T24" fmla="*/ 16 w 661"/>
                <a:gd name="T25" fmla="*/ 9 h 257"/>
                <a:gd name="T26" fmla="*/ 17 w 661"/>
                <a:gd name="T27" fmla="*/ 10 h 257"/>
                <a:gd name="T28" fmla="*/ 19 w 661"/>
                <a:gd name="T29" fmla="*/ 10 h 257"/>
                <a:gd name="T30" fmla="*/ 21 w 661"/>
                <a:gd name="T31" fmla="*/ 10 h 257"/>
                <a:gd name="T32" fmla="*/ 23 w 661"/>
                <a:gd name="T33" fmla="*/ 11 h 257"/>
                <a:gd name="T34" fmla="*/ 24 w 661"/>
                <a:gd name="T35" fmla="*/ 11 h 257"/>
                <a:gd name="T36" fmla="*/ 26 w 661"/>
                <a:gd name="T37" fmla="*/ 11 h 257"/>
                <a:gd name="T38" fmla="*/ 28 w 661"/>
                <a:gd name="T39" fmla="*/ 12 h 257"/>
                <a:gd name="T40" fmla="*/ 30 w 661"/>
                <a:gd name="T41" fmla="*/ 12 h 257"/>
                <a:gd name="T42" fmla="*/ 32 w 661"/>
                <a:gd name="T43" fmla="*/ 12 h 257"/>
                <a:gd name="T44" fmla="*/ 33 w 661"/>
                <a:gd name="T45" fmla="*/ 12 h 257"/>
                <a:gd name="T46" fmla="*/ 36 w 661"/>
                <a:gd name="T47" fmla="*/ 12 h 257"/>
                <a:gd name="T48" fmla="*/ 36 w 661"/>
                <a:gd name="T49" fmla="*/ 14 h 257"/>
                <a:gd name="T50" fmla="*/ 33 w 661"/>
                <a:gd name="T51" fmla="*/ 13 h 257"/>
                <a:gd name="T52" fmla="*/ 31 w 661"/>
                <a:gd name="T53" fmla="*/ 13 h 257"/>
                <a:gd name="T54" fmla="*/ 30 w 661"/>
                <a:gd name="T55" fmla="*/ 13 h 257"/>
                <a:gd name="T56" fmla="*/ 28 w 661"/>
                <a:gd name="T57" fmla="*/ 13 h 257"/>
                <a:gd name="T58" fmla="*/ 26 w 661"/>
                <a:gd name="T59" fmla="*/ 13 h 257"/>
                <a:gd name="T60" fmla="*/ 24 w 661"/>
                <a:gd name="T61" fmla="*/ 12 h 257"/>
                <a:gd name="T62" fmla="*/ 22 w 661"/>
                <a:gd name="T63" fmla="*/ 12 h 257"/>
                <a:gd name="T64" fmla="*/ 21 w 661"/>
                <a:gd name="T65" fmla="*/ 12 h 257"/>
                <a:gd name="T66" fmla="*/ 19 w 661"/>
                <a:gd name="T67" fmla="*/ 11 h 257"/>
                <a:gd name="T68" fmla="*/ 17 w 661"/>
                <a:gd name="T69" fmla="*/ 11 h 257"/>
                <a:gd name="T70" fmla="*/ 16 w 661"/>
                <a:gd name="T71" fmla="*/ 10 h 257"/>
                <a:gd name="T72" fmla="*/ 14 w 661"/>
                <a:gd name="T73" fmla="*/ 10 h 257"/>
                <a:gd name="T74" fmla="*/ 13 w 661"/>
                <a:gd name="T75" fmla="*/ 10 h 257"/>
                <a:gd name="T76" fmla="*/ 11 w 661"/>
                <a:gd name="T77" fmla="*/ 9 h 257"/>
                <a:gd name="T78" fmla="*/ 10 w 661"/>
                <a:gd name="T79" fmla="*/ 9 h 257"/>
                <a:gd name="T80" fmla="*/ 8 w 661"/>
                <a:gd name="T81" fmla="*/ 8 h 257"/>
                <a:gd name="T82" fmla="*/ 7 w 661"/>
                <a:gd name="T83" fmla="*/ 8 h 257"/>
                <a:gd name="T84" fmla="*/ 6 w 661"/>
                <a:gd name="T85" fmla="*/ 7 h 257"/>
                <a:gd name="T86" fmla="*/ 5 w 661"/>
                <a:gd name="T87" fmla="*/ 6 h 257"/>
                <a:gd name="T88" fmla="*/ 4 w 661"/>
                <a:gd name="T89" fmla="*/ 6 h 257"/>
                <a:gd name="T90" fmla="*/ 3 w 661"/>
                <a:gd name="T91" fmla="*/ 5 h 257"/>
                <a:gd name="T92" fmla="*/ 3 w 661"/>
                <a:gd name="T93" fmla="*/ 5 h 257"/>
                <a:gd name="T94" fmla="*/ 3 w 661"/>
                <a:gd name="T95" fmla="*/ 5 h 257"/>
                <a:gd name="T96" fmla="*/ 3 w 661"/>
                <a:gd name="T97" fmla="*/ 4 h 257"/>
                <a:gd name="T98" fmla="*/ 1 w 661"/>
                <a:gd name="T99" fmla="*/ 6 h 257"/>
                <a:gd name="T100" fmla="*/ 0 w 661"/>
                <a:gd name="T101" fmla="*/ 0 h 257"/>
                <a:gd name="T102" fmla="*/ 6 w 661"/>
                <a:gd name="T103" fmla="*/ 3 h 257"/>
                <a:gd name="T104" fmla="*/ 1 w 661"/>
                <a:gd name="T105" fmla="*/ 6 h 257"/>
                <a:gd name="T106" fmla="*/ 35 w 661"/>
                <a:gd name="T107" fmla="*/ 10 h 257"/>
                <a:gd name="T108" fmla="*/ 41 w 661"/>
                <a:gd name="T109" fmla="*/ 13 h 257"/>
                <a:gd name="T110" fmla="*/ 35 w 661"/>
                <a:gd name="T111" fmla="*/ 16 h 257"/>
                <a:gd name="T112" fmla="*/ 35 w 661"/>
                <a:gd name="T113" fmla="*/ 1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1"/>
                <a:gd name="T172" fmla="*/ 0 h 257"/>
                <a:gd name="T173" fmla="*/ 661 w 661"/>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1" h="257">
                  <a:moveTo>
                    <a:pt x="58" y="64"/>
                  </a:moveTo>
                  <a:lnTo>
                    <a:pt x="64" y="72"/>
                  </a:lnTo>
                  <a:lnTo>
                    <a:pt x="62" y="70"/>
                  </a:lnTo>
                  <a:lnTo>
                    <a:pt x="76" y="79"/>
                  </a:lnTo>
                  <a:lnTo>
                    <a:pt x="91" y="88"/>
                  </a:lnTo>
                  <a:lnTo>
                    <a:pt x="108" y="96"/>
                  </a:lnTo>
                  <a:lnTo>
                    <a:pt x="126" y="105"/>
                  </a:lnTo>
                  <a:lnTo>
                    <a:pt x="145" y="113"/>
                  </a:lnTo>
                  <a:lnTo>
                    <a:pt x="165" y="121"/>
                  </a:lnTo>
                  <a:lnTo>
                    <a:pt x="187" y="129"/>
                  </a:lnTo>
                  <a:lnTo>
                    <a:pt x="209" y="136"/>
                  </a:lnTo>
                  <a:lnTo>
                    <a:pt x="233" y="143"/>
                  </a:lnTo>
                  <a:lnTo>
                    <a:pt x="257" y="150"/>
                  </a:lnTo>
                  <a:lnTo>
                    <a:pt x="282" y="157"/>
                  </a:lnTo>
                  <a:lnTo>
                    <a:pt x="309" y="164"/>
                  </a:lnTo>
                  <a:lnTo>
                    <a:pt x="335" y="169"/>
                  </a:lnTo>
                  <a:lnTo>
                    <a:pt x="363" y="174"/>
                  </a:lnTo>
                  <a:lnTo>
                    <a:pt x="391" y="180"/>
                  </a:lnTo>
                  <a:lnTo>
                    <a:pt x="420" y="184"/>
                  </a:lnTo>
                  <a:lnTo>
                    <a:pt x="449" y="188"/>
                  </a:lnTo>
                  <a:lnTo>
                    <a:pt x="478" y="191"/>
                  </a:lnTo>
                  <a:lnTo>
                    <a:pt x="508" y="195"/>
                  </a:lnTo>
                  <a:lnTo>
                    <a:pt x="538" y="197"/>
                  </a:lnTo>
                  <a:lnTo>
                    <a:pt x="576" y="199"/>
                  </a:lnTo>
                  <a:lnTo>
                    <a:pt x="575" y="219"/>
                  </a:lnTo>
                  <a:lnTo>
                    <a:pt x="537" y="216"/>
                  </a:lnTo>
                  <a:lnTo>
                    <a:pt x="506" y="214"/>
                  </a:lnTo>
                  <a:lnTo>
                    <a:pt x="476" y="211"/>
                  </a:lnTo>
                  <a:lnTo>
                    <a:pt x="446" y="207"/>
                  </a:lnTo>
                  <a:lnTo>
                    <a:pt x="416" y="203"/>
                  </a:lnTo>
                  <a:lnTo>
                    <a:pt x="388" y="198"/>
                  </a:lnTo>
                  <a:lnTo>
                    <a:pt x="359" y="194"/>
                  </a:lnTo>
                  <a:lnTo>
                    <a:pt x="332" y="188"/>
                  </a:lnTo>
                  <a:lnTo>
                    <a:pt x="304" y="182"/>
                  </a:lnTo>
                  <a:lnTo>
                    <a:pt x="278" y="175"/>
                  </a:lnTo>
                  <a:lnTo>
                    <a:pt x="252" y="169"/>
                  </a:lnTo>
                  <a:lnTo>
                    <a:pt x="227" y="161"/>
                  </a:lnTo>
                  <a:lnTo>
                    <a:pt x="203" y="155"/>
                  </a:lnTo>
                  <a:lnTo>
                    <a:pt x="180" y="147"/>
                  </a:lnTo>
                  <a:lnTo>
                    <a:pt x="158" y="139"/>
                  </a:lnTo>
                  <a:lnTo>
                    <a:pt x="138" y="131"/>
                  </a:lnTo>
                  <a:lnTo>
                    <a:pt x="117" y="123"/>
                  </a:lnTo>
                  <a:lnTo>
                    <a:pt x="99" y="113"/>
                  </a:lnTo>
                  <a:lnTo>
                    <a:pt x="82" y="104"/>
                  </a:lnTo>
                  <a:lnTo>
                    <a:pt x="66" y="95"/>
                  </a:lnTo>
                  <a:lnTo>
                    <a:pt x="52" y="86"/>
                  </a:lnTo>
                  <a:lnTo>
                    <a:pt x="48" y="84"/>
                  </a:lnTo>
                  <a:lnTo>
                    <a:pt x="43" y="76"/>
                  </a:lnTo>
                  <a:lnTo>
                    <a:pt x="58" y="64"/>
                  </a:lnTo>
                  <a:close/>
                  <a:moveTo>
                    <a:pt x="17" y="105"/>
                  </a:moveTo>
                  <a:lnTo>
                    <a:pt x="0" y="0"/>
                  </a:lnTo>
                  <a:lnTo>
                    <a:pt x="94" y="49"/>
                  </a:lnTo>
                  <a:lnTo>
                    <a:pt x="17" y="105"/>
                  </a:lnTo>
                  <a:close/>
                  <a:moveTo>
                    <a:pt x="567" y="160"/>
                  </a:moveTo>
                  <a:lnTo>
                    <a:pt x="661" y="211"/>
                  </a:lnTo>
                  <a:lnTo>
                    <a:pt x="564" y="257"/>
                  </a:lnTo>
                  <a:lnTo>
                    <a:pt x="567" y="160"/>
                  </a:lnTo>
                  <a:close/>
                </a:path>
              </a:pathLst>
            </a:custGeom>
            <a:solidFill>
              <a:srgbClr val="5F5F5F"/>
            </a:solidFill>
            <a:ln w="0">
              <a:solidFill>
                <a:srgbClr val="5F5F5F"/>
              </a:solidFill>
              <a:round/>
              <a:headEnd/>
              <a:tailEnd/>
            </a:ln>
          </p:spPr>
          <p:txBody>
            <a:bodyPr/>
            <a:lstStyle/>
            <a:p>
              <a:endParaRPr lang="ru-RU"/>
            </a:p>
          </p:txBody>
        </p:sp>
        <p:sp>
          <p:nvSpPr>
            <p:cNvPr id="22647" name="Freeform 128"/>
            <p:cNvSpPr>
              <a:spLocks noEditPoints="1"/>
            </p:cNvSpPr>
            <p:nvPr/>
          </p:nvSpPr>
          <p:spPr bwMode="auto">
            <a:xfrm>
              <a:off x="689" y="798"/>
              <a:ext cx="51" cy="47"/>
            </a:xfrm>
            <a:custGeom>
              <a:avLst/>
              <a:gdLst>
                <a:gd name="T0" fmla="*/ 4 w 203"/>
                <a:gd name="T1" fmla="*/ 3 h 187"/>
                <a:gd name="T2" fmla="*/ 4 w 203"/>
                <a:gd name="T3" fmla="*/ 3 h 187"/>
                <a:gd name="T4" fmla="*/ 4 w 203"/>
                <a:gd name="T5" fmla="*/ 4 h 187"/>
                <a:gd name="T6" fmla="*/ 5 w 203"/>
                <a:gd name="T7" fmla="*/ 5 h 187"/>
                <a:gd name="T8" fmla="*/ 5 w 203"/>
                <a:gd name="T9" fmla="*/ 5 h 187"/>
                <a:gd name="T10" fmla="*/ 6 w 203"/>
                <a:gd name="T11" fmla="*/ 5 h 187"/>
                <a:gd name="T12" fmla="*/ 6 w 203"/>
                <a:gd name="T13" fmla="*/ 5 h 187"/>
                <a:gd name="T14" fmla="*/ 7 w 203"/>
                <a:gd name="T15" fmla="*/ 5 h 187"/>
                <a:gd name="T16" fmla="*/ 7 w 203"/>
                <a:gd name="T17" fmla="*/ 5 h 187"/>
                <a:gd name="T18" fmla="*/ 7 w 203"/>
                <a:gd name="T19" fmla="*/ 6 h 187"/>
                <a:gd name="T20" fmla="*/ 8 w 203"/>
                <a:gd name="T21" fmla="*/ 6 h 187"/>
                <a:gd name="T22" fmla="*/ 9 w 203"/>
                <a:gd name="T23" fmla="*/ 7 h 187"/>
                <a:gd name="T24" fmla="*/ 10 w 203"/>
                <a:gd name="T25" fmla="*/ 7 h 187"/>
                <a:gd name="T26" fmla="*/ 10 w 203"/>
                <a:gd name="T27" fmla="*/ 8 h 187"/>
                <a:gd name="T28" fmla="*/ 10 w 203"/>
                <a:gd name="T29" fmla="*/ 9 h 187"/>
                <a:gd name="T30" fmla="*/ 9 w 203"/>
                <a:gd name="T31" fmla="*/ 10 h 187"/>
                <a:gd name="T32" fmla="*/ 9 w 203"/>
                <a:gd name="T33" fmla="*/ 9 h 187"/>
                <a:gd name="T34" fmla="*/ 9 w 203"/>
                <a:gd name="T35" fmla="*/ 9 h 187"/>
                <a:gd name="T36" fmla="*/ 8 w 203"/>
                <a:gd name="T37" fmla="*/ 8 h 187"/>
                <a:gd name="T38" fmla="*/ 8 w 203"/>
                <a:gd name="T39" fmla="*/ 7 h 187"/>
                <a:gd name="T40" fmla="*/ 7 w 203"/>
                <a:gd name="T41" fmla="*/ 7 h 187"/>
                <a:gd name="T42" fmla="*/ 7 w 203"/>
                <a:gd name="T43" fmla="*/ 7 h 187"/>
                <a:gd name="T44" fmla="*/ 7 w 203"/>
                <a:gd name="T45" fmla="*/ 7 h 187"/>
                <a:gd name="T46" fmla="*/ 6 w 203"/>
                <a:gd name="T47" fmla="*/ 7 h 187"/>
                <a:gd name="T48" fmla="*/ 6 w 203"/>
                <a:gd name="T49" fmla="*/ 6 h 187"/>
                <a:gd name="T50" fmla="*/ 5 w 203"/>
                <a:gd name="T51" fmla="*/ 6 h 187"/>
                <a:gd name="T52" fmla="*/ 4 w 203"/>
                <a:gd name="T53" fmla="*/ 6 h 187"/>
                <a:gd name="T54" fmla="*/ 4 w 203"/>
                <a:gd name="T55" fmla="*/ 5 h 187"/>
                <a:gd name="T56" fmla="*/ 3 w 203"/>
                <a:gd name="T57" fmla="*/ 4 h 187"/>
                <a:gd name="T58" fmla="*/ 3 w 203"/>
                <a:gd name="T59" fmla="*/ 3 h 187"/>
                <a:gd name="T60" fmla="*/ 2 w 203"/>
                <a:gd name="T61" fmla="*/ 2 h 187"/>
                <a:gd name="T62" fmla="*/ 0 w 203"/>
                <a:gd name="T63" fmla="*/ 3 h 187"/>
                <a:gd name="T64" fmla="*/ 6 w 203"/>
                <a:gd name="T65" fmla="*/ 2 h 187"/>
                <a:gd name="T66" fmla="*/ 13 w 203"/>
                <a:gd name="T67" fmla="*/ 9 h 187"/>
                <a:gd name="T68" fmla="*/ 7 w 203"/>
                <a:gd name="T69" fmla="*/ 1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87"/>
                <a:gd name="T107" fmla="*/ 203 w 203"/>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87">
                  <a:moveTo>
                    <a:pt x="55" y="25"/>
                  </a:moveTo>
                  <a:lnTo>
                    <a:pt x="59" y="40"/>
                  </a:lnTo>
                  <a:lnTo>
                    <a:pt x="58" y="38"/>
                  </a:lnTo>
                  <a:lnTo>
                    <a:pt x="61" y="46"/>
                  </a:lnTo>
                  <a:lnTo>
                    <a:pt x="64" y="53"/>
                  </a:lnTo>
                  <a:lnTo>
                    <a:pt x="68" y="58"/>
                  </a:lnTo>
                  <a:lnTo>
                    <a:pt x="72" y="64"/>
                  </a:lnTo>
                  <a:lnTo>
                    <a:pt x="77" y="70"/>
                  </a:lnTo>
                  <a:lnTo>
                    <a:pt x="80" y="74"/>
                  </a:lnTo>
                  <a:lnTo>
                    <a:pt x="85" y="78"/>
                  </a:lnTo>
                  <a:lnTo>
                    <a:pt x="90" y="80"/>
                  </a:lnTo>
                  <a:lnTo>
                    <a:pt x="94" y="82"/>
                  </a:lnTo>
                  <a:lnTo>
                    <a:pt x="93" y="81"/>
                  </a:lnTo>
                  <a:lnTo>
                    <a:pt x="99" y="83"/>
                  </a:lnTo>
                  <a:lnTo>
                    <a:pt x="96" y="82"/>
                  </a:lnTo>
                  <a:lnTo>
                    <a:pt x="102" y="83"/>
                  </a:lnTo>
                  <a:lnTo>
                    <a:pt x="108" y="83"/>
                  </a:lnTo>
                  <a:lnTo>
                    <a:pt x="110" y="85"/>
                  </a:lnTo>
                  <a:lnTo>
                    <a:pt x="116" y="86"/>
                  </a:lnTo>
                  <a:lnTo>
                    <a:pt x="117" y="86"/>
                  </a:lnTo>
                  <a:lnTo>
                    <a:pt x="123" y="89"/>
                  </a:lnTo>
                  <a:lnTo>
                    <a:pt x="129" y="93"/>
                  </a:lnTo>
                  <a:lnTo>
                    <a:pt x="135" y="97"/>
                  </a:lnTo>
                  <a:lnTo>
                    <a:pt x="141" y="103"/>
                  </a:lnTo>
                  <a:lnTo>
                    <a:pt x="146" y="110"/>
                  </a:lnTo>
                  <a:lnTo>
                    <a:pt x="152" y="117"/>
                  </a:lnTo>
                  <a:lnTo>
                    <a:pt x="155" y="124"/>
                  </a:lnTo>
                  <a:lnTo>
                    <a:pt x="160" y="132"/>
                  </a:lnTo>
                  <a:lnTo>
                    <a:pt x="163" y="141"/>
                  </a:lnTo>
                  <a:lnTo>
                    <a:pt x="163" y="142"/>
                  </a:lnTo>
                  <a:lnTo>
                    <a:pt x="166" y="156"/>
                  </a:lnTo>
                  <a:lnTo>
                    <a:pt x="148" y="160"/>
                  </a:lnTo>
                  <a:lnTo>
                    <a:pt x="145" y="146"/>
                  </a:lnTo>
                  <a:lnTo>
                    <a:pt x="146" y="148"/>
                  </a:lnTo>
                  <a:lnTo>
                    <a:pt x="142" y="141"/>
                  </a:lnTo>
                  <a:lnTo>
                    <a:pt x="139" y="134"/>
                  </a:lnTo>
                  <a:lnTo>
                    <a:pt x="135" y="127"/>
                  </a:lnTo>
                  <a:lnTo>
                    <a:pt x="132" y="122"/>
                  </a:lnTo>
                  <a:lnTo>
                    <a:pt x="127" y="117"/>
                  </a:lnTo>
                  <a:lnTo>
                    <a:pt x="123" y="112"/>
                  </a:lnTo>
                  <a:lnTo>
                    <a:pt x="118" y="109"/>
                  </a:lnTo>
                  <a:lnTo>
                    <a:pt x="115" y="106"/>
                  </a:lnTo>
                  <a:lnTo>
                    <a:pt x="109" y="104"/>
                  </a:lnTo>
                  <a:lnTo>
                    <a:pt x="110" y="104"/>
                  </a:lnTo>
                  <a:lnTo>
                    <a:pt x="105" y="103"/>
                  </a:lnTo>
                  <a:lnTo>
                    <a:pt x="107" y="103"/>
                  </a:lnTo>
                  <a:lnTo>
                    <a:pt x="101" y="103"/>
                  </a:lnTo>
                  <a:lnTo>
                    <a:pt x="95" y="102"/>
                  </a:lnTo>
                  <a:lnTo>
                    <a:pt x="93" y="102"/>
                  </a:lnTo>
                  <a:lnTo>
                    <a:pt x="88" y="100"/>
                  </a:lnTo>
                  <a:lnTo>
                    <a:pt x="86" y="100"/>
                  </a:lnTo>
                  <a:lnTo>
                    <a:pt x="79" y="96"/>
                  </a:lnTo>
                  <a:lnTo>
                    <a:pt x="74" y="93"/>
                  </a:lnTo>
                  <a:lnTo>
                    <a:pt x="68" y="87"/>
                  </a:lnTo>
                  <a:lnTo>
                    <a:pt x="62" y="81"/>
                  </a:lnTo>
                  <a:lnTo>
                    <a:pt x="56" y="75"/>
                  </a:lnTo>
                  <a:lnTo>
                    <a:pt x="52" y="69"/>
                  </a:lnTo>
                  <a:lnTo>
                    <a:pt x="47" y="61"/>
                  </a:lnTo>
                  <a:lnTo>
                    <a:pt x="44" y="54"/>
                  </a:lnTo>
                  <a:lnTo>
                    <a:pt x="40" y="46"/>
                  </a:lnTo>
                  <a:lnTo>
                    <a:pt x="40" y="43"/>
                  </a:lnTo>
                  <a:lnTo>
                    <a:pt x="37" y="30"/>
                  </a:lnTo>
                  <a:lnTo>
                    <a:pt x="55" y="25"/>
                  </a:lnTo>
                  <a:close/>
                  <a:moveTo>
                    <a:pt x="0" y="45"/>
                  </a:moveTo>
                  <a:lnTo>
                    <a:pt x="41" y="0"/>
                  </a:lnTo>
                  <a:lnTo>
                    <a:pt x="94" y="30"/>
                  </a:lnTo>
                  <a:lnTo>
                    <a:pt x="0" y="45"/>
                  </a:lnTo>
                  <a:close/>
                  <a:moveTo>
                    <a:pt x="203" y="141"/>
                  </a:moveTo>
                  <a:lnTo>
                    <a:pt x="162" y="187"/>
                  </a:lnTo>
                  <a:lnTo>
                    <a:pt x="109" y="157"/>
                  </a:lnTo>
                  <a:lnTo>
                    <a:pt x="203" y="141"/>
                  </a:lnTo>
                  <a:close/>
                </a:path>
              </a:pathLst>
            </a:custGeom>
            <a:solidFill>
              <a:srgbClr val="5F5F5F"/>
            </a:solidFill>
            <a:ln w="0">
              <a:solidFill>
                <a:srgbClr val="5F5F5F"/>
              </a:solidFill>
              <a:round/>
              <a:headEnd/>
              <a:tailEnd/>
            </a:ln>
          </p:spPr>
          <p:txBody>
            <a:bodyPr/>
            <a:lstStyle/>
            <a:p>
              <a:endParaRPr lang="ru-RU"/>
            </a:p>
          </p:txBody>
        </p:sp>
        <p:sp>
          <p:nvSpPr>
            <p:cNvPr id="22648" name="Freeform 129"/>
            <p:cNvSpPr>
              <a:spLocks noEditPoints="1"/>
            </p:cNvSpPr>
            <p:nvPr/>
          </p:nvSpPr>
          <p:spPr bwMode="auto">
            <a:xfrm>
              <a:off x="467" y="757"/>
              <a:ext cx="127" cy="75"/>
            </a:xfrm>
            <a:custGeom>
              <a:avLst/>
              <a:gdLst>
                <a:gd name="T0" fmla="*/ 30 w 507"/>
                <a:gd name="T1" fmla="*/ 5 h 300"/>
                <a:gd name="T2" fmla="*/ 29 w 507"/>
                <a:gd name="T3" fmla="*/ 6 h 300"/>
                <a:gd name="T4" fmla="*/ 29 w 507"/>
                <a:gd name="T5" fmla="*/ 7 h 300"/>
                <a:gd name="T6" fmla="*/ 28 w 507"/>
                <a:gd name="T7" fmla="*/ 7 h 300"/>
                <a:gd name="T8" fmla="*/ 28 w 507"/>
                <a:gd name="T9" fmla="*/ 8 h 300"/>
                <a:gd name="T10" fmla="*/ 27 w 507"/>
                <a:gd name="T11" fmla="*/ 9 h 300"/>
                <a:gd name="T12" fmla="*/ 26 w 507"/>
                <a:gd name="T13" fmla="*/ 9 h 300"/>
                <a:gd name="T14" fmla="*/ 25 w 507"/>
                <a:gd name="T15" fmla="*/ 10 h 300"/>
                <a:gd name="T16" fmla="*/ 24 w 507"/>
                <a:gd name="T17" fmla="*/ 11 h 300"/>
                <a:gd name="T18" fmla="*/ 23 w 507"/>
                <a:gd name="T19" fmla="*/ 11 h 300"/>
                <a:gd name="T20" fmla="*/ 22 w 507"/>
                <a:gd name="T21" fmla="*/ 12 h 300"/>
                <a:gd name="T22" fmla="*/ 21 w 507"/>
                <a:gd name="T23" fmla="*/ 12 h 300"/>
                <a:gd name="T24" fmla="*/ 20 w 507"/>
                <a:gd name="T25" fmla="*/ 13 h 300"/>
                <a:gd name="T26" fmla="*/ 18 w 507"/>
                <a:gd name="T27" fmla="*/ 13 h 300"/>
                <a:gd name="T28" fmla="*/ 17 w 507"/>
                <a:gd name="T29" fmla="*/ 14 h 300"/>
                <a:gd name="T30" fmla="*/ 16 w 507"/>
                <a:gd name="T31" fmla="*/ 14 h 300"/>
                <a:gd name="T32" fmla="*/ 14 w 507"/>
                <a:gd name="T33" fmla="*/ 15 h 300"/>
                <a:gd name="T34" fmla="*/ 13 w 507"/>
                <a:gd name="T35" fmla="*/ 15 h 300"/>
                <a:gd name="T36" fmla="*/ 12 w 507"/>
                <a:gd name="T37" fmla="*/ 16 h 300"/>
                <a:gd name="T38" fmla="*/ 10 w 507"/>
                <a:gd name="T39" fmla="*/ 16 h 300"/>
                <a:gd name="T40" fmla="*/ 9 w 507"/>
                <a:gd name="T41" fmla="*/ 16 h 300"/>
                <a:gd name="T42" fmla="*/ 8 w 507"/>
                <a:gd name="T43" fmla="*/ 16 h 300"/>
                <a:gd name="T44" fmla="*/ 6 w 507"/>
                <a:gd name="T45" fmla="*/ 17 h 300"/>
                <a:gd name="T46" fmla="*/ 5 w 507"/>
                <a:gd name="T47" fmla="*/ 15 h 300"/>
                <a:gd name="T48" fmla="*/ 7 w 507"/>
                <a:gd name="T49" fmla="*/ 15 h 300"/>
                <a:gd name="T50" fmla="*/ 9 w 507"/>
                <a:gd name="T51" fmla="*/ 15 h 300"/>
                <a:gd name="T52" fmla="*/ 10 w 507"/>
                <a:gd name="T53" fmla="*/ 15 h 300"/>
                <a:gd name="T54" fmla="*/ 11 w 507"/>
                <a:gd name="T55" fmla="*/ 14 h 300"/>
                <a:gd name="T56" fmla="*/ 13 w 507"/>
                <a:gd name="T57" fmla="*/ 14 h 300"/>
                <a:gd name="T58" fmla="*/ 14 w 507"/>
                <a:gd name="T59" fmla="*/ 14 h 300"/>
                <a:gd name="T60" fmla="*/ 15 w 507"/>
                <a:gd name="T61" fmla="*/ 13 h 300"/>
                <a:gd name="T62" fmla="*/ 17 w 507"/>
                <a:gd name="T63" fmla="*/ 13 h 300"/>
                <a:gd name="T64" fmla="*/ 18 w 507"/>
                <a:gd name="T65" fmla="*/ 12 h 300"/>
                <a:gd name="T66" fmla="*/ 19 w 507"/>
                <a:gd name="T67" fmla="*/ 12 h 300"/>
                <a:gd name="T68" fmla="*/ 20 w 507"/>
                <a:gd name="T69" fmla="*/ 11 h 300"/>
                <a:gd name="T70" fmla="*/ 21 w 507"/>
                <a:gd name="T71" fmla="*/ 11 h 300"/>
                <a:gd name="T72" fmla="*/ 22 w 507"/>
                <a:gd name="T73" fmla="*/ 10 h 300"/>
                <a:gd name="T74" fmla="*/ 23 w 507"/>
                <a:gd name="T75" fmla="*/ 10 h 300"/>
                <a:gd name="T76" fmla="*/ 24 w 507"/>
                <a:gd name="T77" fmla="*/ 9 h 300"/>
                <a:gd name="T78" fmla="*/ 25 w 507"/>
                <a:gd name="T79" fmla="*/ 8 h 300"/>
                <a:gd name="T80" fmla="*/ 26 w 507"/>
                <a:gd name="T81" fmla="*/ 8 h 300"/>
                <a:gd name="T82" fmla="*/ 27 w 507"/>
                <a:gd name="T83" fmla="*/ 7 h 300"/>
                <a:gd name="T84" fmla="*/ 28 w 507"/>
                <a:gd name="T85" fmla="*/ 6 h 300"/>
                <a:gd name="T86" fmla="*/ 28 w 507"/>
                <a:gd name="T87" fmla="*/ 6 h 300"/>
                <a:gd name="T88" fmla="*/ 28 w 507"/>
                <a:gd name="T89" fmla="*/ 6 h 300"/>
                <a:gd name="T90" fmla="*/ 29 w 507"/>
                <a:gd name="T91" fmla="*/ 5 h 300"/>
                <a:gd name="T92" fmla="*/ 30 w 507"/>
                <a:gd name="T93" fmla="*/ 5 h 300"/>
                <a:gd name="T94" fmla="*/ 26 w 507"/>
                <a:gd name="T95" fmla="*/ 5 h 300"/>
                <a:gd name="T96" fmla="*/ 31 w 507"/>
                <a:gd name="T97" fmla="*/ 0 h 300"/>
                <a:gd name="T98" fmla="*/ 32 w 507"/>
                <a:gd name="T99" fmla="*/ 7 h 300"/>
                <a:gd name="T100" fmla="*/ 26 w 507"/>
                <a:gd name="T101" fmla="*/ 5 h 300"/>
                <a:gd name="T102" fmla="*/ 6 w 507"/>
                <a:gd name="T103" fmla="*/ 19 h 300"/>
                <a:gd name="T104" fmla="*/ 0 w 507"/>
                <a:gd name="T105" fmla="*/ 16 h 300"/>
                <a:gd name="T106" fmla="*/ 6 w 507"/>
                <a:gd name="T107" fmla="*/ 13 h 300"/>
                <a:gd name="T108" fmla="*/ 6 w 507"/>
                <a:gd name="T109" fmla="*/ 19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300"/>
                <a:gd name="T167" fmla="*/ 507 w 5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300">
                  <a:moveTo>
                    <a:pt x="474" y="85"/>
                  </a:moveTo>
                  <a:lnTo>
                    <a:pt x="465" y="100"/>
                  </a:lnTo>
                  <a:lnTo>
                    <a:pt x="464" y="102"/>
                  </a:lnTo>
                  <a:lnTo>
                    <a:pt x="453" y="113"/>
                  </a:lnTo>
                  <a:lnTo>
                    <a:pt x="441" y="125"/>
                  </a:lnTo>
                  <a:lnTo>
                    <a:pt x="427" y="135"/>
                  </a:lnTo>
                  <a:lnTo>
                    <a:pt x="414" y="147"/>
                  </a:lnTo>
                  <a:lnTo>
                    <a:pt x="398" y="157"/>
                  </a:lnTo>
                  <a:lnTo>
                    <a:pt x="383" y="167"/>
                  </a:lnTo>
                  <a:lnTo>
                    <a:pt x="366" y="177"/>
                  </a:lnTo>
                  <a:lnTo>
                    <a:pt x="348" y="187"/>
                  </a:lnTo>
                  <a:lnTo>
                    <a:pt x="330" y="196"/>
                  </a:lnTo>
                  <a:lnTo>
                    <a:pt x="310" y="204"/>
                  </a:lnTo>
                  <a:lnTo>
                    <a:pt x="291" y="212"/>
                  </a:lnTo>
                  <a:lnTo>
                    <a:pt x="272" y="220"/>
                  </a:lnTo>
                  <a:lnTo>
                    <a:pt x="251" y="227"/>
                  </a:lnTo>
                  <a:lnTo>
                    <a:pt x="229" y="234"/>
                  </a:lnTo>
                  <a:lnTo>
                    <a:pt x="208" y="240"/>
                  </a:lnTo>
                  <a:lnTo>
                    <a:pt x="186" y="246"/>
                  </a:lnTo>
                  <a:lnTo>
                    <a:pt x="164" y="251"/>
                  </a:lnTo>
                  <a:lnTo>
                    <a:pt x="141" y="255"/>
                  </a:lnTo>
                  <a:lnTo>
                    <a:pt x="118" y="259"/>
                  </a:lnTo>
                  <a:lnTo>
                    <a:pt x="87" y="263"/>
                  </a:lnTo>
                  <a:lnTo>
                    <a:pt x="85" y="244"/>
                  </a:lnTo>
                  <a:lnTo>
                    <a:pt x="114" y="240"/>
                  </a:lnTo>
                  <a:lnTo>
                    <a:pt x="137" y="237"/>
                  </a:lnTo>
                  <a:lnTo>
                    <a:pt x="159" y="232"/>
                  </a:lnTo>
                  <a:lnTo>
                    <a:pt x="181" y="228"/>
                  </a:lnTo>
                  <a:lnTo>
                    <a:pt x="203" y="222"/>
                  </a:lnTo>
                  <a:lnTo>
                    <a:pt x="223" y="215"/>
                  </a:lnTo>
                  <a:lnTo>
                    <a:pt x="244" y="210"/>
                  </a:lnTo>
                  <a:lnTo>
                    <a:pt x="265" y="203"/>
                  </a:lnTo>
                  <a:lnTo>
                    <a:pt x="284" y="195"/>
                  </a:lnTo>
                  <a:lnTo>
                    <a:pt x="304" y="187"/>
                  </a:lnTo>
                  <a:lnTo>
                    <a:pt x="322" y="179"/>
                  </a:lnTo>
                  <a:lnTo>
                    <a:pt x="339" y="169"/>
                  </a:lnTo>
                  <a:lnTo>
                    <a:pt x="356" y="160"/>
                  </a:lnTo>
                  <a:lnTo>
                    <a:pt x="372" y="151"/>
                  </a:lnTo>
                  <a:lnTo>
                    <a:pt x="387" y="141"/>
                  </a:lnTo>
                  <a:lnTo>
                    <a:pt x="402" y="132"/>
                  </a:lnTo>
                  <a:lnTo>
                    <a:pt x="415" y="121"/>
                  </a:lnTo>
                  <a:lnTo>
                    <a:pt x="427" y="111"/>
                  </a:lnTo>
                  <a:lnTo>
                    <a:pt x="439" y="100"/>
                  </a:lnTo>
                  <a:lnTo>
                    <a:pt x="450" y="88"/>
                  </a:lnTo>
                  <a:lnTo>
                    <a:pt x="448" y="90"/>
                  </a:lnTo>
                  <a:lnTo>
                    <a:pt x="458" y="74"/>
                  </a:lnTo>
                  <a:lnTo>
                    <a:pt x="474" y="85"/>
                  </a:lnTo>
                  <a:close/>
                  <a:moveTo>
                    <a:pt x="418" y="70"/>
                  </a:moveTo>
                  <a:lnTo>
                    <a:pt x="500" y="0"/>
                  </a:lnTo>
                  <a:lnTo>
                    <a:pt x="507" y="106"/>
                  </a:lnTo>
                  <a:lnTo>
                    <a:pt x="418" y="70"/>
                  </a:lnTo>
                  <a:close/>
                  <a:moveTo>
                    <a:pt x="98" y="300"/>
                  </a:moveTo>
                  <a:lnTo>
                    <a:pt x="0" y="259"/>
                  </a:lnTo>
                  <a:lnTo>
                    <a:pt x="93" y="205"/>
                  </a:lnTo>
                  <a:lnTo>
                    <a:pt x="98" y="300"/>
                  </a:lnTo>
                  <a:close/>
                </a:path>
              </a:pathLst>
            </a:custGeom>
            <a:solidFill>
              <a:srgbClr val="5F5F5F"/>
            </a:solidFill>
            <a:ln w="0">
              <a:solidFill>
                <a:srgbClr val="5F5F5F"/>
              </a:solidFill>
              <a:round/>
              <a:headEnd/>
              <a:tailEnd/>
            </a:ln>
          </p:spPr>
          <p:txBody>
            <a:bodyPr/>
            <a:lstStyle/>
            <a:p>
              <a:endParaRPr lang="ru-RU"/>
            </a:p>
          </p:txBody>
        </p:sp>
        <p:sp>
          <p:nvSpPr>
            <p:cNvPr id="22649" name="Freeform 130"/>
            <p:cNvSpPr>
              <a:spLocks noEditPoints="1"/>
            </p:cNvSpPr>
            <p:nvPr/>
          </p:nvSpPr>
          <p:spPr bwMode="auto">
            <a:xfrm>
              <a:off x="447" y="548"/>
              <a:ext cx="101" cy="115"/>
            </a:xfrm>
            <a:custGeom>
              <a:avLst/>
              <a:gdLst>
                <a:gd name="T0" fmla="*/ 19 w 403"/>
                <a:gd name="T1" fmla="*/ 27 h 457"/>
                <a:gd name="T2" fmla="*/ 18 w 403"/>
                <a:gd name="T3" fmla="*/ 26 h 457"/>
                <a:gd name="T4" fmla="*/ 16 w 403"/>
                <a:gd name="T5" fmla="*/ 24 h 457"/>
                <a:gd name="T6" fmla="*/ 15 w 403"/>
                <a:gd name="T7" fmla="*/ 22 h 457"/>
                <a:gd name="T8" fmla="*/ 14 w 403"/>
                <a:gd name="T9" fmla="*/ 20 h 457"/>
                <a:gd name="T10" fmla="*/ 13 w 403"/>
                <a:gd name="T11" fmla="*/ 19 h 457"/>
                <a:gd name="T12" fmla="*/ 13 w 403"/>
                <a:gd name="T13" fmla="*/ 18 h 457"/>
                <a:gd name="T14" fmla="*/ 12 w 403"/>
                <a:gd name="T15" fmla="*/ 16 h 457"/>
                <a:gd name="T16" fmla="*/ 12 w 403"/>
                <a:gd name="T17" fmla="*/ 15 h 457"/>
                <a:gd name="T18" fmla="*/ 12 w 403"/>
                <a:gd name="T19" fmla="*/ 14 h 457"/>
                <a:gd name="T20" fmla="*/ 12 w 403"/>
                <a:gd name="T21" fmla="*/ 13 h 457"/>
                <a:gd name="T22" fmla="*/ 12 w 403"/>
                <a:gd name="T23" fmla="*/ 12 h 457"/>
                <a:gd name="T24" fmla="*/ 11 w 403"/>
                <a:gd name="T25" fmla="*/ 10 h 457"/>
                <a:gd name="T26" fmla="*/ 11 w 403"/>
                <a:gd name="T27" fmla="*/ 9 h 457"/>
                <a:gd name="T28" fmla="*/ 10 w 403"/>
                <a:gd name="T29" fmla="*/ 8 h 457"/>
                <a:gd name="T30" fmla="*/ 8 w 403"/>
                <a:gd name="T31" fmla="*/ 6 h 457"/>
                <a:gd name="T32" fmla="*/ 7 w 403"/>
                <a:gd name="T33" fmla="*/ 4 h 457"/>
                <a:gd name="T34" fmla="*/ 6 w 403"/>
                <a:gd name="T35" fmla="*/ 4 h 457"/>
                <a:gd name="T36" fmla="*/ 5 w 403"/>
                <a:gd name="T37" fmla="*/ 2 h 457"/>
                <a:gd name="T38" fmla="*/ 6 w 403"/>
                <a:gd name="T39" fmla="*/ 3 h 457"/>
                <a:gd name="T40" fmla="*/ 7 w 403"/>
                <a:gd name="T41" fmla="*/ 3 h 457"/>
                <a:gd name="T42" fmla="*/ 9 w 403"/>
                <a:gd name="T43" fmla="*/ 5 h 457"/>
                <a:gd name="T44" fmla="*/ 11 w 403"/>
                <a:gd name="T45" fmla="*/ 7 h 457"/>
                <a:gd name="T46" fmla="*/ 12 w 403"/>
                <a:gd name="T47" fmla="*/ 9 h 457"/>
                <a:gd name="T48" fmla="*/ 12 w 403"/>
                <a:gd name="T49" fmla="*/ 10 h 457"/>
                <a:gd name="T50" fmla="*/ 13 w 403"/>
                <a:gd name="T51" fmla="*/ 11 h 457"/>
                <a:gd name="T52" fmla="*/ 13 w 403"/>
                <a:gd name="T53" fmla="*/ 13 h 457"/>
                <a:gd name="T54" fmla="*/ 13 w 403"/>
                <a:gd name="T55" fmla="*/ 14 h 457"/>
                <a:gd name="T56" fmla="*/ 13 w 403"/>
                <a:gd name="T57" fmla="*/ 15 h 457"/>
                <a:gd name="T58" fmla="*/ 13 w 403"/>
                <a:gd name="T59" fmla="*/ 16 h 457"/>
                <a:gd name="T60" fmla="*/ 14 w 403"/>
                <a:gd name="T61" fmla="*/ 17 h 457"/>
                <a:gd name="T62" fmla="*/ 14 w 403"/>
                <a:gd name="T63" fmla="*/ 19 h 457"/>
                <a:gd name="T64" fmla="*/ 15 w 403"/>
                <a:gd name="T65" fmla="*/ 20 h 457"/>
                <a:gd name="T66" fmla="*/ 16 w 403"/>
                <a:gd name="T67" fmla="*/ 21 h 457"/>
                <a:gd name="T68" fmla="*/ 17 w 403"/>
                <a:gd name="T69" fmla="*/ 23 h 457"/>
                <a:gd name="T70" fmla="*/ 19 w 403"/>
                <a:gd name="T71" fmla="*/ 25 h 457"/>
                <a:gd name="T72" fmla="*/ 20 w 403"/>
                <a:gd name="T73" fmla="*/ 25 h 457"/>
                <a:gd name="T74" fmla="*/ 20 w 403"/>
                <a:gd name="T75" fmla="*/ 27 h 457"/>
                <a:gd name="T76" fmla="*/ 25 w 403"/>
                <a:gd name="T77" fmla="*/ 28 h 457"/>
                <a:gd name="T78" fmla="*/ 20 w 403"/>
                <a:gd name="T79" fmla="*/ 23 h 457"/>
                <a:gd name="T80" fmla="*/ 0 w 403"/>
                <a:gd name="T81" fmla="*/ 1 h 457"/>
                <a:gd name="T82" fmla="*/ 5 w 403"/>
                <a:gd name="T83" fmla="*/ 6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457"/>
                <a:gd name="T128" fmla="*/ 403 w 4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457">
                  <a:moveTo>
                    <a:pt x="318" y="423"/>
                  </a:moveTo>
                  <a:lnTo>
                    <a:pt x="309" y="420"/>
                  </a:lnTo>
                  <a:lnTo>
                    <a:pt x="306" y="419"/>
                  </a:lnTo>
                  <a:lnTo>
                    <a:pt x="290" y="408"/>
                  </a:lnTo>
                  <a:lnTo>
                    <a:pt x="272" y="394"/>
                  </a:lnTo>
                  <a:lnTo>
                    <a:pt x="257" y="380"/>
                  </a:lnTo>
                  <a:lnTo>
                    <a:pt x="244" y="364"/>
                  </a:lnTo>
                  <a:lnTo>
                    <a:pt x="231" y="347"/>
                  </a:lnTo>
                  <a:lnTo>
                    <a:pt x="220" y="329"/>
                  </a:lnTo>
                  <a:lnTo>
                    <a:pt x="214" y="320"/>
                  </a:lnTo>
                  <a:lnTo>
                    <a:pt x="209" y="309"/>
                  </a:lnTo>
                  <a:lnTo>
                    <a:pt x="206" y="300"/>
                  </a:lnTo>
                  <a:lnTo>
                    <a:pt x="202" y="290"/>
                  </a:lnTo>
                  <a:lnTo>
                    <a:pt x="199" y="281"/>
                  </a:lnTo>
                  <a:lnTo>
                    <a:pt x="197" y="270"/>
                  </a:lnTo>
                  <a:lnTo>
                    <a:pt x="194" y="260"/>
                  </a:lnTo>
                  <a:lnTo>
                    <a:pt x="193" y="250"/>
                  </a:lnTo>
                  <a:lnTo>
                    <a:pt x="192" y="240"/>
                  </a:lnTo>
                  <a:lnTo>
                    <a:pt x="191" y="229"/>
                  </a:lnTo>
                  <a:lnTo>
                    <a:pt x="191" y="219"/>
                  </a:lnTo>
                  <a:lnTo>
                    <a:pt x="191" y="210"/>
                  </a:lnTo>
                  <a:lnTo>
                    <a:pt x="189" y="201"/>
                  </a:lnTo>
                  <a:lnTo>
                    <a:pt x="188" y="191"/>
                  </a:lnTo>
                  <a:lnTo>
                    <a:pt x="185" y="182"/>
                  </a:lnTo>
                  <a:lnTo>
                    <a:pt x="182" y="173"/>
                  </a:lnTo>
                  <a:lnTo>
                    <a:pt x="178" y="164"/>
                  </a:lnTo>
                  <a:lnTo>
                    <a:pt x="175" y="155"/>
                  </a:lnTo>
                  <a:lnTo>
                    <a:pt x="170" y="147"/>
                  </a:lnTo>
                  <a:lnTo>
                    <a:pt x="166" y="138"/>
                  </a:lnTo>
                  <a:lnTo>
                    <a:pt x="155" y="122"/>
                  </a:lnTo>
                  <a:lnTo>
                    <a:pt x="144" y="106"/>
                  </a:lnTo>
                  <a:lnTo>
                    <a:pt x="131" y="91"/>
                  </a:lnTo>
                  <a:lnTo>
                    <a:pt x="116" y="77"/>
                  </a:lnTo>
                  <a:lnTo>
                    <a:pt x="102" y="65"/>
                  </a:lnTo>
                  <a:lnTo>
                    <a:pt x="86" y="54"/>
                  </a:lnTo>
                  <a:lnTo>
                    <a:pt x="88" y="55"/>
                  </a:lnTo>
                  <a:lnTo>
                    <a:pt x="79" y="53"/>
                  </a:lnTo>
                  <a:lnTo>
                    <a:pt x="84" y="35"/>
                  </a:lnTo>
                  <a:lnTo>
                    <a:pt x="94" y="37"/>
                  </a:lnTo>
                  <a:lnTo>
                    <a:pt x="95" y="38"/>
                  </a:lnTo>
                  <a:lnTo>
                    <a:pt x="96" y="38"/>
                  </a:lnTo>
                  <a:lnTo>
                    <a:pt x="113" y="51"/>
                  </a:lnTo>
                  <a:lnTo>
                    <a:pt x="130" y="63"/>
                  </a:lnTo>
                  <a:lnTo>
                    <a:pt x="145" y="78"/>
                  </a:lnTo>
                  <a:lnTo>
                    <a:pt x="159" y="94"/>
                  </a:lnTo>
                  <a:lnTo>
                    <a:pt x="172" y="111"/>
                  </a:lnTo>
                  <a:lnTo>
                    <a:pt x="183" y="128"/>
                  </a:lnTo>
                  <a:lnTo>
                    <a:pt x="188" y="139"/>
                  </a:lnTo>
                  <a:lnTo>
                    <a:pt x="192" y="148"/>
                  </a:lnTo>
                  <a:lnTo>
                    <a:pt x="197" y="157"/>
                  </a:lnTo>
                  <a:lnTo>
                    <a:pt x="200" y="167"/>
                  </a:lnTo>
                  <a:lnTo>
                    <a:pt x="204" y="178"/>
                  </a:lnTo>
                  <a:lnTo>
                    <a:pt x="206" y="188"/>
                  </a:lnTo>
                  <a:lnTo>
                    <a:pt x="208" y="198"/>
                  </a:lnTo>
                  <a:lnTo>
                    <a:pt x="209" y="209"/>
                  </a:lnTo>
                  <a:lnTo>
                    <a:pt x="210" y="219"/>
                  </a:lnTo>
                  <a:lnTo>
                    <a:pt x="210" y="228"/>
                  </a:lnTo>
                  <a:lnTo>
                    <a:pt x="210" y="237"/>
                  </a:lnTo>
                  <a:lnTo>
                    <a:pt x="212" y="246"/>
                  </a:lnTo>
                  <a:lnTo>
                    <a:pt x="213" y="257"/>
                  </a:lnTo>
                  <a:lnTo>
                    <a:pt x="215" y="266"/>
                  </a:lnTo>
                  <a:lnTo>
                    <a:pt x="217" y="275"/>
                  </a:lnTo>
                  <a:lnTo>
                    <a:pt x="220" y="284"/>
                  </a:lnTo>
                  <a:lnTo>
                    <a:pt x="223" y="293"/>
                  </a:lnTo>
                  <a:lnTo>
                    <a:pt x="227" y="301"/>
                  </a:lnTo>
                  <a:lnTo>
                    <a:pt x="231" y="311"/>
                  </a:lnTo>
                  <a:lnTo>
                    <a:pt x="236" y="319"/>
                  </a:lnTo>
                  <a:lnTo>
                    <a:pt x="246" y="336"/>
                  </a:lnTo>
                  <a:lnTo>
                    <a:pt x="257" y="352"/>
                  </a:lnTo>
                  <a:lnTo>
                    <a:pt x="271" y="367"/>
                  </a:lnTo>
                  <a:lnTo>
                    <a:pt x="285" y="379"/>
                  </a:lnTo>
                  <a:lnTo>
                    <a:pt x="300" y="392"/>
                  </a:lnTo>
                  <a:lnTo>
                    <a:pt x="317" y="403"/>
                  </a:lnTo>
                  <a:lnTo>
                    <a:pt x="314" y="402"/>
                  </a:lnTo>
                  <a:lnTo>
                    <a:pt x="323" y="404"/>
                  </a:lnTo>
                  <a:lnTo>
                    <a:pt x="318" y="423"/>
                  </a:lnTo>
                  <a:close/>
                  <a:moveTo>
                    <a:pt x="325" y="366"/>
                  </a:moveTo>
                  <a:lnTo>
                    <a:pt x="403" y="439"/>
                  </a:lnTo>
                  <a:lnTo>
                    <a:pt x="298" y="457"/>
                  </a:lnTo>
                  <a:lnTo>
                    <a:pt x="325" y="366"/>
                  </a:lnTo>
                  <a:close/>
                  <a:moveTo>
                    <a:pt x="77" y="92"/>
                  </a:moveTo>
                  <a:lnTo>
                    <a:pt x="0" y="19"/>
                  </a:lnTo>
                  <a:lnTo>
                    <a:pt x="105" y="0"/>
                  </a:lnTo>
                  <a:lnTo>
                    <a:pt x="77" y="92"/>
                  </a:lnTo>
                  <a:close/>
                </a:path>
              </a:pathLst>
            </a:custGeom>
            <a:solidFill>
              <a:srgbClr val="5F5F5F"/>
            </a:solidFill>
            <a:ln w="0">
              <a:solidFill>
                <a:srgbClr val="5F5F5F"/>
              </a:solidFill>
              <a:round/>
              <a:headEnd/>
              <a:tailEnd/>
            </a:ln>
          </p:spPr>
          <p:txBody>
            <a:bodyPr/>
            <a:lstStyle/>
            <a:p>
              <a:endParaRPr lang="ru-RU"/>
            </a:p>
          </p:txBody>
        </p:sp>
        <p:sp>
          <p:nvSpPr>
            <p:cNvPr id="22650" name="Freeform 131"/>
            <p:cNvSpPr>
              <a:spLocks noEditPoints="1"/>
            </p:cNvSpPr>
            <p:nvPr/>
          </p:nvSpPr>
          <p:spPr bwMode="auto">
            <a:xfrm>
              <a:off x="688" y="471"/>
              <a:ext cx="42" cy="47"/>
            </a:xfrm>
            <a:custGeom>
              <a:avLst/>
              <a:gdLst>
                <a:gd name="T0" fmla="*/ 3 w 167"/>
                <a:gd name="T1" fmla="*/ 9 h 187"/>
                <a:gd name="T2" fmla="*/ 3 w 167"/>
                <a:gd name="T3" fmla="*/ 8 h 187"/>
                <a:gd name="T4" fmla="*/ 4 w 167"/>
                <a:gd name="T5" fmla="*/ 7 h 187"/>
                <a:gd name="T6" fmla="*/ 4 w 167"/>
                <a:gd name="T7" fmla="*/ 6 h 187"/>
                <a:gd name="T8" fmla="*/ 4 w 167"/>
                <a:gd name="T9" fmla="*/ 6 h 187"/>
                <a:gd name="T10" fmla="*/ 5 w 167"/>
                <a:gd name="T11" fmla="*/ 6 h 187"/>
                <a:gd name="T12" fmla="*/ 5 w 167"/>
                <a:gd name="T13" fmla="*/ 5 h 187"/>
                <a:gd name="T14" fmla="*/ 6 w 167"/>
                <a:gd name="T15" fmla="*/ 5 h 187"/>
                <a:gd name="T16" fmla="*/ 6 w 167"/>
                <a:gd name="T17" fmla="*/ 5 h 187"/>
                <a:gd name="T18" fmla="*/ 6 w 167"/>
                <a:gd name="T19" fmla="*/ 5 h 187"/>
                <a:gd name="T20" fmla="*/ 6 w 167"/>
                <a:gd name="T21" fmla="*/ 5 h 187"/>
                <a:gd name="T22" fmla="*/ 6 w 167"/>
                <a:gd name="T23" fmla="*/ 5 h 187"/>
                <a:gd name="T24" fmla="*/ 7 w 167"/>
                <a:gd name="T25" fmla="*/ 4 h 187"/>
                <a:gd name="T26" fmla="*/ 7 w 167"/>
                <a:gd name="T27" fmla="*/ 3 h 187"/>
                <a:gd name="T28" fmla="*/ 8 w 167"/>
                <a:gd name="T29" fmla="*/ 2 h 187"/>
                <a:gd name="T30" fmla="*/ 8 w 167"/>
                <a:gd name="T31" fmla="*/ 4 h 187"/>
                <a:gd name="T32" fmla="*/ 7 w 167"/>
                <a:gd name="T33" fmla="*/ 5 h 187"/>
                <a:gd name="T34" fmla="*/ 7 w 167"/>
                <a:gd name="T35" fmla="*/ 6 h 187"/>
                <a:gd name="T36" fmla="*/ 6 w 167"/>
                <a:gd name="T37" fmla="*/ 6 h 187"/>
                <a:gd name="T38" fmla="*/ 6 w 167"/>
                <a:gd name="T39" fmla="*/ 6 h 187"/>
                <a:gd name="T40" fmla="*/ 6 w 167"/>
                <a:gd name="T41" fmla="*/ 7 h 187"/>
                <a:gd name="T42" fmla="*/ 5 w 167"/>
                <a:gd name="T43" fmla="*/ 7 h 187"/>
                <a:gd name="T44" fmla="*/ 5 w 167"/>
                <a:gd name="T45" fmla="*/ 7 h 187"/>
                <a:gd name="T46" fmla="*/ 5 w 167"/>
                <a:gd name="T47" fmla="*/ 7 h 187"/>
                <a:gd name="T48" fmla="*/ 5 w 167"/>
                <a:gd name="T49" fmla="*/ 7 h 187"/>
                <a:gd name="T50" fmla="*/ 5 w 167"/>
                <a:gd name="T51" fmla="*/ 7 h 187"/>
                <a:gd name="T52" fmla="*/ 4 w 167"/>
                <a:gd name="T53" fmla="*/ 8 h 187"/>
                <a:gd name="T54" fmla="*/ 4 w 167"/>
                <a:gd name="T55" fmla="*/ 8 h 187"/>
                <a:gd name="T56" fmla="*/ 4 w 167"/>
                <a:gd name="T57" fmla="*/ 10 h 187"/>
                <a:gd name="T58" fmla="*/ 6 w 167"/>
                <a:gd name="T59" fmla="*/ 10 h 187"/>
                <a:gd name="T60" fmla="*/ 0 w 167"/>
                <a:gd name="T61" fmla="*/ 9 h 187"/>
                <a:gd name="T62" fmla="*/ 5 w 167"/>
                <a:gd name="T63" fmla="*/ 2 h 187"/>
                <a:gd name="T64" fmla="*/ 11 w 167"/>
                <a:gd name="T65" fmla="*/ 3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87"/>
                <a:gd name="T101" fmla="*/ 167 w 167"/>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87">
                  <a:moveTo>
                    <a:pt x="37" y="157"/>
                  </a:moveTo>
                  <a:lnTo>
                    <a:pt x="41" y="135"/>
                  </a:lnTo>
                  <a:lnTo>
                    <a:pt x="43" y="127"/>
                  </a:lnTo>
                  <a:lnTo>
                    <a:pt x="47" y="119"/>
                  </a:lnTo>
                  <a:lnTo>
                    <a:pt x="50" y="112"/>
                  </a:lnTo>
                  <a:lnTo>
                    <a:pt x="54" y="107"/>
                  </a:lnTo>
                  <a:lnTo>
                    <a:pt x="57" y="101"/>
                  </a:lnTo>
                  <a:lnTo>
                    <a:pt x="62" y="95"/>
                  </a:lnTo>
                  <a:lnTo>
                    <a:pt x="66" y="92"/>
                  </a:lnTo>
                  <a:lnTo>
                    <a:pt x="71" y="88"/>
                  </a:lnTo>
                  <a:lnTo>
                    <a:pt x="72" y="87"/>
                  </a:lnTo>
                  <a:lnTo>
                    <a:pt x="76" y="85"/>
                  </a:lnTo>
                  <a:lnTo>
                    <a:pt x="79" y="85"/>
                  </a:lnTo>
                  <a:lnTo>
                    <a:pt x="82" y="84"/>
                  </a:lnTo>
                  <a:lnTo>
                    <a:pt x="86" y="84"/>
                  </a:lnTo>
                  <a:lnTo>
                    <a:pt x="84" y="84"/>
                  </a:lnTo>
                  <a:lnTo>
                    <a:pt x="87" y="82"/>
                  </a:lnTo>
                  <a:lnTo>
                    <a:pt x="86" y="84"/>
                  </a:lnTo>
                  <a:lnTo>
                    <a:pt x="89" y="81"/>
                  </a:lnTo>
                  <a:lnTo>
                    <a:pt x="88" y="82"/>
                  </a:lnTo>
                  <a:lnTo>
                    <a:pt x="92" y="79"/>
                  </a:lnTo>
                  <a:lnTo>
                    <a:pt x="94" y="76"/>
                  </a:lnTo>
                  <a:lnTo>
                    <a:pt x="97" y="71"/>
                  </a:lnTo>
                  <a:lnTo>
                    <a:pt x="100" y="66"/>
                  </a:lnTo>
                  <a:lnTo>
                    <a:pt x="103" y="61"/>
                  </a:lnTo>
                  <a:lnTo>
                    <a:pt x="105" y="54"/>
                  </a:lnTo>
                  <a:lnTo>
                    <a:pt x="108" y="47"/>
                  </a:lnTo>
                  <a:lnTo>
                    <a:pt x="111" y="26"/>
                  </a:lnTo>
                  <a:lnTo>
                    <a:pt x="131" y="30"/>
                  </a:lnTo>
                  <a:lnTo>
                    <a:pt x="126" y="53"/>
                  </a:lnTo>
                  <a:lnTo>
                    <a:pt x="123" y="61"/>
                  </a:lnTo>
                  <a:lnTo>
                    <a:pt x="120" y="69"/>
                  </a:lnTo>
                  <a:lnTo>
                    <a:pt x="117" y="76"/>
                  </a:lnTo>
                  <a:lnTo>
                    <a:pt x="113" y="81"/>
                  </a:lnTo>
                  <a:lnTo>
                    <a:pt x="109" y="87"/>
                  </a:lnTo>
                  <a:lnTo>
                    <a:pt x="105" y="93"/>
                  </a:lnTo>
                  <a:lnTo>
                    <a:pt x="101" y="96"/>
                  </a:lnTo>
                  <a:lnTo>
                    <a:pt x="100" y="96"/>
                  </a:lnTo>
                  <a:lnTo>
                    <a:pt x="96" y="100"/>
                  </a:lnTo>
                  <a:lnTo>
                    <a:pt x="95" y="101"/>
                  </a:lnTo>
                  <a:lnTo>
                    <a:pt x="90" y="102"/>
                  </a:lnTo>
                  <a:lnTo>
                    <a:pt x="88" y="102"/>
                  </a:lnTo>
                  <a:lnTo>
                    <a:pt x="85" y="103"/>
                  </a:lnTo>
                  <a:lnTo>
                    <a:pt x="81" y="103"/>
                  </a:lnTo>
                  <a:lnTo>
                    <a:pt x="84" y="103"/>
                  </a:lnTo>
                  <a:lnTo>
                    <a:pt x="80" y="104"/>
                  </a:lnTo>
                  <a:lnTo>
                    <a:pt x="81" y="103"/>
                  </a:lnTo>
                  <a:lnTo>
                    <a:pt x="79" y="105"/>
                  </a:lnTo>
                  <a:lnTo>
                    <a:pt x="76" y="109"/>
                  </a:lnTo>
                  <a:lnTo>
                    <a:pt x="76" y="108"/>
                  </a:lnTo>
                  <a:lnTo>
                    <a:pt x="73" y="111"/>
                  </a:lnTo>
                  <a:lnTo>
                    <a:pt x="70" y="116"/>
                  </a:lnTo>
                  <a:lnTo>
                    <a:pt x="68" y="120"/>
                  </a:lnTo>
                  <a:lnTo>
                    <a:pt x="64" y="126"/>
                  </a:lnTo>
                  <a:lnTo>
                    <a:pt x="62" y="133"/>
                  </a:lnTo>
                  <a:lnTo>
                    <a:pt x="60" y="139"/>
                  </a:lnTo>
                  <a:lnTo>
                    <a:pt x="56" y="160"/>
                  </a:lnTo>
                  <a:lnTo>
                    <a:pt x="37" y="157"/>
                  </a:lnTo>
                  <a:close/>
                  <a:moveTo>
                    <a:pt x="95" y="155"/>
                  </a:moveTo>
                  <a:lnTo>
                    <a:pt x="43" y="187"/>
                  </a:lnTo>
                  <a:lnTo>
                    <a:pt x="0" y="143"/>
                  </a:lnTo>
                  <a:lnTo>
                    <a:pt x="95" y="155"/>
                  </a:lnTo>
                  <a:close/>
                  <a:moveTo>
                    <a:pt x="72" y="32"/>
                  </a:moveTo>
                  <a:lnTo>
                    <a:pt x="124" y="0"/>
                  </a:lnTo>
                  <a:lnTo>
                    <a:pt x="167" y="44"/>
                  </a:lnTo>
                  <a:lnTo>
                    <a:pt x="72" y="32"/>
                  </a:lnTo>
                  <a:close/>
                </a:path>
              </a:pathLst>
            </a:custGeom>
            <a:solidFill>
              <a:srgbClr val="5F5F5F"/>
            </a:solidFill>
            <a:ln w="0">
              <a:solidFill>
                <a:srgbClr val="5F5F5F"/>
              </a:solidFill>
              <a:round/>
              <a:headEnd/>
              <a:tailEnd/>
            </a:ln>
          </p:spPr>
          <p:txBody>
            <a:bodyPr/>
            <a:lstStyle/>
            <a:p>
              <a:endParaRPr lang="ru-RU"/>
            </a:p>
          </p:txBody>
        </p:sp>
      </p:grpSp>
    </p:spTree>
    <p:extLst>
      <p:ext uri="{BB962C8B-B14F-4D97-AF65-F5344CB8AC3E}">
        <p14:creationId xmlns:p14="http://schemas.microsoft.com/office/powerpoint/2010/main" val="180480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76375" y="333375"/>
            <a:ext cx="6397625" cy="519113"/>
          </a:xfrm>
          <a:prstGeom prst="rect">
            <a:avLst/>
          </a:prstGeom>
          <a:noFill/>
          <a:ln w="9525">
            <a:noFill/>
            <a:miter lim="800000"/>
            <a:headEnd/>
            <a:tailEnd/>
          </a:ln>
        </p:spPr>
        <p:txBody>
          <a:bodyPr wrap="none">
            <a:spAutoFit/>
          </a:bodyPr>
          <a:lstStyle/>
          <a:p>
            <a:pPr eaLnBrk="1" hangingPunct="1"/>
            <a:r>
              <a:rPr lang="ru-RU" altLang="ru-RU" sz="2800" b="1">
                <a:solidFill>
                  <a:schemeClr val="tx2"/>
                </a:solidFill>
              </a:rPr>
              <a:t>Участие заинтересованных сторон</a:t>
            </a:r>
            <a:endParaRPr lang="ru-RU" altLang="ru-RU" sz="2800" b="1">
              <a:solidFill>
                <a:schemeClr val="tx2"/>
              </a:solidFill>
              <a:latin typeface="Calibri" pitchFamily="34" charset="0"/>
            </a:endParaRPr>
          </a:p>
        </p:txBody>
      </p:sp>
      <p:sp>
        <p:nvSpPr>
          <p:cNvPr id="23555" name="Rectangle 3"/>
          <p:cNvSpPr>
            <a:spLocks noChangeArrowheads="1"/>
          </p:cNvSpPr>
          <p:nvPr/>
        </p:nvSpPr>
        <p:spPr bwMode="auto">
          <a:xfrm>
            <a:off x="428625" y="1163638"/>
            <a:ext cx="8215313" cy="3165475"/>
          </a:xfrm>
          <a:prstGeom prst="rect">
            <a:avLst/>
          </a:prstGeom>
          <a:noFill/>
          <a:ln w="9525">
            <a:noFill/>
            <a:miter lim="800000"/>
            <a:headEnd/>
            <a:tailEnd/>
          </a:ln>
        </p:spPr>
        <p:txBody>
          <a:bodyPr anchor="ctr">
            <a:spAutoFit/>
          </a:bodyPr>
          <a:lstStyle/>
          <a:p>
            <a:pPr eaLnBrk="1" hangingPunct="1"/>
            <a:endParaRPr lang="en-GB" altLang="ru-RU" sz="1000" b="1">
              <a:latin typeface="Calibri" pitchFamily="34" charset="0"/>
            </a:endParaRPr>
          </a:p>
          <a:p>
            <a:r>
              <a:rPr lang="ru-RU" altLang="ru-RU" sz="2400" b="1"/>
              <a:t>Шаг</a:t>
            </a:r>
            <a:r>
              <a:rPr lang="en-GB" altLang="ru-RU" sz="2400" b="1">
                <a:latin typeface="Calibri" pitchFamily="34" charset="0"/>
              </a:rPr>
              <a:t> 1: </a:t>
            </a:r>
            <a:r>
              <a:rPr lang="ru-RU" altLang="ru-RU" sz="2400" b="1"/>
              <a:t>Определить ключевых участников</a:t>
            </a:r>
            <a:endParaRPr lang="en-GB" altLang="ru-RU" sz="2400">
              <a:latin typeface="Calibri" pitchFamily="34" charset="0"/>
            </a:endParaRPr>
          </a:p>
          <a:p>
            <a:endParaRPr lang="en-GB" altLang="ru-RU" sz="2400">
              <a:latin typeface="Calibri" pitchFamily="34" charset="0"/>
            </a:endParaRPr>
          </a:p>
          <a:p>
            <a:r>
              <a:rPr lang="ru-RU" altLang="ru-RU" sz="2400" b="1"/>
              <a:t>Шаг</a:t>
            </a:r>
            <a:r>
              <a:rPr lang="en-GB" altLang="ru-RU" sz="2400" b="1">
                <a:latin typeface="Calibri" pitchFamily="34" charset="0"/>
              </a:rPr>
              <a:t> 2: </a:t>
            </a:r>
            <a:r>
              <a:rPr lang="ru-RU" altLang="ru-RU" sz="2400" b="1"/>
              <a:t>Оценить их интересы и потенциальное воздействие проекта на их интересы</a:t>
            </a:r>
          </a:p>
          <a:p>
            <a:endParaRPr lang="ru-RU" altLang="ru-RU" sz="2400" b="1"/>
          </a:p>
          <a:p>
            <a:r>
              <a:rPr lang="ru-RU" altLang="ru-RU" sz="2400" b="1"/>
              <a:t>Шаг 3: Оценить их важность и степень влияния</a:t>
            </a:r>
          </a:p>
          <a:p>
            <a:endParaRPr lang="ru-RU" altLang="ru-RU" sz="2400" b="1"/>
          </a:p>
          <a:p>
            <a:r>
              <a:rPr lang="ru-RU" altLang="ru-RU" sz="2400" b="1"/>
              <a:t>Шаг 4: Выработать стратегию участия</a:t>
            </a:r>
          </a:p>
        </p:txBody>
      </p:sp>
      <p:sp>
        <p:nvSpPr>
          <p:cNvPr id="23556" name="Rectangle 6"/>
          <p:cNvSpPr>
            <a:spLocks noChangeArrowheads="1"/>
          </p:cNvSpPr>
          <p:nvPr/>
        </p:nvSpPr>
        <p:spPr bwMode="auto">
          <a:xfrm>
            <a:off x="1643063" y="4865688"/>
            <a:ext cx="5929312" cy="1800225"/>
          </a:xfrm>
          <a:prstGeom prst="rect">
            <a:avLst/>
          </a:prstGeom>
          <a:noFill/>
          <a:ln w="9525">
            <a:noFill/>
            <a:miter lim="800000"/>
            <a:headEnd/>
            <a:tailEnd/>
          </a:ln>
        </p:spPr>
        <p:txBody>
          <a:bodyPr anchor="ctr">
            <a:spAutoFit/>
          </a:bodyPr>
          <a:lstStyle/>
          <a:p>
            <a:pPr algn="ctr" eaLnBrk="1" hangingPunct="1"/>
            <a:r>
              <a:rPr lang="ru-RU" altLang="ru-RU" sz="2800" b="1">
                <a:solidFill>
                  <a:srgbClr val="C00000"/>
                </a:solidFill>
                <a:cs typeface="Tahoma" pitchFamily="34" charset="0"/>
              </a:rPr>
              <a:t>Как ранжировать заинтересованные стороны и как представить интересы наименее защищенных</a:t>
            </a:r>
            <a:r>
              <a:rPr lang="en-GB" altLang="ru-RU" sz="2800" b="1">
                <a:solidFill>
                  <a:srgbClr val="C00000"/>
                </a:solidFill>
                <a:latin typeface="Calibri" pitchFamily="34" charset="0"/>
                <a:ea typeface="Times New Roman" pitchFamily="18" charset="0"/>
                <a:cs typeface="Tahoma" pitchFamily="34" charset="0"/>
              </a:rPr>
              <a:t>?</a:t>
            </a:r>
            <a:endParaRPr lang="en-GB" altLang="ru-RU" sz="6000" b="1">
              <a:solidFill>
                <a:srgbClr val="C00000"/>
              </a:solidFill>
              <a:latin typeface="Calibri" pitchFamily="34" charset="0"/>
              <a:ea typeface="Times New Roman" pitchFamily="18" charset="0"/>
              <a:cs typeface="Tahoma" pitchFamily="34" charset="0"/>
            </a:endParaRPr>
          </a:p>
        </p:txBody>
      </p:sp>
    </p:spTree>
    <p:extLst>
      <p:ext uri="{BB962C8B-B14F-4D97-AF65-F5344CB8AC3E}">
        <p14:creationId xmlns:p14="http://schemas.microsoft.com/office/powerpoint/2010/main" val="37403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3541</TotalTime>
  <Words>1826</Words>
  <Application>Microsoft Office PowerPoint</Application>
  <PresentationFormat>Экран (4:3)</PresentationFormat>
  <Paragraphs>735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Татьяна</dc:creator>
  <cp:lastModifiedBy>1</cp:lastModifiedBy>
  <cp:revision>430</cp:revision>
  <dcterms:created xsi:type="dcterms:W3CDTF">2008-04-10T15:16:45Z</dcterms:created>
  <dcterms:modified xsi:type="dcterms:W3CDTF">2021-03-25T13:29:45Z</dcterms:modified>
</cp:coreProperties>
</file>