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308" r:id="rId2"/>
    <p:sldId id="312" r:id="rId3"/>
    <p:sldId id="315" r:id="rId4"/>
    <p:sldId id="316" r:id="rId5"/>
    <p:sldId id="317" r:id="rId6"/>
    <p:sldId id="298" r:id="rId7"/>
    <p:sldId id="257" r:id="rId8"/>
    <p:sldId id="299" r:id="rId9"/>
    <p:sldId id="300" r:id="rId10"/>
    <p:sldId id="301" r:id="rId11"/>
    <p:sldId id="258" r:id="rId12"/>
    <p:sldId id="259" r:id="rId13"/>
    <p:sldId id="260" r:id="rId14"/>
    <p:sldId id="262" r:id="rId15"/>
    <p:sldId id="265" r:id="rId16"/>
    <p:sldId id="263" r:id="rId17"/>
    <p:sldId id="266" r:id="rId18"/>
    <p:sldId id="267" r:id="rId19"/>
    <p:sldId id="268" r:id="rId20"/>
    <p:sldId id="269" r:id="rId21"/>
    <p:sldId id="273" r:id="rId22"/>
    <p:sldId id="321" r:id="rId23"/>
    <p:sldId id="303" r:id="rId24"/>
    <p:sldId id="270" r:id="rId25"/>
    <p:sldId id="274" r:id="rId26"/>
    <p:sldId id="275" r:id="rId27"/>
    <p:sldId id="276" r:id="rId28"/>
    <p:sldId id="277" r:id="rId29"/>
    <p:sldId id="278" r:id="rId30"/>
    <p:sldId id="279" r:id="rId31"/>
    <p:sldId id="322" r:id="rId32"/>
    <p:sldId id="271" r:id="rId33"/>
    <p:sldId id="294" r:id="rId34"/>
    <p:sldId id="295" r:id="rId35"/>
    <p:sldId id="272" r:id="rId36"/>
    <p:sldId id="280" r:id="rId37"/>
    <p:sldId id="281" r:id="rId38"/>
    <p:sldId id="282" r:id="rId39"/>
    <p:sldId id="304" r:id="rId40"/>
    <p:sldId id="296" r:id="rId41"/>
    <p:sldId id="283" r:id="rId42"/>
    <p:sldId id="324" r:id="rId43"/>
    <p:sldId id="325" r:id="rId44"/>
    <p:sldId id="293" r:id="rId45"/>
    <p:sldId id="323" r:id="rId46"/>
    <p:sldId id="284" r:id="rId47"/>
    <p:sldId id="285" r:id="rId48"/>
    <p:sldId id="287" r:id="rId49"/>
    <p:sldId id="288" r:id="rId50"/>
    <p:sldId id="289" r:id="rId51"/>
    <p:sldId id="286" r:id="rId52"/>
    <p:sldId id="307" r:id="rId53"/>
    <p:sldId id="290" r:id="rId54"/>
    <p:sldId id="297" r:id="rId55"/>
    <p:sldId id="319" r:id="rId56"/>
    <p:sldId id="305" r:id="rId57"/>
    <p:sldId id="306" r:id="rId58"/>
    <p:sldId id="32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F04D-818E-4352-A2F3-18C40345B4E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14C7-70D9-434D-A3AE-D90335F25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20A9-FD66-4E52-BFCD-8DE3A6DD1E4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37B34-97AD-4B91-975F-3D2D7487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7527-E4CA-4FC5-8633-E28A53FA69E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61EA-C697-448C-9A86-63DFAC44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703A-82D2-41FB-848C-4F9DCD74B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4829E-5BFA-48A4-827B-28BC7EBD5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0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CCD6-6D02-4091-B086-6A261A62078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9D8A-ADE8-4260-81AC-456D51A9E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880A2-1BB1-4780-9677-03908979917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3087-5146-4346-A004-09C157F84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4A2D-95BE-452E-ABEA-2638F9AA1AB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67B50-A489-4C21-BA66-5EAAB7FF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C62C-52D3-492B-9498-853815BAF74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D566-BAFB-4617-B869-5D1F3058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D55E-7059-49DA-8DC8-768BD2874FA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6EDD-EFBA-497B-8459-2BD157F3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F4CA-0760-4328-BF20-A6063DB220AF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1FAB-0DAE-4D2A-9EB1-01C3B84C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CCEC-A05D-4191-A901-21ACDBA1028E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7ED7-5D4D-4E8E-B2A0-971CDEA76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6FF3-68CA-437D-A9CA-2A25632EE2D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ECA3-6106-4E5D-A7A1-C91C789A3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1F5B62D-8AC8-4834-AA21-798C76FE10D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59F74E-38F7-4215-BC24-32F4D3AA3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gzadereev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krskdaily.ru/?attachment_id=213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skdaily.ru/?attachment_id=2131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krskdaily.ru/?attachment_id=2130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352340918314744" TargetMode="External"/><Relationship Id="rId2" Type="http://schemas.openxmlformats.org/officeDocument/2006/relationships/hyperlink" Target="https://www.tandfonline.com/doi/full/10.1080/10643389.2018.155888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en.edu/openlearn/ocw/mod/oucontent/view.php?printable=1&amp;id=23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4343400" y="777875"/>
            <a:ext cx="4648200" cy="1736725"/>
          </a:xfrm>
        </p:spPr>
        <p:txBody>
          <a:bodyPr/>
          <a:lstStyle/>
          <a:p>
            <a:pPr eaLnBrk="1" hangingPunct="1"/>
            <a:r>
              <a:rPr lang="ru-RU" sz="4800" b="1" smtClean="0"/>
              <a:t>Очистка сточных вод</a:t>
            </a:r>
            <a:endParaRPr lang="en-US" sz="4800" b="1" smtClean="0"/>
          </a:p>
        </p:txBody>
      </p:sp>
      <p:pic>
        <p:nvPicPr>
          <p:cNvPr id="65539" name="Picture 4" descr="http://blogs.egu.eu/4degrees/files/2013/09/800px-Discharge_p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962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93663" y="4176713"/>
            <a:ext cx="89487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Егор Задереев</a:t>
            </a:r>
            <a:endParaRPr lang="en-US" sz="3200" b="1"/>
          </a:p>
          <a:p>
            <a:pPr algn="ctr"/>
            <a:endParaRPr lang="en-US" sz="3200" b="1"/>
          </a:p>
          <a:p>
            <a:pPr algn="ctr"/>
            <a:r>
              <a:rPr lang="ru-RU" sz="3200"/>
              <a:t>к.б.н. </a:t>
            </a:r>
            <a:r>
              <a:rPr lang="en-US" sz="3200"/>
              <a:t>(</a:t>
            </a:r>
            <a:r>
              <a:rPr lang="ru-RU" sz="3200"/>
              <a:t>гидробиология</a:t>
            </a:r>
            <a:r>
              <a:rPr lang="en-US" sz="3200"/>
              <a:t>)</a:t>
            </a:r>
          </a:p>
          <a:p>
            <a:pPr algn="ctr"/>
            <a:r>
              <a:rPr lang="en-US" sz="3200"/>
              <a:t>MSc (</a:t>
            </a:r>
            <a:r>
              <a:rPr lang="ru-RU" sz="3200"/>
              <a:t>науки об окружающей среде и политике</a:t>
            </a:r>
            <a:r>
              <a:rPr lang="en-US" sz="3200"/>
              <a:t>)</a:t>
            </a:r>
          </a:p>
          <a:p>
            <a:pPr algn="ctr"/>
            <a:r>
              <a:rPr lang="en-US" sz="3200">
                <a:hlinkClick r:id="rId3"/>
              </a:rPr>
              <a:t>egzadereev@gmail.com</a:t>
            </a:r>
            <a:r>
              <a:rPr lang="en-US" sz="3200"/>
              <a:t>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7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219200" y="1524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Кислородные склянки</a:t>
            </a:r>
            <a:endParaRPr lang="en-US" sz="2400" b="1" dirty="0">
              <a:latin typeface="+mj-lt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33400" y="47244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БПК как функция времени</a:t>
            </a:r>
            <a:endParaRPr lang="en-US" sz="2400" b="1" dirty="0">
              <a:latin typeface="+mj-lt"/>
            </a:endParaRPr>
          </a:p>
        </p:txBody>
      </p:sp>
      <p:pic>
        <p:nvPicPr>
          <p:cNvPr id="8197" name="Picture 2" descr="Изменение характера потребления кислорода при нитрифик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931" y="3962400"/>
            <a:ext cx="49704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44249" y="305336"/>
            <a:ext cx="4071151" cy="62478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Как правило, в течение 5 суток при нормальных условиях происходит окисление ~ 70 % легкоокисляющихся органических веществ. Практически полное окисление (</a:t>
            </a:r>
            <a:r>
              <a:rPr lang="ru-RU" sz="2000" b="1" dirty="0" err="1">
                <a:solidFill>
                  <a:srgbClr val="252525"/>
                </a:solidFill>
                <a:latin typeface="Arial" panose="020B0604020202020204" pitchFamily="34" charset="0"/>
              </a:rPr>
              <a:t>БПК</a:t>
            </a:r>
            <a:r>
              <a:rPr lang="ru-RU" sz="2000" b="1" baseline="-25000" dirty="0" err="1">
                <a:solidFill>
                  <a:srgbClr val="252525"/>
                </a:solidFill>
                <a:latin typeface="Arial" panose="020B0604020202020204" pitchFamily="34" charset="0"/>
              </a:rPr>
              <a:t>полн</a:t>
            </a: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 или </a:t>
            </a: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БПК</a:t>
            </a:r>
            <a:r>
              <a:rPr lang="ru-RU" sz="2000" b="1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20</a:t>
            </a: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) достигается в течение 20 суток</a:t>
            </a:r>
            <a:r>
              <a:rPr lang="ru-RU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Для источников централизованного хозяйственно-питьевого водоснабжения (ГОСТ 2761-84) и водных объектов, используемых в </a:t>
            </a:r>
            <a:r>
              <a:rPr lang="ru-RU" sz="2000" dirty="0" err="1">
                <a:solidFill>
                  <a:srgbClr val="252525"/>
                </a:solidFill>
                <a:latin typeface="Arial" panose="020B0604020202020204" pitchFamily="34" charset="0"/>
              </a:rPr>
              <a:t>рыбохозяйственных</a:t>
            </a: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 целях, </a:t>
            </a:r>
            <a:r>
              <a:rPr lang="ru-RU" sz="2000" dirty="0" err="1">
                <a:solidFill>
                  <a:srgbClr val="252525"/>
                </a:solidFill>
                <a:latin typeface="Arial" panose="020B0604020202020204" pitchFamily="34" charset="0"/>
              </a:rPr>
              <a:t>БПК</a:t>
            </a:r>
            <a:r>
              <a:rPr lang="ru-RU" sz="2000" baseline="-25000" dirty="0" err="1">
                <a:solidFill>
                  <a:srgbClr val="252525"/>
                </a:solidFill>
                <a:latin typeface="Arial" panose="020B0604020202020204" pitchFamily="34" charset="0"/>
              </a:rPr>
              <a:t>полн</a:t>
            </a: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 не должно превышать 3 мг О</a:t>
            </a:r>
            <a:r>
              <a:rPr lang="ru-RU" sz="20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</a:rPr>
              <a:t>/л, для водоемов культурно-бытового водопользования — 6 мг/л. </a:t>
            </a:r>
            <a:endParaRPr lang="ru-RU" sz="2000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сточных вод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eaLnBrk="1" hangingPunct="1"/>
            <a:r>
              <a:rPr lang="ru-RU" dirty="0" smtClean="0"/>
              <a:t>Домашнее хозяйство</a:t>
            </a:r>
            <a:r>
              <a:rPr lang="en-US" dirty="0" smtClean="0"/>
              <a:t> (</a:t>
            </a:r>
            <a:r>
              <a:rPr lang="ru-RU" dirty="0" smtClean="0"/>
              <a:t>кухня, ванная</a:t>
            </a:r>
            <a:r>
              <a:rPr lang="en-US" dirty="0" smtClean="0"/>
              <a:t>)</a:t>
            </a:r>
          </a:p>
          <a:p>
            <a:pPr eaLnBrk="1" hangingPunct="1"/>
            <a:r>
              <a:rPr lang="ru-RU" dirty="0" smtClean="0"/>
              <a:t>Офисы, фирмы (преимущественно бытовые стоки)</a:t>
            </a:r>
          </a:p>
          <a:p>
            <a:pPr eaLnBrk="1" hangingPunct="1"/>
            <a:r>
              <a:rPr lang="ru-RU" dirty="0" smtClean="0"/>
              <a:t>Ливневая канализация</a:t>
            </a:r>
            <a:endParaRPr lang="en-US" dirty="0" smtClean="0"/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Предприятия (промышленные стоки – требуют специальной очистки) – не рассматриваются в этой лекции!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очищать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Собирать и транспортировать по трубам к местам централизованной очистки</a:t>
            </a:r>
          </a:p>
          <a:p>
            <a:pPr eaLnBrk="1" hangingPunct="1"/>
            <a:r>
              <a:rPr lang="ru-RU" smtClean="0"/>
              <a:t>Очищать на месте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стадии очистки воды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Первичная</a:t>
            </a:r>
            <a:endParaRPr lang="en-US" sz="2800" smtClean="0"/>
          </a:p>
          <a:p>
            <a:pPr lvl="1" eaLnBrk="1" hangingPunct="1"/>
            <a:r>
              <a:rPr lang="ru-RU" sz="2400" smtClean="0"/>
              <a:t>Отделяют твердые частицы</a:t>
            </a:r>
            <a:endParaRPr lang="en-US" sz="2400" smtClean="0"/>
          </a:p>
          <a:p>
            <a:pPr eaLnBrk="1" hangingPunct="1"/>
            <a:r>
              <a:rPr lang="ru-RU" sz="2800" smtClean="0"/>
              <a:t>Вторичная</a:t>
            </a:r>
            <a:endParaRPr lang="en-US" sz="2800" smtClean="0"/>
          </a:p>
          <a:p>
            <a:pPr lvl="1" eaLnBrk="1" hangingPunct="1"/>
            <a:r>
              <a:rPr lang="ru-RU" sz="2400" smtClean="0"/>
              <a:t>Растворенные биологические вещества переводятся в твердую массу используя бактерии</a:t>
            </a:r>
            <a:endParaRPr lang="en-US" sz="2400" smtClean="0"/>
          </a:p>
          <a:p>
            <a:pPr lvl="1" eaLnBrk="1" hangingPunct="1"/>
            <a:r>
              <a:rPr lang="en-US" sz="2400" smtClean="0"/>
              <a:t>95% </a:t>
            </a:r>
            <a:r>
              <a:rPr lang="ru-RU" sz="2400" smtClean="0"/>
              <a:t>растворенных молекул должно быть удалено</a:t>
            </a:r>
            <a:endParaRPr lang="en-US" sz="2400" smtClean="0"/>
          </a:p>
          <a:p>
            <a:pPr eaLnBrk="1" hangingPunct="1"/>
            <a:r>
              <a:rPr lang="ru-RU" sz="2800" smtClean="0"/>
              <a:t>Окончательная</a:t>
            </a:r>
            <a:endParaRPr lang="en-US" sz="2800" smtClean="0"/>
          </a:p>
          <a:p>
            <a:pPr lvl="1" eaLnBrk="1" hangingPunct="1"/>
            <a:r>
              <a:rPr lang="ru-RU" sz="2400" smtClean="0"/>
              <a:t>Биологические вещества нейтрализуются и удаляются, вода может быть дезинфицирована химически или физически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Виды обработки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Механическая обработка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Удаление крупных объектов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Удаление песка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осаждение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Биологическая обработка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Активный ил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Химическая обработка</a:t>
            </a:r>
            <a:endParaRPr lang="en-US" sz="2800" b="1" smtClean="0"/>
          </a:p>
          <a:p>
            <a:pPr lvl="1" eaLnBrk="1" hangingPunct="1">
              <a:lnSpc>
                <a:spcPct val="80000"/>
              </a:lnSpc>
            </a:pPr>
            <a:r>
              <a:rPr lang="ru-RU" sz="2400" smtClean="0"/>
              <a:t>Дезинфекция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Предварительная обработка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Удаление крупных объектов</a:t>
            </a:r>
            <a:endParaRPr lang="en-US" dirty="0" smtClean="0"/>
          </a:p>
          <a:p>
            <a:pPr eaLnBrk="1" hangingPunct="1"/>
            <a:r>
              <a:rPr lang="ru-RU" dirty="0" smtClean="0"/>
              <a:t>Например</a:t>
            </a:r>
            <a:r>
              <a:rPr lang="en-US" dirty="0" smtClean="0"/>
              <a:t>: </a:t>
            </a:r>
            <a:r>
              <a:rPr lang="ru-RU" dirty="0" smtClean="0"/>
              <a:t>палки, туалетная бумага, тряпки</a:t>
            </a:r>
            <a:endParaRPr lang="en-US" dirty="0" smtClean="0"/>
          </a:p>
          <a:p>
            <a:pPr eaLnBrk="1" hangingPunct="1"/>
            <a:r>
              <a:rPr lang="ru-RU" dirty="0" smtClean="0"/>
              <a:t>Различные виды сит</a:t>
            </a:r>
          </a:p>
          <a:p>
            <a:pPr eaLnBrk="1" hangingPunct="1"/>
            <a:r>
              <a:rPr lang="ru-RU" dirty="0" smtClean="0"/>
              <a:t>Удаляют, так как повредит оборудование при дальнейшей очистке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Стадии очистки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первичная обработка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Обычно во время первичной обработки удаляют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Жиры, масла и смазки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 песок, камни и гравий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 крупные осаждаемые твердые вещества, включая отходы деятельности человека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 плавающие вещества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первичной обработки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Улавливатель песка</a:t>
            </a:r>
            <a:endParaRPr lang="en-US" smtClean="0"/>
          </a:p>
          <a:p>
            <a:pPr lvl="1" eaLnBrk="1" hangingPunct="1"/>
            <a:r>
              <a:rPr lang="ru-RU" smtClean="0"/>
              <a:t>Удаляет песок и прочие твердые частицы</a:t>
            </a:r>
            <a:endParaRPr lang="en-US" smtClean="0"/>
          </a:p>
          <a:p>
            <a:pPr lvl="1" eaLnBrk="1" hangingPunct="1"/>
            <a:r>
              <a:rPr lang="ru-RU" smtClean="0"/>
              <a:t>Необходимо контролировать скорость потока</a:t>
            </a:r>
            <a:endParaRPr lang="en-US" smtClean="0"/>
          </a:p>
          <a:p>
            <a:pPr lvl="2" eaLnBrk="1" hangingPunct="1"/>
            <a:r>
              <a:rPr lang="ru-RU" smtClean="0"/>
              <a:t>Песок и камни оседают</a:t>
            </a:r>
            <a:endParaRPr lang="en-US" smtClean="0"/>
          </a:p>
          <a:p>
            <a:pPr lvl="2" eaLnBrk="1" hangingPunct="1"/>
            <a:r>
              <a:rPr lang="ru-RU" smtClean="0"/>
              <a:t>Органическое вещество остается в воде</a:t>
            </a:r>
            <a:endParaRPr lang="en-US" smtClean="0"/>
          </a:p>
          <a:p>
            <a:pPr lvl="1" eaLnBrk="1" hangingPunct="1"/>
            <a:r>
              <a:rPr lang="ru-RU" smtClean="0"/>
              <a:t>Собранные вещества можно вывозить на свалку или использовать повторно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4038600" cy="4495800"/>
          </a:xfrm>
        </p:spPr>
        <p:txBody>
          <a:bodyPr/>
          <a:lstStyle/>
          <a:p>
            <a:pPr eaLnBrk="1" hangingPunct="1"/>
            <a:r>
              <a:rPr lang="ru-RU" sz="2800" smtClean="0"/>
              <a:t>Первичный осадочный бак</a:t>
            </a:r>
            <a:endParaRPr lang="en-US" sz="2800" smtClean="0"/>
          </a:p>
          <a:p>
            <a:pPr lvl="1" eaLnBrk="1" hangingPunct="1"/>
            <a:r>
              <a:rPr lang="ru-RU" sz="2400" smtClean="0"/>
              <a:t>Удаляет жир и грязь</a:t>
            </a:r>
            <a:endParaRPr lang="en-US" sz="2400" smtClean="0"/>
          </a:p>
          <a:p>
            <a:pPr lvl="1" eaLnBrk="1" hangingPunct="1"/>
            <a:r>
              <a:rPr lang="ru-RU" sz="2400" smtClean="0"/>
              <a:t>Твердые отходы оседают, плавающие собирают с поверхности</a:t>
            </a:r>
            <a:endParaRPr lang="en-US" sz="2400" smtClean="0"/>
          </a:p>
          <a:p>
            <a:pPr lvl="1" eaLnBrk="1" hangingPunct="1"/>
            <a:r>
              <a:rPr lang="ru-RU" sz="2400" smtClean="0"/>
              <a:t>Получается жидкость для последующей обработки</a:t>
            </a:r>
          </a:p>
          <a:p>
            <a:pPr lvl="1" eaLnBrk="1" hangingPunct="1"/>
            <a:r>
              <a:rPr lang="ru-RU" sz="2400" smtClean="0"/>
              <a:t>Фекальный осадок вывозят на переработку</a:t>
            </a:r>
            <a:endParaRPr lang="en-US" sz="2400" smtClean="0"/>
          </a:p>
        </p:txBody>
      </p:sp>
      <p:pic>
        <p:nvPicPr>
          <p:cNvPr id="17411" name="Picture 4" descr="1 sedimentation t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2057400"/>
            <a:ext cx="5029200" cy="377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Стадии очистки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Вторичная обработка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Разложение биологического вещества</a:t>
            </a:r>
            <a:r>
              <a:rPr lang="en-US" sz="2800" dirty="0" smtClean="0"/>
              <a:t> (</a:t>
            </a:r>
            <a:r>
              <a:rPr lang="ru-RU" sz="2800" dirty="0" smtClean="0"/>
              <a:t>растворенного</a:t>
            </a:r>
            <a:r>
              <a:rPr lang="en-US" sz="2800" dirty="0" smtClean="0"/>
              <a:t>)</a:t>
            </a:r>
          </a:p>
          <a:p>
            <a:pPr lvl="1" eaLnBrk="1" hangingPunct="1"/>
            <a:r>
              <a:rPr lang="ru-RU" sz="2400" dirty="0" smtClean="0"/>
              <a:t>Пример</a:t>
            </a:r>
            <a:r>
              <a:rPr lang="en-US" sz="2400" dirty="0" smtClean="0"/>
              <a:t>: </a:t>
            </a:r>
            <a:r>
              <a:rPr lang="ru-RU" sz="2400" dirty="0" smtClean="0"/>
              <a:t>жидкие отходы человека, пищевые смывы, мыло, порошок</a:t>
            </a:r>
            <a:endParaRPr lang="en-US" sz="2400" dirty="0" smtClean="0"/>
          </a:p>
          <a:p>
            <a:pPr eaLnBrk="1" hangingPunct="1"/>
            <a:r>
              <a:rPr lang="ru-RU" sz="2800" dirty="0" smtClean="0"/>
              <a:t>Добавляют бактерий и простейших (инфузорий) в сточную воду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3 </a:t>
            </a:r>
            <a:r>
              <a:rPr lang="ru-RU" sz="2800" dirty="0" smtClean="0"/>
              <a:t>разных подхода</a:t>
            </a:r>
            <a:endParaRPr lang="en-US" sz="2800" dirty="0" smtClean="0"/>
          </a:p>
          <a:p>
            <a:pPr lvl="1" eaLnBrk="1" hangingPunct="1"/>
            <a:r>
              <a:rPr lang="ru-RU" sz="2400" dirty="0" smtClean="0"/>
              <a:t>Фиксированные пленки</a:t>
            </a:r>
          </a:p>
          <a:p>
            <a:pPr lvl="1" eaLnBrk="1" hangingPunct="1"/>
            <a:r>
              <a:rPr lang="ru-RU" sz="2400" dirty="0" smtClean="0"/>
              <a:t>Взвешенные пленки</a:t>
            </a:r>
            <a:endParaRPr lang="en-US" sz="2400" dirty="0" smtClean="0"/>
          </a:p>
          <a:p>
            <a:pPr lvl="1" eaLnBrk="1" hangingPunct="1"/>
            <a:r>
              <a:rPr lang="ru-RU" sz="2400" dirty="0" smtClean="0"/>
              <a:t>Озерная система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66900"/>
            <a:ext cx="88582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39788" y="120650"/>
            <a:ext cx="7389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Запасы возобновляемой пресной воды </a:t>
            </a:r>
          </a:p>
          <a:p>
            <a:pPr algn="ctr"/>
            <a:r>
              <a:rPr lang="ru-RU" sz="2800" b="1"/>
              <a:t>на душу населения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Три подхода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Фиксированные пленки</a:t>
            </a:r>
            <a:endParaRPr lang="en-US" dirty="0" smtClean="0"/>
          </a:p>
          <a:p>
            <a:pPr lvl="1" eaLnBrk="1" hangingPunct="1"/>
            <a:r>
              <a:rPr lang="ru-RU" dirty="0" smtClean="0"/>
              <a:t>Сначала выращивают микроорганизмы на субстрате (камни, песок или пластик)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ru-RU" dirty="0" smtClean="0"/>
              <a:t> сточную воду наливают на этот субстрат</a:t>
            </a:r>
            <a:endParaRPr lang="en-US" dirty="0" smtClean="0"/>
          </a:p>
          <a:p>
            <a:pPr lvl="1" eaLnBrk="1" hangingPunct="1"/>
            <a:r>
              <a:rPr lang="ru-RU" dirty="0" smtClean="0"/>
              <a:t>Пример</a:t>
            </a:r>
            <a:r>
              <a:rPr lang="en-US" dirty="0" smtClean="0"/>
              <a:t>:</a:t>
            </a:r>
            <a:r>
              <a:rPr lang="ru-RU" dirty="0" smtClean="0"/>
              <a:t> биологические фильтры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Биологический фильтр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Разливают воду на микроорганизмы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Делают из кокса</a:t>
            </a:r>
            <a:r>
              <a:rPr lang="en-US" sz="2800" smtClean="0"/>
              <a:t>, </a:t>
            </a:r>
            <a:r>
              <a:rPr lang="ru-RU" sz="2800" smtClean="0"/>
              <a:t>мела или специальных пластиковых частиц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Для того чтобы не спрессовывался можно добавлять червей или личинок насекомых</a:t>
            </a:r>
            <a:endParaRPr lang="en-US" sz="2800" smtClean="0"/>
          </a:p>
        </p:txBody>
      </p:sp>
      <p:pic>
        <p:nvPicPr>
          <p:cNvPr id="20484" name="Picture 4" descr="trickling b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905000"/>
            <a:ext cx="4953000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7_14a"/>
          <p:cNvPicPr>
            <a:picLocks noChangeAspect="1" noChangeArrowheads="1"/>
          </p:cNvPicPr>
          <p:nvPr/>
        </p:nvPicPr>
        <p:blipFill>
          <a:blip r:embed="rId2" cstate="print"/>
          <a:srcRect b="8760"/>
          <a:stretch>
            <a:fillRect/>
          </a:stretch>
        </p:blipFill>
        <p:spPr bwMode="auto">
          <a:xfrm>
            <a:off x="76200" y="0"/>
            <a:ext cx="89154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Биологический фильтр</a:t>
            </a:r>
            <a:endParaRPr lang="en-US" smtClean="0"/>
          </a:p>
        </p:txBody>
      </p:sp>
      <p:sp>
        <p:nvSpPr>
          <p:cNvPr id="21507" name="AutoShape 3" descr="Granite"/>
          <p:cNvSpPr>
            <a:spLocks noChangeArrowheads="1"/>
          </p:cNvSpPr>
          <p:nvPr/>
        </p:nvSpPr>
        <p:spPr bwMode="auto">
          <a:xfrm>
            <a:off x="914400" y="2743200"/>
            <a:ext cx="6477000" cy="2895600"/>
          </a:xfrm>
          <a:prstGeom prst="can">
            <a:avLst>
              <a:gd name="adj" fmla="val 25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962400" y="2209800"/>
            <a:ext cx="609600" cy="1066800"/>
          </a:xfrm>
          <a:prstGeom prst="can">
            <a:avLst>
              <a:gd name="adj" fmla="val 4375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43000" y="2286000"/>
            <a:ext cx="6096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12954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16764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7432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2766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46482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56388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61722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66294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70866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2209800" y="23622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 flipH="1">
            <a:off x="2819400" y="2438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 flipH="1">
            <a:off x="29718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 flipH="1">
            <a:off x="33528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Freeform 23"/>
          <p:cNvSpPr>
            <a:spLocks/>
          </p:cNvSpPr>
          <p:nvPr/>
        </p:nvSpPr>
        <p:spPr bwMode="auto">
          <a:xfrm>
            <a:off x="2743200" y="4267200"/>
            <a:ext cx="673100" cy="588963"/>
          </a:xfrm>
          <a:custGeom>
            <a:avLst/>
            <a:gdLst>
              <a:gd name="T0" fmla="*/ 2147483647 w 424"/>
              <a:gd name="T1" fmla="*/ 2147483647 h 371"/>
              <a:gd name="T2" fmla="*/ 2147483647 w 424"/>
              <a:gd name="T3" fmla="*/ 2147483647 h 371"/>
              <a:gd name="T4" fmla="*/ 2147483647 w 424"/>
              <a:gd name="T5" fmla="*/ 2147483647 h 371"/>
              <a:gd name="T6" fmla="*/ 2147483647 w 424"/>
              <a:gd name="T7" fmla="*/ 2147483647 h 371"/>
              <a:gd name="T8" fmla="*/ 2147483647 w 424"/>
              <a:gd name="T9" fmla="*/ 2147483647 h 371"/>
              <a:gd name="T10" fmla="*/ 2147483647 w 424"/>
              <a:gd name="T11" fmla="*/ 2147483647 h 371"/>
              <a:gd name="T12" fmla="*/ 2147483647 w 424"/>
              <a:gd name="T13" fmla="*/ 2147483647 h 371"/>
              <a:gd name="T14" fmla="*/ 2147483647 w 424"/>
              <a:gd name="T15" fmla="*/ 2147483647 h 371"/>
              <a:gd name="T16" fmla="*/ 2147483647 w 424"/>
              <a:gd name="T17" fmla="*/ 2147483647 h 371"/>
              <a:gd name="T18" fmla="*/ 2147483647 w 424"/>
              <a:gd name="T19" fmla="*/ 2147483647 h 371"/>
              <a:gd name="T20" fmla="*/ 2147483647 w 424"/>
              <a:gd name="T21" fmla="*/ 2147483647 h 371"/>
              <a:gd name="T22" fmla="*/ 2147483647 w 424"/>
              <a:gd name="T23" fmla="*/ 2147483647 h 371"/>
              <a:gd name="T24" fmla="*/ 2147483647 w 424"/>
              <a:gd name="T25" fmla="*/ 2147483647 h 371"/>
              <a:gd name="T26" fmla="*/ 2147483647 w 424"/>
              <a:gd name="T27" fmla="*/ 2147483647 h 371"/>
              <a:gd name="T28" fmla="*/ 2147483647 w 424"/>
              <a:gd name="T29" fmla="*/ 2147483647 h 371"/>
              <a:gd name="T30" fmla="*/ 2147483647 w 424"/>
              <a:gd name="T31" fmla="*/ 2147483647 h 371"/>
              <a:gd name="T32" fmla="*/ 2147483647 w 424"/>
              <a:gd name="T33" fmla="*/ 2147483647 h 3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4"/>
              <a:gd name="T52" fmla="*/ 0 h 371"/>
              <a:gd name="T53" fmla="*/ 424 w 424"/>
              <a:gd name="T54" fmla="*/ 371 h 3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4" h="371">
                <a:moveTo>
                  <a:pt x="229" y="70"/>
                </a:moveTo>
                <a:cubicBezTo>
                  <a:pt x="341" y="182"/>
                  <a:pt x="334" y="182"/>
                  <a:pt x="424" y="240"/>
                </a:cubicBezTo>
                <a:cubicBezTo>
                  <a:pt x="420" y="255"/>
                  <a:pt x="415" y="286"/>
                  <a:pt x="399" y="297"/>
                </a:cubicBezTo>
                <a:cubicBezTo>
                  <a:pt x="390" y="303"/>
                  <a:pt x="378" y="302"/>
                  <a:pt x="367" y="305"/>
                </a:cubicBezTo>
                <a:cubicBezTo>
                  <a:pt x="351" y="310"/>
                  <a:pt x="318" y="321"/>
                  <a:pt x="318" y="321"/>
                </a:cubicBezTo>
                <a:cubicBezTo>
                  <a:pt x="281" y="360"/>
                  <a:pt x="250" y="362"/>
                  <a:pt x="197" y="370"/>
                </a:cubicBezTo>
                <a:cubicBezTo>
                  <a:pt x="175" y="367"/>
                  <a:pt x="152" y="371"/>
                  <a:pt x="132" y="362"/>
                </a:cubicBezTo>
                <a:cubicBezTo>
                  <a:pt x="130" y="361"/>
                  <a:pt x="110" y="291"/>
                  <a:pt x="107" y="281"/>
                </a:cubicBezTo>
                <a:cubicBezTo>
                  <a:pt x="113" y="267"/>
                  <a:pt x="116" y="253"/>
                  <a:pt x="124" y="240"/>
                </a:cubicBezTo>
                <a:cubicBezTo>
                  <a:pt x="145" y="207"/>
                  <a:pt x="162" y="228"/>
                  <a:pt x="140" y="184"/>
                </a:cubicBezTo>
                <a:cubicBezTo>
                  <a:pt x="132" y="167"/>
                  <a:pt x="106" y="157"/>
                  <a:pt x="91" y="151"/>
                </a:cubicBezTo>
                <a:cubicBezTo>
                  <a:pt x="75" y="145"/>
                  <a:pt x="42" y="135"/>
                  <a:pt x="42" y="135"/>
                </a:cubicBezTo>
                <a:cubicBezTo>
                  <a:pt x="4" y="110"/>
                  <a:pt x="0" y="117"/>
                  <a:pt x="26" y="46"/>
                </a:cubicBezTo>
                <a:cubicBezTo>
                  <a:pt x="29" y="37"/>
                  <a:pt x="41" y="31"/>
                  <a:pt x="51" y="30"/>
                </a:cubicBezTo>
                <a:cubicBezTo>
                  <a:pt x="102" y="23"/>
                  <a:pt x="154" y="24"/>
                  <a:pt x="205" y="21"/>
                </a:cubicBezTo>
                <a:cubicBezTo>
                  <a:pt x="221" y="16"/>
                  <a:pt x="256" y="0"/>
                  <a:pt x="270" y="21"/>
                </a:cubicBezTo>
                <a:cubicBezTo>
                  <a:pt x="294" y="57"/>
                  <a:pt x="248" y="70"/>
                  <a:pt x="229" y="7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Freeform 24"/>
          <p:cNvSpPr>
            <a:spLocks/>
          </p:cNvSpPr>
          <p:nvPr/>
        </p:nvSpPr>
        <p:spPr bwMode="auto">
          <a:xfrm>
            <a:off x="3352800" y="4267200"/>
            <a:ext cx="673100" cy="588963"/>
          </a:xfrm>
          <a:custGeom>
            <a:avLst/>
            <a:gdLst>
              <a:gd name="T0" fmla="*/ 2147483647 w 424"/>
              <a:gd name="T1" fmla="*/ 2147483647 h 371"/>
              <a:gd name="T2" fmla="*/ 2147483647 w 424"/>
              <a:gd name="T3" fmla="*/ 2147483647 h 371"/>
              <a:gd name="T4" fmla="*/ 2147483647 w 424"/>
              <a:gd name="T5" fmla="*/ 2147483647 h 371"/>
              <a:gd name="T6" fmla="*/ 2147483647 w 424"/>
              <a:gd name="T7" fmla="*/ 2147483647 h 371"/>
              <a:gd name="T8" fmla="*/ 2147483647 w 424"/>
              <a:gd name="T9" fmla="*/ 2147483647 h 371"/>
              <a:gd name="T10" fmla="*/ 2147483647 w 424"/>
              <a:gd name="T11" fmla="*/ 2147483647 h 371"/>
              <a:gd name="T12" fmla="*/ 2147483647 w 424"/>
              <a:gd name="T13" fmla="*/ 2147483647 h 371"/>
              <a:gd name="T14" fmla="*/ 2147483647 w 424"/>
              <a:gd name="T15" fmla="*/ 2147483647 h 371"/>
              <a:gd name="T16" fmla="*/ 2147483647 w 424"/>
              <a:gd name="T17" fmla="*/ 2147483647 h 371"/>
              <a:gd name="T18" fmla="*/ 2147483647 w 424"/>
              <a:gd name="T19" fmla="*/ 2147483647 h 371"/>
              <a:gd name="T20" fmla="*/ 2147483647 w 424"/>
              <a:gd name="T21" fmla="*/ 2147483647 h 371"/>
              <a:gd name="T22" fmla="*/ 2147483647 w 424"/>
              <a:gd name="T23" fmla="*/ 2147483647 h 371"/>
              <a:gd name="T24" fmla="*/ 2147483647 w 424"/>
              <a:gd name="T25" fmla="*/ 2147483647 h 371"/>
              <a:gd name="T26" fmla="*/ 2147483647 w 424"/>
              <a:gd name="T27" fmla="*/ 2147483647 h 371"/>
              <a:gd name="T28" fmla="*/ 2147483647 w 424"/>
              <a:gd name="T29" fmla="*/ 2147483647 h 371"/>
              <a:gd name="T30" fmla="*/ 2147483647 w 424"/>
              <a:gd name="T31" fmla="*/ 2147483647 h 371"/>
              <a:gd name="T32" fmla="*/ 2147483647 w 424"/>
              <a:gd name="T33" fmla="*/ 2147483647 h 3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4"/>
              <a:gd name="T52" fmla="*/ 0 h 371"/>
              <a:gd name="T53" fmla="*/ 424 w 424"/>
              <a:gd name="T54" fmla="*/ 371 h 3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4" h="371">
                <a:moveTo>
                  <a:pt x="229" y="70"/>
                </a:moveTo>
                <a:cubicBezTo>
                  <a:pt x="341" y="182"/>
                  <a:pt x="334" y="182"/>
                  <a:pt x="424" y="240"/>
                </a:cubicBezTo>
                <a:cubicBezTo>
                  <a:pt x="420" y="255"/>
                  <a:pt x="415" y="286"/>
                  <a:pt x="399" y="297"/>
                </a:cubicBezTo>
                <a:cubicBezTo>
                  <a:pt x="390" y="303"/>
                  <a:pt x="378" y="302"/>
                  <a:pt x="367" y="305"/>
                </a:cubicBezTo>
                <a:cubicBezTo>
                  <a:pt x="351" y="310"/>
                  <a:pt x="318" y="321"/>
                  <a:pt x="318" y="321"/>
                </a:cubicBezTo>
                <a:cubicBezTo>
                  <a:pt x="281" y="360"/>
                  <a:pt x="250" y="362"/>
                  <a:pt x="197" y="370"/>
                </a:cubicBezTo>
                <a:cubicBezTo>
                  <a:pt x="175" y="367"/>
                  <a:pt x="152" y="371"/>
                  <a:pt x="132" y="362"/>
                </a:cubicBezTo>
                <a:cubicBezTo>
                  <a:pt x="130" y="361"/>
                  <a:pt x="110" y="291"/>
                  <a:pt x="107" y="281"/>
                </a:cubicBezTo>
                <a:cubicBezTo>
                  <a:pt x="113" y="267"/>
                  <a:pt x="116" y="253"/>
                  <a:pt x="124" y="240"/>
                </a:cubicBezTo>
                <a:cubicBezTo>
                  <a:pt x="145" y="207"/>
                  <a:pt x="162" y="228"/>
                  <a:pt x="140" y="184"/>
                </a:cubicBezTo>
                <a:cubicBezTo>
                  <a:pt x="132" y="167"/>
                  <a:pt x="106" y="157"/>
                  <a:pt x="91" y="151"/>
                </a:cubicBezTo>
                <a:cubicBezTo>
                  <a:pt x="75" y="145"/>
                  <a:pt x="42" y="135"/>
                  <a:pt x="42" y="135"/>
                </a:cubicBezTo>
                <a:cubicBezTo>
                  <a:pt x="4" y="110"/>
                  <a:pt x="0" y="117"/>
                  <a:pt x="26" y="46"/>
                </a:cubicBezTo>
                <a:cubicBezTo>
                  <a:pt x="29" y="37"/>
                  <a:pt x="41" y="31"/>
                  <a:pt x="51" y="30"/>
                </a:cubicBezTo>
                <a:cubicBezTo>
                  <a:pt x="102" y="23"/>
                  <a:pt x="154" y="24"/>
                  <a:pt x="205" y="21"/>
                </a:cubicBezTo>
                <a:cubicBezTo>
                  <a:pt x="221" y="16"/>
                  <a:pt x="256" y="0"/>
                  <a:pt x="270" y="21"/>
                </a:cubicBezTo>
                <a:cubicBezTo>
                  <a:pt x="294" y="57"/>
                  <a:pt x="248" y="70"/>
                  <a:pt x="229" y="7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Freeform 25"/>
          <p:cNvSpPr>
            <a:spLocks/>
          </p:cNvSpPr>
          <p:nvPr/>
        </p:nvSpPr>
        <p:spPr bwMode="auto">
          <a:xfrm>
            <a:off x="3276600" y="4953000"/>
            <a:ext cx="673100" cy="588963"/>
          </a:xfrm>
          <a:custGeom>
            <a:avLst/>
            <a:gdLst>
              <a:gd name="T0" fmla="*/ 2147483647 w 424"/>
              <a:gd name="T1" fmla="*/ 2147483647 h 371"/>
              <a:gd name="T2" fmla="*/ 2147483647 w 424"/>
              <a:gd name="T3" fmla="*/ 2147483647 h 371"/>
              <a:gd name="T4" fmla="*/ 2147483647 w 424"/>
              <a:gd name="T5" fmla="*/ 2147483647 h 371"/>
              <a:gd name="T6" fmla="*/ 2147483647 w 424"/>
              <a:gd name="T7" fmla="*/ 2147483647 h 371"/>
              <a:gd name="T8" fmla="*/ 2147483647 w 424"/>
              <a:gd name="T9" fmla="*/ 2147483647 h 371"/>
              <a:gd name="T10" fmla="*/ 2147483647 w 424"/>
              <a:gd name="T11" fmla="*/ 2147483647 h 371"/>
              <a:gd name="T12" fmla="*/ 2147483647 w 424"/>
              <a:gd name="T13" fmla="*/ 2147483647 h 371"/>
              <a:gd name="T14" fmla="*/ 2147483647 w 424"/>
              <a:gd name="T15" fmla="*/ 2147483647 h 371"/>
              <a:gd name="T16" fmla="*/ 2147483647 w 424"/>
              <a:gd name="T17" fmla="*/ 2147483647 h 371"/>
              <a:gd name="T18" fmla="*/ 2147483647 w 424"/>
              <a:gd name="T19" fmla="*/ 2147483647 h 371"/>
              <a:gd name="T20" fmla="*/ 2147483647 w 424"/>
              <a:gd name="T21" fmla="*/ 2147483647 h 371"/>
              <a:gd name="T22" fmla="*/ 2147483647 w 424"/>
              <a:gd name="T23" fmla="*/ 2147483647 h 371"/>
              <a:gd name="T24" fmla="*/ 2147483647 w 424"/>
              <a:gd name="T25" fmla="*/ 2147483647 h 371"/>
              <a:gd name="T26" fmla="*/ 2147483647 w 424"/>
              <a:gd name="T27" fmla="*/ 2147483647 h 371"/>
              <a:gd name="T28" fmla="*/ 2147483647 w 424"/>
              <a:gd name="T29" fmla="*/ 2147483647 h 371"/>
              <a:gd name="T30" fmla="*/ 2147483647 w 424"/>
              <a:gd name="T31" fmla="*/ 2147483647 h 371"/>
              <a:gd name="T32" fmla="*/ 2147483647 w 424"/>
              <a:gd name="T33" fmla="*/ 2147483647 h 3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4"/>
              <a:gd name="T52" fmla="*/ 0 h 371"/>
              <a:gd name="T53" fmla="*/ 424 w 424"/>
              <a:gd name="T54" fmla="*/ 371 h 3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4" h="371">
                <a:moveTo>
                  <a:pt x="229" y="70"/>
                </a:moveTo>
                <a:cubicBezTo>
                  <a:pt x="341" y="182"/>
                  <a:pt x="334" y="182"/>
                  <a:pt x="424" y="240"/>
                </a:cubicBezTo>
                <a:cubicBezTo>
                  <a:pt x="420" y="255"/>
                  <a:pt x="415" y="286"/>
                  <a:pt x="399" y="297"/>
                </a:cubicBezTo>
                <a:cubicBezTo>
                  <a:pt x="390" y="303"/>
                  <a:pt x="378" y="302"/>
                  <a:pt x="367" y="305"/>
                </a:cubicBezTo>
                <a:cubicBezTo>
                  <a:pt x="351" y="310"/>
                  <a:pt x="318" y="321"/>
                  <a:pt x="318" y="321"/>
                </a:cubicBezTo>
                <a:cubicBezTo>
                  <a:pt x="281" y="360"/>
                  <a:pt x="250" y="362"/>
                  <a:pt x="197" y="370"/>
                </a:cubicBezTo>
                <a:cubicBezTo>
                  <a:pt x="175" y="367"/>
                  <a:pt x="152" y="371"/>
                  <a:pt x="132" y="362"/>
                </a:cubicBezTo>
                <a:cubicBezTo>
                  <a:pt x="130" y="361"/>
                  <a:pt x="110" y="291"/>
                  <a:pt x="107" y="281"/>
                </a:cubicBezTo>
                <a:cubicBezTo>
                  <a:pt x="113" y="267"/>
                  <a:pt x="116" y="253"/>
                  <a:pt x="124" y="240"/>
                </a:cubicBezTo>
                <a:cubicBezTo>
                  <a:pt x="145" y="207"/>
                  <a:pt x="162" y="228"/>
                  <a:pt x="140" y="184"/>
                </a:cubicBezTo>
                <a:cubicBezTo>
                  <a:pt x="132" y="167"/>
                  <a:pt x="106" y="157"/>
                  <a:pt x="91" y="151"/>
                </a:cubicBezTo>
                <a:cubicBezTo>
                  <a:pt x="75" y="145"/>
                  <a:pt x="42" y="135"/>
                  <a:pt x="42" y="135"/>
                </a:cubicBezTo>
                <a:cubicBezTo>
                  <a:pt x="4" y="110"/>
                  <a:pt x="0" y="117"/>
                  <a:pt x="26" y="46"/>
                </a:cubicBezTo>
                <a:cubicBezTo>
                  <a:pt x="29" y="37"/>
                  <a:pt x="41" y="31"/>
                  <a:pt x="51" y="30"/>
                </a:cubicBezTo>
                <a:cubicBezTo>
                  <a:pt x="102" y="23"/>
                  <a:pt x="154" y="24"/>
                  <a:pt x="205" y="21"/>
                </a:cubicBezTo>
                <a:cubicBezTo>
                  <a:pt x="221" y="16"/>
                  <a:pt x="256" y="0"/>
                  <a:pt x="270" y="21"/>
                </a:cubicBezTo>
                <a:cubicBezTo>
                  <a:pt x="294" y="57"/>
                  <a:pt x="248" y="70"/>
                  <a:pt x="229" y="7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Freeform 26"/>
          <p:cNvSpPr>
            <a:spLocks/>
          </p:cNvSpPr>
          <p:nvPr/>
        </p:nvSpPr>
        <p:spPr bwMode="auto">
          <a:xfrm>
            <a:off x="2946400" y="3505200"/>
            <a:ext cx="508000" cy="1981200"/>
          </a:xfrm>
          <a:custGeom>
            <a:avLst/>
            <a:gdLst>
              <a:gd name="T0" fmla="*/ 2147483647 w 320"/>
              <a:gd name="T1" fmla="*/ 0 h 1248"/>
              <a:gd name="T2" fmla="*/ 2147483647 w 320"/>
              <a:gd name="T3" fmla="*/ 2147483647 h 1248"/>
              <a:gd name="T4" fmla="*/ 2147483647 w 320"/>
              <a:gd name="T5" fmla="*/ 2147483647 h 1248"/>
              <a:gd name="T6" fmla="*/ 2147483647 w 320"/>
              <a:gd name="T7" fmla="*/ 2147483647 h 1248"/>
              <a:gd name="T8" fmla="*/ 2147483647 w 320"/>
              <a:gd name="T9" fmla="*/ 2147483647 h 1248"/>
              <a:gd name="T10" fmla="*/ 2147483647 w 320"/>
              <a:gd name="T11" fmla="*/ 2147483647 h 1248"/>
              <a:gd name="T12" fmla="*/ 2147483647 w 320"/>
              <a:gd name="T13" fmla="*/ 2147483647 h 1248"/>
              <a:gd name="T14" fmla="*/ 2147483647 w 320"/>
              <a:gd name="T15" fmla="*/ 2147483647 h 1248"/>
              <a:gd name="T16" fmla="*/ 2147483647 w 320"/>
              <a:gd name="T17" fmla="*/ 2147483647 h 1248"/>
              <a:gd name="T18" fmla="*/ 2147483647 w 320"/>
              <a:gd name="T19" fmla="*/ 2147483647 h 1248"/>
              <a:gd name="T20" fmla="*/ 2147483647 w 320"/>
              <a:gd name="T21" fmla="*/ 2147483647 h 1248"/>
              <a:gd name="T22" fmla="*/ 2147483647 w 320"/>
              <a:gd name="T23" fmla="*/ 2147483647 h 1248"/>
              <a:gd name="T24" fmla="*/ 2147483647 w 320"/>
              <a:gd name="T25" fmla="*/ 2147483647 h 1248"/>
              <a:gd name="T26" fmla="*/ 2147483647 w 320"/>
              <a:gd name="T27" fmla="*/ 2147483647 h 1248"/>
              <a:gd name="T28" fmla="*/ 2147483647 w 320"/>
              <a:gd name="T29" fmla="*/ 2147483647 h 1248"/>
              <a:gd name="T30" fmla="*/ 2147483647 w 320"/>
              <a:gd name="T31" fmla="*/ 2147483647 h 1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0"/>
              <a:gd name="T49" fmla="*/ 0 h 1248"/>
              <a:gd name="T50" fmla="*/ 320 w 320"/>
              <a:gd name="T51" fmla="*/ 1248 h 12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0" h="1248">
                <a:moveTo>
                  <a:pt x="16" y="0"/>
                </a:moveTo>
                <a:cubicBezTo>
                  <a:pt x="16" y="16"/>
                  <a:pt x="16" y="32"/>
                  <a:pt x="16" y="48"/>
                </a:cubicBezTo>
                <a:cubicBezTo>
                  <a:pt x="16" y="64"/>
                  <a:pt x="0" y="72"/>
                  <a:pt x="16" y="96"/>
                </a:cubicBezTo>
                <a:cubicBezTo>
                  <a:pt x="32" y="120"/>
                  <a:pt x="88" y="152"/>
                  <a:pt x="112" y="192"/>
                </a:cubicBezTo>
                <a:cubicBezTo>
                  <a:pt x="136" y="232"/>
                  <a:pt x="144" y="288"/>
                  <a:pt x="160" y="336"/>
                </a:cubicBezTo>
                <a:cubicBezTo>
                  <a:pt x="176" y="384"/>
                  <a:pt x="200" y="448"/>
                  <a:pt x="208" y="480"/>
                </a:cubicBezTo>
                <a:cubicBezTo>
                  <a:pt x="216" y="512"/>
                  <a:pt x="208" y="504"/>
                  <a:pt x="208" y="528"/>
                </a:cubicBezTo>
                <a:cubicBezTo>
                  <a:pt x="208" y="552"/>
                  <a:pt x="192" y="600"/>
                  <a:pt x="208" y="624"/>
                </a:cubicBezTo>
                <a:cubicBezTo>
                  <a:pt x="224" y="648"/>
                  <a:pt x="288" y="656"/>
                  <a:pt x="304" y="672"/>
                </a:cubicBezTo>
                <a:cubicBezTo>
                  <a:pt x="320" y="688"/>
                  <a:pt x="304" y="696"/>
                  <a:pt x="304" y="720"/>
                </a:cubicBezTo>
                <a:cubicBezTo>
                  <a:pt x="304" y="744"/>
                  <a:pt x="320" y="784"/>
                  <a:pt x="304" y="816"/>
                </a:cubicBezTo>
                <a:cubicBezTo>
                  <a:pt x="288" y="848"/>
                  <a:pt x="240" y="896"/>
                  <a:pt x="208" y="912"/>
                </a:cubicBezTo>
                <a:cubicBezTo>
                  <a:pt x="176" y="928"/>
                  <a:pt x="120" y="880"/>
                  <a:pt x="112" y="912"/>
                </a:cubicBezTo>
                <a:cubicBezTo>
                  <a:pt x="104" y="944"/>
                  <a:pt x="144" y="1056"/>
                  <a:pt x="160" y="1104"/>
                </a:cubicBezTo>
                <a:cubicBezTo>
                  <a:pt x="176" y="1152"/>
                  <a:pt x="200" y="1176"/>
                  <a:pt x="208" y="1200"/>
                </a:cubicBezTo>
                <a:cubicBezTo>
                  <a:pt x="216" y="1224"/>
                  <a:pt x="212" y="1236"/>
                  <a:pt x="208" y="124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Rectangle 29"/>
          <p:cNvSpPr>
            <a:spLocks noChangeArrowheads="1"/>
          </p:cNvSpPr>
          <p:nvPr/>
        </p:nvSpPr>
        <p:spPr bwMode="auto">
          <a:xfrm>
            <a:off x="4724400" y="41910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Text Box 28"/>
          <p:cNvSpPr txBox="1">
            <a:spLocks noChangeArrowheads="1"/>
          </p:cNvSpPr>
          <p:nvPr/>
        </p:nvSpPr>
        <p:spPr bwMode="auto">
          <a:xfrm>
            <a:off x="4800600" y="4186238"/>
            <a:ext cx="236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Пористая среда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1" name="Line 30"/>
          <p:cNvSpPr>
            <a:spLocks noChangeShapeType="1"/>
          </p:cNvSpPr>
          <p:nvPr/>
        </p:nvSpPr>
        <p:spPr bwMode="auto">
          <a:xfrm flipH="1">
            <a:off x="3886200" y="44196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2" name="Rectangle 32"/>
          <p:cNvSpPr>
            <a:spLocks noChangeArrowheads="1"/>
          </p:cNvSpPr>
          <p:nvPr/>
        </p:nvSpPr>
        <p:spPr bwMode="auto">
          <a:xfrm>
            <a:off x="4267200" y="48006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4343400" y="4876800"/>
            <a:ext cx="3448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Микробные биопленки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4" name="Line 33"/>
          <p:cNvSpPr>
            <a:spLocks noChangeShapeType="1"/>
          </p:cNvSpPr>
          <p:nvPr/>
        </p:nvSpPr>
        <p:spPr bwMode="auto">
          <a:xfrm flipH="1">
            <a:off x="3886200" y="51054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535" name="Group 37"/>
          <p:cNvGrpSpPr>
            <a:grpSpLocks/>
          </p:cNvGrpSpPr>
          <p:nvPr/>
        </p:nvGrpSpPr>
        <p:grpSpPr bwMode="auto">
          <a:xfrm>
            <a:off x="914400" y="5867400"/>
            <a:ext cx="5614988" cy="461963"/>
            <a:chOff x="1046" y="3674"/>
            <a:chExt cx="3537" cy="291"/>
          </a:xfrm>
        </p:grpSpPr>
        <p:sp>
          <p:nvSpPr>
            <p:cNvPr id="21536" name="Text Box 34"/>
            <p:cNvSpPr txBox="1">
              <a:spLocks noChangeArrowheads="1"/>
            </p:cNvSpPr>
            <p:nvPr/>
          </p:nvSpPr>
          <p:spPr bwMode="auto">
            <a:xfrm>
              <a:off x="1046" y="3674"/>
              <a:ext cx="21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</a:rPr>
                <a:t>Органическое вещество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37" name="Line 35"/>
            <p:cNvSpPr>
              <a:spLocks noChangeShapeType="1"/>
            </p:cNvSpPr>
            <p:nvPr/>
          </p:nvSpPr>
          <p:spPr bwMode="auto">
            <a:xfrm>
              <a:off x="3168" y="384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8" name="Text Box 36"/>
            <p:cNvSpPr txBox="1">
              <a:spLocks noChangeArrowheads="1"/>
            </p:cNvSpPr>
            <p:nvPr/>
          </p:nvSpPr>
          <p:spPr bwMode="auto">
            <a:xfrm>
              <a:off x="3590" y="3674"/>
              <a:ext cx="9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CO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 + H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Взвешенные (плавающие)</a:t>
            </a:r>
            <a:r>
              <a:rPr lang="en-US" dirty="0" smtClean="0"/>
              <a:t> </a:t>
            </a:r>
            <a:r>
              <a:rPr lang="ru-RU" dirty="0" smtClean="0"/>
              <a:t>пленки</a:t>
            </a:r>
            <a:endParaRPr lang="en-US" dirty="0" smtClean="0"/>
          </a:p>
          <a:p>
            <a:pPr lvl="1" eaLnBrk="1" hangingPunct="1"/>
            <a:r>
              <a:rPr lang="ru-RU" dirty="0" smtClean="0"/>
              <a:t>Добавляют и перемешивают микроорганизмы непосредственно в сточную воду</a:t>
            </a:r>
            <a:endParaRPr lang="en-US" dirty="0" smtClean="0"/>
          </a:p>
          <a:p>
            <a:pPr lvl="1" eaLnBrk="1" hangingPunct="1"/>
            <a:r>
              <a:rPr lang="ru-RU" dirty="0" smtClean="0"/>
              <a:t>Оседают в виде осадка</a:t>
            </a:r>
            <a:endParaRPr lang="en-US" dirty="0" smtClean="0"/>
          </a:p>
          <a:p>
            <a:pPr lvl="1" eaLnBrk="1" hangingPunct="1"/>
            <a:r>
              <a:rPr lang="ru-RU" dirty="0" smtClean="0"/>
              <a:t>Закачивают обратно в воду</a:t>
            </a:r>
            <a:endParaRPr lang="en-US" dirty="0" smtClean="0"/>
          </a:p>
          <a:p>
            <a:pPr lvl="1" eaLnBrk="1" hangingPunct="1"/>
            <a:r>
              <a:rPr lang="ru-RU" dirty="0" smtClean="0"/>
              <a:t>Пример</a:t>
            </a:r>
            <a:r>
              <a:rPr lang="en-US" dirty="0" smtClean="0"/>
              <a:t>: </a:t>
            </a:r>
            <a:r>
              <a:rPr lang="ru-RU" dirty="0" smtClean="0"/>
              <a:t>активный ил</a:t>
            </a:r>
            <a:r>
              <a:rPr lang="en-US" dirty="0" smtClean="0"/>
              <a:t>, </a:t>
            </a:r>
            <a:r>
              <a:rPr lang="ru-RU" dirty="0" err="1" smtClean="0"/>
              <a:t>аэрирование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Активный ил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Смешенное сообщество микроорганизмов</a:t>
            </a:r>
            <a:endParaRPr lang="en-US" smtClean="0"/>
          </a:p>
          <a:p>
            <a:pPr eaLnBrk="1" hangingPunct="1"/>
            <a:r>
              <a:rPr lang="ru-RU" smtClean="0"/>
              <a:t>Аэробные и анаэробные формы</a:t>
            </a:r>
            <a:endParaRPr lang="en-US" smtClean="0"/>
          </a:p>
          <a:p>
            <a:pPr eaLnBrk="1" hangingPunct="1"/>
            <a:r>
              <a:rPr lang="ru-RU" smtClean="0"/>
              <a:t>Формируются «биологические хлопья»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физических компонентов активного ила</a:t>
            </a: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eaLnBrk="1" hangingPunct="1"/>
            <a:r>
              <a:rPr lang="ru-RU" sz="2800" smtClean="0"/>
              <a:t>Аэрируемая емкость</a:t>
            </a:r>
            <a:endParaRPr lang="en-US" sz="2800" smtClean="0"/>
          </a:p>
          <a:p>
            <a:pPr lvl="1" eaLnBrk="1" hangingPunct="1"/>
            <a:r>
              <a:rPr lang="ru-RU" sz="2400" smtClean="0"/>
              <a:t>В систему добавляют кислород</a:t>
            </a:r>
            <a:endParaRPr lang="en-US" sz="2400" smtClean="0"/>
          </a:p>
        </p:txBody>
      </p:sp>
      <p:pic>
        <p:nvPicPr>
          <p:cNvPr id="24580" name="Picture 4" descr="aeration t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760663"/>
            <a:ext cx="6324600" cy="409733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457200"/>
            <a:ext cx="8229600" cy="2171700"/>
          </a:xfrm>
        </p:spPr>
        <p:txBody>
          <a:bodyPr/>
          <a:lstStyle/>
          <a:p>
            <a:pPr eaLnBrk="1" hangingPunct="1"/>
            <a:r>
              <a:rPr lang="ru-RU" smtClean="0"/>
              <a:t>Система аэрации</a:t>
            </a:r>
            <a:endParaRPr lang="en-US" sz="2800" smtClean="0"/>
          </a:p>
          <a:p>
            <a:pPr lvl="1" eaLnBrk="1" hangingPunct="1"/>
            <a:r>
              <a:rPr lang="ru-RU" sz="2600" smtClean="0"/>
              <a:t>В систему необходимо добавлять достаточное количество кислорода</a:t>
            </a:r>
            <a:endParaRPr lang="en-US" sz="2600" smtClean="0"/>
          </a:p>
          <a:p>
            <a:pPr lvl="1" eaLnBrk="1" hangingPunct="1"/>
            <a:r>
              <a:rPr lang="ru-RU" sz="2600" smtClean="0"/>
              <a:t>Чистый кислород или сжатый воздух</a:t>
            </a:r>
            <a:endParaRPr lang="en-US" sz="2600" smtClean="0"/>
          </a:p>
        </p:txBody>
      </p:sp>
      <p:pic>
        <p:nvPicPr>
          <p:cNvPr id="25603" name="Picture 4" descr="cryog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590800"/>
            <a:ext cx="6858000" cy="43307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90600"/>
            <a:ext cx="8229600" cy="2171700"/>
          </a:xfrm>
        </p:spPr>
        <p:txBody>
          <a:bodyPr/>
          <a:lstStyle/>
          <a:p>
            <a:pPr eaLnBrk="1" hangingPunct="1"/>
            <a:r>
              <a:rPr lang="ru-RU" smtClean="0"/>
              <a:t>Система разделения</a:t>
            </a:r>
            <a:endParaRPr lang="en-US" sz="2800" smtClean="0"/>
          </a:p>
          <a:p>
            <a:pPr lvl="1" eaLnBrk="1" hangingPunct="1"/>
            <a:r>
              <a:rPr lang="ru-RU" sz="2600" smtClean="0"/>
              <a:t>Активный ил отделяется от окружающей сточной воды</a:t>
            </a:r>
            <a:endParaRPr lang="en-US" sz="2400" smtClean="0"/>
          </a:p>
        </p:txBody>
      </p:sp>
      <p:pic>
        <p:nvPicPr>
          <p:cNvPr id="26627" name="Picture 6" descr="2 clarifi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454275"/>
            <a:ext cx="6553200" cy="440372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38600" cy="4495800"/>
          </a:xfrm>
        </p:spPr>
        <p:txBody>
          <a:bodyPr/>
          <a:lstStyle/>
          <a:p>
            <a:pPr eaLnBrk="1" hangingPunct="1"/>
            <a:r>
              <a:rPr lang="ru-RU" sz="2800" smtClean="0"/>
              <a:t>Система закачки активного ила обратно в аэрируемый бассейн</a:t>
            </a:r>
          </a:p>
          <a:p>
            <a:pPr eaLnBrk="1" hangingPunct="1"/>
            <a:r>
              <a:rPr lang="ru-RU" sz="2800" smtClean="0"/>
              <a:t>Слив «очищенной» воды для дальнейшей обработки</a:t>
            </a:r>
            <a:endParaRPr lang="en-US" sz="2800" smtClean="0"/>
          </a:p>
        </p:txBody>
      </p:sp>
      <p:pic>
        <p:nvPicPr>
          <p:cNvPr id="27651" name="Picture 4" descr="outl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676400"/>
            <a:ext cx="4876800" cy="42259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Загрязнение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960437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/>
              <a:t>Загрязнение</a:t>
            </a:r>
            <a:r>
              <a:rPr lang="en-US" sz="2400" dirty="0"/>
              <a:t> = “</a:t>
            </a:r>
            <a:r>
              <a:rPr lang="ru-RU" sz="2400" dirty="0"/>
              <a:t>присутствие в окружающей среде вещества, которое благодаря своему химическому составу или количеству, влияет на функционирование природных экосистем и оказывает негативное воздействие на здоровье человека или качество окружающей среды</a:t>
            </a:r>
            <a:r>
              <a:rPr lang="en-US" sz="2400" dirty="0"/>
              <a:t>”.</a:t>
            </a:r>
            <a:endParaRPr lang="ru-RU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/>
              <a:t>Загрязнения могут быть разделены на два класса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000" b="1" dirty="0"/>
              <a:t>Точечные источники</a:t>
            </a:r>
            <a:r>
              <a:rPr lang="en-US" sz="2000" b="1" dirty="0"/>
              <a:t> </a:t>
            </a:r>
            <a:r>
              <a:rPr lang="en-US" sz="2000" dirty="0"/>
              <a:t>= </a:t>
            </a:r>
            <a:r>
              <a:rPr lang="ru-RU" sz="2000" dirty="0"/>
              <a:t>сбросы сточных вод из канализации, от заводов, фабрик и прочее.</a:t>
            </a:r>
            <a:r>
              <a:rPr lang="en-US" sz="2000" dirty="0"/>
              <a:t> </a:t>
            </a:r>
            <a:r>
              <a:rPr lang="ru-RU" sz="2000" dirty="0"/>
              <a:t>Этот источник в целом легко найти и, следовательно, в принципе регулировать такие загрязнения не сложно</a:t>
            </a:r>
            <a:r>
              <a:rPr lang="ru-RU" sz="2000" dirty="0" smtClean="0"/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ru-RU" sz="2000" b="1" dirty="0"/>
              <a:t>Рассеянные источники </a:t>
            </a:r>
            <a:r>
              <a:rPr lang="en-US" sz="2000" dirty="0"/>
              <a:t>= </a:t>
            </a:r>
            <a:r>
              <a:rPr lang="ru-RU" sz="2000" dirty="0"/>
              <a:t>такие источники могут быть сложными для обнаружения</a:t>
            </a:r>
            <a:r>
              <a:rPr lang="en-US" sz="2000" dirty="0"/>
              <a:t>. </a:t>
            </a:r>
            <a:r>
              <a:rPr lang="ru-RU" sz="2000" dirty="0"/>
              <a:t>Рассеянное загрязнение возникает от сельхоз или городских стоков, дождевых или талых вод, атмосферных выпадений. Так как источник загрязнений часто неизвестен, такое загрязнение трудно поддается контролю и управлению. 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aeration tan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52400"/>
            <a:ext cx="4191000" cy="2716213"/>
          </a:xfrm>
          <a:noFill/>
        </p:spPr>
      </p:pic>
      <p:pic>
        <p:nvPicPr>
          <p:cNvPr id="28675" name="Picture 6" descr="2 clarifi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352800"/>
            <a:ext cx="4114800" cy="2662238"/>
          </a:xfrm>
          <a:noFill/>
        </p:spPr>
      </p:pic>
      <p:pic>
        <p:nvPicPr>
          <p:cNvPr id="28676" name="Picture 9" descr="outl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3352800"/>
            <a:ext cx="4267200" cy="2609850"/>
          </a:xfrm>
          <a:noFill/>
        </p:spPr>
      </p:pic>
      <p:sp>
        <p:nvSpPr>
          <p:cNvPr id="28677" name="Line 12"/>
          <p:cNvSpPr>
            <a:spLocks noChangeShapeType="1"/>
          </p:cNvSpPr>
          <p:nvPr/>
        </p:nvSpPr>
        <p:spPr bwMode="auto">
          <a:xfrm flipH="1">
            <a:off x="1219200" y="2133600"/>
            <a:ext cx="914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3"/>
          <p:cNvSpPr>
            <a:spLocks noChangeShapeType="1"/>
          </p:cNvSpPr>
          <p:nvPr/>
        </p:nvSpPr>
        <p:spPr bwMode="auto">
          <a:xfrm>
            <a:off x="3429000" y="6324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 flipH="1" flipV="1">
            <a:off x="6858000" y="1981200"/>
            <a:ext cx="1066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7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1636712"/>
            <a:ext cx="850265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Treatment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57200"/>
            <a:ext cx="8229600" cy="2171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Пруды отстойники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Держат воду несколько месяцев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Естественное разрушение загрязняющих веществ и очистка воды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Обычно используют камыш</a:t>
            </a:r>
            <a:endParaRPr lang="en-US" sz="2400" smtClean="0"/>
          </a:p>
        </p:txBody>
      </p:sp>
      <p:pic>
        <p:nvPicPr>
          <p:cNvPr id="29699" name="Picture 4" descr="lago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543175"/>
            <a:ext cx="6477000" cy="431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1910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Пруды отстойники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41438"/>
            <a:ext cx="4572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Обычно не глубже 1 метра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Поддерживают рост водных растений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Используются для вторичной обработки воды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Растения предоставляют площадь для роста микроорганизмов, а также помогают фильтровать и удалять загрязнения</a:t>
            </a:r>
            <a:endParaRPr lang="en-US" sz="2800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13" y="0"/>
            <a:ext cx="4192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003925" y="3443288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rhizosphere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Типы отстойных прудов</a:t>
            </a:r>
            <a:endParaRPr lang="en-US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842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Открытая водная поверхность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</a:rPr>
              <a:t>	Подземный водоем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2895600"/>
            <a:ext cx="2743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28600" y="2590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276600" y="2667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 descr="Granite"/>
          <p:cNvSpPr>
            <a:spLocks noChangeArrowheads="1"/>
          </p:cNvSpPr>
          <p:nvPr/>
        </p:nvSpPr>
        <p:spPr bwMode="auto">
          <a:xfrm>
            <a:off x="5410200" y="2895600"/>
            <a:ext cx="2743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410200" y="2743200"/>
            <a:ext cx="27432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486400" y="2971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696200" y="2971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Freeform 12"/>
          <p:cNvSpPr>
            <a:spLocks/>
          </p:cNvSpPr>
          <p:nvPr/>
        </p:nvSpPr>
        <p:spPr bwMode="auto">
          <a:xfrm>
            <a:off x="6243638" y="2844800"/>
            <a:ext cx="166687" cy="244475"/>
          </a:xfrm>
          <a:custGeom>
            <a:avLst/>
            <a:gdLst>
              <a:gd name="T0" fmla="*/ 2147483647 w 105"/>
              <a:gd name="T1" fmla="*/ 0 h 154"/>
              <a:gd name="T2" fmla="*/ 2147483647 w 105"/>
              <a:gd name="T3" fmla="*/ 2147483647 h 154"/>
              <a:gd name="T4" fmla="*/ 0 w 105"/>
              <a:gd name="T5" fmla="*/ 2147483647 h 154"/>
              <a:gd name="T6" fmla="*/ 0 60000 65536"/>
              <a:gd name="T7" fmla="*/ 0 60000 65536"/>
              <a:gd name="T8" fmla="*/ 0 60000 65536"/>
              <a:gd name="T9" fmla="*/ 0 w 105"/>
              <a:gd name="T10" fmla="*/ 0 h 154"/>
              <a:gd name="T11" fmla="*/ 105 w 10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54">
                <a:moveTo>
                  <a:pt x="105" y="0"/>
                </a:moveTo>
                <a:cubicBezTo>
                  <a:pt x="90" y="44"/>
                  <a:pt x="88" y="64"/>
                  <a:pt x="48" y="89"/>
                </a:cubicBezTo>
                <a:cubicBezTo>
                  <a:pt x="32" y="111"/>
                  <a:pt x="23" y="142"/>
                  <a:pt x="0" y="15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Freeform 13"/>
          <p:cNvSpPr>
            <a:spLocks/>
          </p:cNvSpPr>
          <p:nvPr/>
        </p:nvSpPr>
        <p:spPr bwMode="auto">
          <a:xfrm>
            <a:off x="6400800" y="2882900"/>
            <a:ext cx="165100" cy="282575"/>
          </a:xfrm>
          <a:custGeom>
            <a:avLst/>
            <a:gdLst>
              <a:gd name="T0" fmla="*/ 2147483647 w 104"/>
              <a:gd name="T1" fmla="*/ 0 h 178"/>
              <a:gd name="T2" fmla="*/ 2147483647 w 104"/>
              <a:gd name="T3" fmla="*/ 2147483647 h 178"/>
              <a:gd name="T4" fmla="*/ 2147483647 w 104"/>
              <a:gd name="T5" fmla="*/ 2147483647 h 178"/>
              <a:gd name="T6" fmla="*/ 2147483647 w 104"/>
              <a:gd name="T7" fmla="*/ 2147483647 h 17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78"/>
              <a:gd name="T14" fmla="*/ 104 w 104"/>
              <a:gd name="T15" fmla="*/ 178 h 1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78">
                <a:moveTo>
                  <a:pt x="6" y="0"/>
                </a:moveTo>
                <a:cubicBezTo>
                  <a:pt x="12" y="32"/>
                  <a:pt x="0" y="72"/>
                  <a:pt x="22" y="97"/>
                </a:cubicBezTo>
                <a:cubicBezTo>
                  <a:pt x="33" y="109"/>
                  <a:pt x="55" y="103"/>
                  <a:pt x="71" y="106"/>
                </a:cubicBezTo>
                <a:cubicBezTo>
                  <a:pt x="89" y="134"/>
                  <a:pt x="85" y="162"/>
                  <a:pt x="104" y="17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57" name="Group 17"/>
          <p:cNvGrpSpPr>
            <a:grpSpLocks/>
          </p:cNvGrpSpPr>
          <p:nvPr/>
        </p:nvGrpSpPr>
        <p:grpSpPr bwMode="auto">
          <a:xfrm>
            <a:off x="5943600" y="2286000"/>
            <a:ext cx="817563" cy="533400"/>
            <a:chOff x="3744" y="1440"/>
            <a:chExt cx="515" cy="336"/>
          </a:xfrm>
        </p:grpSpPr>
        <p:sp>
          <p:nvSpPr>
            <p:cNvPr id="31773" name="Line 11"/>
            <p:cNvSpPr>
              <a:spLocks noChangeShapeType="1"/>
            </p:cNvSpPr>
            <p:nvPr/>
          </p:nvSpPr>
          <p:spPr bwMode="auto">
            <a:xfrm flipV="1">
              <a:off x="4032" y="153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4" name="Oval 14"/>
            <p:cNvSpPr>
              <a:spLocks noChangeArrowheads="1"/>
            </p:cNvSpPr>
            <p:nvPr/>
          </p:nvSpPr>
          <p:spPr bwMode="auto">
            <a:xfrm>
              <a:off x="3936" y="1440"/>
              <a:ext cx="192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5" name="Freeform 15"/>
            <p:cNvSpPr>
              <a:spLocks/>
            </p:cNvSpPr>
            <p:nvPr/>
          </p:nvSpPr>
          <p:spPr bwMode="auto">
            <a:xfrm>
              <a:off x="4032" y="1536"/>
              <a:ext cx="227" cy="162"/>
            </a:xfrm>
            <a:custGeom>
              <a:avLst/>
              <a:gdLst>
                <a:gd name="T0" fmla="*/ 0 w 227"/>
                <a:gd name="T1" fmla="*/ 81 h 162"/>
                <a:gd name="T2" fmla="*/ 89 w 227"/>
                <a:gd name="T3" fmla="*/ 73 h 162"/>
                <a:gd name="T4" fmla="*/ 154 w 227"/>
                <a:gd name="T5" fmla="*/ 40 h 162"/>
                <a:gd name="T6" fmla="*/ 219 w 227"/>
                <a:gd name="T7" fmla="*/ 32 h 162"/>
                <a:gd name="T8" fmla="*/ 210 w 227"/>
                <a:gd name="T9" fmla="*/ 81 h 162"/>
                <a:gd name="T10" fmla="*/ 202 w 227"/>
                <a:gd name="T11" fmla="*/ 105 h 162"/>
                <a:gd name="T12" fmla="*/ 178 w 227"/>
                <a:gd name="T13" fmla="*/ 113 h 162"/>
                <a:gd name="T14" fmla="*/ 154 w 227"/>
                <a:gd name="T15" fmla="*/ 129 h 162"/>
                <a:gd name="T16" fmla="*/ 137 w 227"/>
                <a:gd name="T17" fmla="*/ 146 h 162"/>
                <a:gd name="T18" fmla="*/ 81 w 227"/>
                <a:gd name="T19" fmla="*/ 162 h 162"/>
                <a:gd name="T20" fmla="*/ 0 w 227"/>
                <a:gd name="T21" fmla="*/ 129 h 162"/>
                <a:gd name="T22" fmla="*/ 0 w 227"/>
                <a:gd name="T23" fmla="*/ 8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6" name="Freeform 16"/>
            <p:cNvSpPr>
              <a:spLocks/>
            </p:cNvSpPr>
            <p:nvPr/>
          </p:nvSpPr>
          <p:spPr bwMode="auto">
            <a:xfrm flipH="1">
              <a:off x="3744" y="1536"/>
              <a:ext cx="294" cy="117"/>
            </a:xfrm>
            <a:custGeom>
              <a:avLst/>
              <a:gdLst>
                <a:gd name="T0" fmla="*/ 0 w 227"/>
                <a:gd name="T1" fmla="*/ 16 h 162"/>
                <a:gd name="T2" fmla="*/ 324 w 227"/>
                <a:gd name="T3" fmla="*/ 14 h 162"/>
                <a:gd name="T4" fmla="*/ 561 w 227"/>
                <a:gd name="T5" fmla="*/ 8 h 162"/>
                <a:gd name="T6" fmla="*/ 800 w 227"/>
                <a:gd name="T7" fmla="*/ 7 h 162"/>
                <a:gd name="T8" fmla="*/ 765 w 227"/>
                <a:gd name="T9" fmla="*/ 16 h 162"/>
                <a:gd name="T10" fmla="*/ 737 w 227"/>
                <a:gd name="T11" fmla="*/ 21 h 162"/>
                <a:gd name="T12" fmla="*/ 649 w 227"/>
                <a:gd name="T13" fmla="*/ 22 h 162"/>
                <a:gd name="T14" fmla="*/ 561 w 227"/>
                <a:gd name="T15" fmla="*/ 25 h 162"/>
                <a:gd name="T16" fmla="*/ 499 w 227"/>
                <a:gd name="T17" fmla="*/ 29 h 162"/>
                <a:gd name="T18" fmla="*/ 295 w 227"/>
                <a:gd name="T19" fmla="*/ 32 h 162"/>
                <a:gd name="T20" fmla="*/ 0 w 227"/>
                <a:gd name="T21" fmla="*/ 25 h 162"/>
                <a:gd name="T22" fmla="*/ 0 w 227"/>
                <a:gd name="T23" fmla="*/ 1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758" name="Group 18"/>
          <p:cNvGrpSpPr>
            <a:grpSpLocks/>
          </p:cNvGrpSpPr>
          <p:nvPr/>
        </p:nvGrpSpPr>
        <p:grpSpPr bwMode="auto">
          <a:xfrm>
            <a:off x="1066800" y="2362200"/>
            <a:ext cx="817563" cy="533400"/>
            <a:chOff x="3744" y="1440"/>
            <a:chExt cx="515" cy="336"/>
          </a:xfrm>
        </p:grpSpPr>
        <p:sp>
          <p:nvSpPr>
            <p:cNvPr id="31769" name="Line 19"/>
            <p:cNvSpPr>
              <a:spLocks noChangeShapeType="1"/>
            </p:cNvSpPr>
            <p:nvPr/>
          </p:nvSpPr>
          <p:spPr bwMode="auto">
            <a:xfrm flipV="1">
              <a:off x="4032" y="153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0" name="Oval 20"/>
            <p:cNvSpPr>
              <a:spLocks noChangeArrowheads="1"/>
            </p:cNvSpPr>
            <p:nvPr/>
          </p:nvSpPr>
          <p:spPr bwMode="auto">
            <a:xfrm>
              <a:off x="3936" y="1440"/>
              <a:ext cx="192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1" name="Freeform 21"/>
            <p:cNvSpPr>
              <a:spLocks/>
            </p:cNvSpPr>
            <p:nvPr/>
          </p:nvSpPr>
          <p:spPr bwMode="auto">
            <a:xfrm>
              <a:off x="4032" y="1536"/>
              <a:ext cx="227" cy="162"/>
            </a:xfrm>
            <a:custGeom>
              <a:avLst/>
              <a:gdLst>
                <a:gd name="T0" fmla="*/ 0 w 227"/>
                <a:gd name="T1" fmla="*/ 81 h 162"/>
                <a:gd name="T2" fmla="*/ 89 w 227"/>
                <a:gd name="T3" fmla="*/ 73 h 162"/>
                <a:gd name="T4" fmla="*/ 154 w 227"/>
                <a:gd name="T5" fmla="*/ 40 h 162"/>
                <a:gd name="T6" fmla="*/ 219 w 227"/>
                <a:gd name="T7" fmla="*/ 32 h 162"/>
                <a:gd name="T8" fmla="*/ 210 w 227"/>
                <a:gd name="T9" fmla="*/ 81 h 162"/>
                <a:gd name="T10" fmla="*/ 202 w 227"/>
                <a:gd name="T11" fmla="*/ 105 h 162"/>
                <a:gd name="T12" fmla="*/ 178 w 227"/>
                <a:gd name="T13" fmla="*/ 113 h 162"/>
                <a:gd name="T14" fmla="*/ 154 w 227"/>
                <a:gd name="T15" fmla="*/ 129 h 162"/>
                <a:gd name="T16" fmla="*/ 137 w 227"/>
                <a:gd name="T17" fmla="*/ 146 h 162"/>
                <a:gd name="T18" fmla="*/ 81 w 227"/>
                <a:gd name="T19" fmla="*/ 162 h 162"/>
                <a:gd name="T20" fmla="*/ 0 w 227"/>
                <a:gd name="T21" fmla="*/ 129 h 162"/>
                <a:gd name="T22" fmla="*/ 0 w 227"/>
                <a:gd name="T23" fmla="*/ 8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2" name="Freeform 22"/>
            <p:cNvSpPr>
              <a:spLocks/>
            </p:cNvSpPr>
            <p:nvPr/>
          </p:nvSpPr>
          <p:spPr bwMode="auto">
            <a:xfrm flipH="1">
              <a:off x="3744" y="1536"/>
              <a:ext cx="294" cy="117"/>
            </a:xfrm>
            <a:custGeom>
              <a:avLst/>
              <a:gdLst>
                <a:gd name="T0" fmla="*/ 0 w 227"/>
                <a:gd name="T1" fmla="*/ 16 h 162"/>
                <a:gd name="T2" fmla="*/ 324 w 227"/>
                <a:gd name="T3" fmla="*/ 14 h 162"/>
                <a:gd name="T4" fmla="*/ 561 w 227"/>
                <a:gd name="T5" fmla="*/ 8 h 162"/>
                <a:gd name="T6" fmla="*/ 800 w 227"/>
                <a:gd name="T7" fmla="*/ 7 h 162"/>
                <a:gd name="T8" fmla="*/ 765 w 227"/>
                <a:gd name="T9" fmla="*/ 16 h 162"/>
                <a:gd name="T10" fmla="*/ 737 w 227"/>
                <a:gd name="T11" fmla="*/ 21 h 162"/>
                <a:gd name="T12" fmla="*/ 649 w 227"/>
                <a:gd name="T13" fmla="*/ 22 h 162"/>
                <a:gd name="T14" fmla="*/ 561 w 227"/>
                <a:gd name="T15" fmla="*/ 25 h 162"/>
                <a:gd name="T16" fmla="*/ 499 w 227"/>
                <a:gd name="T17" fmla="*/ 29 h 162"/>
                <a:gd name="T18" fmla="*/ 295 w 227"/>
                <a:gd name="T19" fmla="*/ 32 h 162"/>
                <a:gd name="T20" fmla="*/ 0 w 227"/>
                <a:gd name="T21" fmla="*/ 25 h 162"/>
                <a:gd name="T22" fmla="*/ 0 w 227"/>
                <a:gd name="T23" fmla="*/ 1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759" name="Group 23"/>
          <p:cNvGrpSpPr>
            <a:grpSpLocks/>
          </p:cNvGrpSpPr>
          <p:nvPr/>
        </p:nvGrpSpPr>
        <p:grpSpPr bwMode="auto">
          <a:xfrm>
            <a:off x="1752600" y="2362200"/>
            <a:ext cx="817563" cy="533400"/>
            <a:chOff x="3744" y="1440"/>
            <a:chExt cx="515" cy="336"/>
          </a:xfrm>
        </p:grpSpPr>
        <p:sp>
          <p:nvSpPr>
            <p:cNvPr id="31765" name="Line 24"/>
            <p:cNvSpPr>
              <a:spLocks noChangeShapeType="1"/>
            </p:cNvSpPr>
            <p:nvPr/>
          </p:nvSpPr>
          <p:spPr bwMode="auto">
            <a:xfrm flipV="1">
              <a:off x="4032" y="153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6" name="Oval 25"/>
            <p:cNvSpPr>
              <a:spLocks noChangeArrowheads="1"/>
            </p:cNvSpPr>
            <p:nvPr/>
          </p:nvSpPr>
          <p:spPr bwMode="auto">
            <a:xfrm>
              <a:off x="3936" y="1440"/>
              <a:ext cx="192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7" name="Freeform 26"/>
            <p:cNvSpPr>
              <a:spLocks/>
            </p:cNvSpPr>
            <p:nvPr/>
          </p:nvSpPr>
          <p:spPr bwMode="auto">
            <a:xfrm>
              <a:off x="4032" y="1536"/>
              <a:ext cx="227" cy="162"/>
            </a:xfrm>
            <a:custGeom>
              <a:avLst/>
              <a:gdLst>
                <a:gd name="T0" fmla="*/ 0 w 227"/>
                <a:gd name="T1" fmla="*/ 81 h 162"/>
                <a:gd name="T2" fmla="*/ 89 w 227"/>
                <a:gd name="T3" fmla="*/ 73 h 162"/>
                <a:gd name="T4" fmla="*/ 154 w 227"/>
                <a:gd name="T5" fmla="*/ 40 h 162"/>
                <a:gd name="T6" fmla="*/ 219 w 227"/>
                <a:gd name="T7" fmla="*/ 32 h 162"/>
                <a:gd name="T8" fmla="*/ 210 w 227"/>
                <a:gd name="T9" fmla="*/ 81 h 162"/>
                <a:gd name="T10" fmla="*/ 202 w 227"/>
                <a:gd name="T11" fmla="*/ 105 h 162"/>
                <a:gd name="T12" fmla="*/ 178 w 227"/>
                <a:gd name="T13" fmla="*/ 113 h 162"/>
                <a:gd name="T14" fmla="*/ 154 w 227"/>
                <a:gd name="T15" fmla="*/ 129 h 162"/>
                <a:gd name="T16" fmla="*/ 137 w 227"/>
                <a:gd name="T17" fmla="*/ 146 h 162"/>
                <a:gd name="T18" fmla="*/ 81 w 227"/>
                <a:gd name="T19" fmla="*/ 162 h 162"/>
                <a:gd name="T20" fmla="*/ 0 w 227"/>
                <a:gd name="T21" fmla="*/ 129 h 162"/>
                <a:gd name="T22" fmla="*/ 0 w 227"/>
                <a:gd name="T23" fmla="*/ 81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8" name="Freeform 27"/>
            <p:cNvSpPr>
              <a:spLocks/>
            </p:cNvSpPr>
            <p:nvPr/>
          </p:nvSpPr>
          <p:spPr bwMode="auto">
            <a:xfrm flipH="1">
              <a:off x="3744" y="1536"/>
              <a:ext cx="294" cy="117"/>
            </a:xfrm>
            <a:custGeom>
              <a:avLst/>
              <a:gdLst>
                <a:gd name="T0" fmla="*/ 0 w 227"/>
                <a:gd name="T1" fmla="*/ 16 h 162"/>
                <a:gd name="T2" fmla="*/ 324 w 227"/>
                <a:gd name="T3" fmla="*/ 14 h 162"/>
                <a:gd name="T4" fmla="*/ 561 w 227"/>
                <a:gd name="T5" fmla="*/ 8 h 162"/>
                <a:gd name="T6" fmla="*/ 800 w 227"/>
                <a:gd name="T7" fmla="*/ 7 h 162"/>
                <a:gd name="T8" fmla="*/ 765 w 227"/>
                <a:gd name="T9" fmla="*/ 16 h 162"/>
                <a:gd name="T10" fmla="*/ 737 w 227"/>
                <a:gd name="T11" fmla="*/ 21 h 162"/>
                <a:gd name="T12" fmla="*/ 649 w 227"/>
                <a:gd name="T13" fmla="*/ 22 h 162"/>
                <a:gd name="T14" fmla="*/ 561 w 227"/>
                <a:gd name="T15" fmla="*/ 25 h 162"/>
                <a:gd name="T16" fmla="*/ 499 w 227"/>
                <a:gd name="T17" fmla="*/ 29 h 162"/>
                <a:gd name="T18" fmla="*/ 295 w 227"/>
                <a:gd name="T19" fmla="*/ 32 h 162"/>
                <a:gd name="T20" fmla="*/ 0 w 227"/>
                <a:gd name="T21" fmla="*/ 25 h 162"/>
                <a:gd name="T22" fmla="*/ 0 w 227"/>
                <a:gd name="T23" fmla="*/ 1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162"/>
                <a:gd name="T38" fmla="*/ 227 w 227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162">
                  <a:moveTo>
                    <a:pt x="0" y="81"/>
                  </a:moveTo>
                  <a:cubicBezTo>
                    <a:pt x="30" y="78"/>
                    <a:pt x="60" y="77"/>
                    <a:pt x="89" y="73"/>
                  </a:cubicBezTo>
                  <a:cubicBezTo>
                    <a:pt x="116" y="69"/>
                    <a:pt x="128" y="48"/>
                    <a:pt x="154" y="40"/>
                  </a:cubicBezTo>
                  <a:cubicBezTo>
                    <a:pt x="167" y="31"/>
                    <a:pt x="201" y="0"/>
                    <a:pt x="219" y="32"/>
                  </a:cubicBezTo>
                  <a:cubicBezTo>
                    <a:pt x="227" y="46"/>
                    <a:pt x="214" y="65"/>
                    <a:pt x="210" y="81"/>
                  </a:cubicBezTo>
                  <a:cubicBezTo>
                    <a:pt x="208" y="89"/>
                    <a:pt x="208" y="99"/>
                    <a:pt x="202" y="105"/>
                  </a:cubicBezTo>
                  <a:cubicBezTo>
                    <a:pt x="196" y="111"/>
                    <a:pt x="186" y="109"/>
                    <a:pt x="178" y="113"/>
                  </a:cubicBezTo>
                  <a:cubicBezTo>
                    <a:pt x="169" y="117"/>
                    <a:pt x="161" y="123"/>
                    <a:pt x="154" y="129"/>
                  </a:cubicBezTo>
                  <a:cubicBezTo>
                    <a:pt x="148" y="134"/>
                    <a:pt x="144" y="142"/>
                    <a:pt x="137" y="146"/>
                  </a:cubicBezTo>
                  <a:cubicBezTo>
                    <a:pt x="120" y="155"/>
                    <a:pt x="99" y="156"/>
                    <a:pt x="81" y="162"/>
                  </a:cubicBezTo>
                  <a:cubicBezTo>
                    <a:pt x="8" y="144"/>
                    <a:pt x="31" y="162"/>
                    <a:pt x="0" y="129"/>
                  </a:cubicBezTo>
                  <a:cubicBezTo>
                    <a:pt x="9" y="85"/>
                    <a:pt x="18" y="99"/>
                    <a:pt x="0" y="81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24" name="Text Box 28"/>
          <p:cNvSpPr txBox="1">
            <a:spLocks noChangeArrowheads="1"/>
          </p:cNvSpPr>
          <p:nvPr/>
        </p:nvSpPr>
        <p:spPr bwMode="auto">
          <a:xfrm>
            <a:off x="677863" y="3576638"/>
            <a:ext cx="2446337" cy="4619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Водные растения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25" name="Text Box 29"/>
          <p:cNvSpPr txBox="1">
            <a:spLocks noChangeArrowheads="1"/>
          </p:cNvSpPr>
          <p:nvPr/>
        </p:nvSpPr>
        <p:spPr bwMode="auto">
          <a:xfrm>
            <a:off x="5394325" y="3622675"/>
            <a:ext cx="3444875" cy="19383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Выгоды</a:t>
            </a:r>
            <a:r>
              <a:rPr lang="en-US" sz="2400" dirty="0">
                <a:latin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 поверхность можно использовать для других целей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</a:rPr>
              <a:t> нет запахов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1762" name="AutoShape 31"/>
          <p:cNvSpPr>
            <a:spLocks noChangeArrowheads="1"/>
          </p:cNvSpPr>
          <p:nvPr/>
        </p:nvSpPr>
        <p:spPr bwMode="auto">
          <a:xfrm>
            <a:off x="914400" y="3048000"/>
            <a:ext cx="2057400" cy="152400"/>
          </a:xfrm>
          <a:custGeom>
            <a:avLst/>
            <a:gdLst>
              <a:gd name="T0" fmla="*/ 2147483647 w 21600"/>
              <a:gd name="T1" fmla="*/ 1332325474 h 21600"/>
              <a:gd name="T2" fmla="*/ 2147483647 w 21600"/>
              <a:gd name="T3" fmla="*/ 2147483647 h 21600"/>
              <a:gd name="T4" fmla="*/ 2147483647 w 21600"/>
              <a:gd name="T5" fmla="*/ 1332325474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75 w 21600"/>
              <a:gd name="T13" fmla="*/ 3475 h 21600"/>
              <a:gd name="T14" fmla="*/ 18125 w 21600"/>
              <a:gd name="T15" fmla="*/ 181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50" y="21600"/>
                </a:lnTo>
                <a:lnTo>
                  <a:pt x="182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Freeform 32"/>
          <p:cNvSpPr>
            <a:spLocks/>
          </p:cNvSpPr>
          <p:nvPr/>
        </p:nvSpPr>
        <p:spPr bwMode="auto">
          <a:xfrm>
            <a:off x="1531938" y="2895600"/>
            <a:ext cx="103187" cy="296863"/>
          </a:xfrm>
          <a:custGeom>
            <a:avLst/>
            <a:gdLst>
              <a:gd name="T0" fmla="*/ 0 w 65"/>
              <a:gd name="T1" fmla="*/ 0 h 187"/>
              <a:gd name="T2" fmla="*/ 2147483647 w 65"/>
              <a:gd name="T3" fmla="*/ 2147483647 h 187"/>
              <a:gd name="T4" fmla="*/ 2147483647 w 65"/>
              <a:gd name="T5" fmla="*/ 2147483647 h 187"/>
              <a:gd name="T6" fmla="*/ 2147483647 w 65"/>
              <a:gd name="T7" fmla="*/ 2147483647 h 187"/>
              <a:gd name="T8" fmla="*/ 2147483647 w 6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87"/>
              <a:gd name="T17" fmla="*/ 65 w 6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87">
                <a:moveTo>
                  <a:pt x="0" y="0"/>
                </a:moveTo>
                <a:cubicBezTo>
                  <a:pt x="3" y="16"/>
                  <a:pt x="3" y="33"/>
                  <a:pt x="8" y="49"/>
                </a:cubicBezTo>
                <a:cubicBezTo>
                  <a:pt x="11" y="58"/>
                  <a:pt x="22" y="64"/>
                  <a:pt x="24" y="73"/>
                </a:cubicBezTo>
                <a:cubicBezTo>
                  <a:pt x="30" y="99"/>
                  <a:pt x="25" y="128"/>
                  <a:pt x="32" y="154"/>
                </a:cubicBezTo>
                <a:cubicBezTo>
                  <a:pt x="36" y="169"/>
                  <a:pt x="65" y="187"/>
                  <a:pt x="65" y="1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Freeform 33"/>
          <p:cNvSpPr>
            <a:spLocks/>
          </p:cNvSpPr>
          <p:nvPr/>
        </p:nvSpPr>
        <p:spPr bwMode="auto">
          <a:xfrm>
            <a:off x="1377950" y="2921000"/>
            <a:ext cx="128588" cy="288925"/>
          </a:xfrm>
          <a:custGeom>
            <a:avLst/>
            <a:gdLst>
              <a:gd name="T0" fmla="*/ 2147483647 w 81"/>
              <a:gd name="T1" fmla="*/ 0 h 182"/>
              <a:gd name="T2" fmla="*/ 2147483647 w 81"/>
              <a:gd name="T3" fmla="*/ 2147483647 h 182"/>
              <a:gd name="T4" fmla="*/ 2147483647 w 81"/>
              <a:gd name="T5" fmla="*/ 2147483647 h 182"/>
              <a:gd name="T6" fmla="*/ 0 w 81"/>
              <a:gd name="T7" fmla="*/ 2147483647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82"/>
              <a:gd name="T14" fmla="*/ 81 w 81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82">
                <a:moveTo>
                  <a:pt x="56" y="0"/>
                </a:moveTo>
                <a:cubicBezTo>
                  <a:pt x="59" y="30"/>
                  <a:pt x="60" y="60"/>
                  <a:pt x="65" y="90"/>
                </a:cubicBezTo>
                <a:cubicBezTo>
                  <a:pt x="68" y="107"/>
                  <a:pt x="81" y="138"/>
                  <a:pt x="81" y="138"/>
                </a:cubicBezTo>
                <a:cubicBezTo>
                  <a:pt x="59" y="145"/>
                  <a:pt x="19" y="182"/>
                  <a:pt x="0" y="1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Стадии очистки – финальная обработка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Удаляют из воды организмы способные вызвать болезни</a:t>
            </a:r>
            <a:endParaRPr lang="en-US" smtClean="0"/>
          </a:p>
          <a:p>
            <a:pPr eaLnBrk="1" hangingPunct="1"/>
            <a:r>
              <a:rPr lang="en-US" smtClean="0"/>
              <a:t>3 </a:t>
            </a:r>
            <a:r>
              <a:rPr lang="ru-RU" smtClean="0"/>
              <a:t>способа дизенфекции</a:t>
            </a:r>
            <a:endParaRPr lang="en-US" smtClean="0"/>
          </a:p>
          <a:p>
            <a:pPr lvl="1" eaLnBrk="1" hangingPunct="1"/>
            <a:r>
              <a:rPr lang="ru-RU" smtClean="0"/>
              <a:t>Хлорирование</a:t>
            </a:r>
            <a:endParaRPr lang="en-US" smtClean="0"/>
          </a:p>
          <a:p>
            <a:pPr lvl="1" eaLnBrk="1" hangingPunct="1"/>
            <a:r>
              <a:rPr lang="ru-RU" smtClean="0"/>
              <a:t>Обработка ультрафиолетом</a:t>
            </a:r>
            <a:endParaRPr lang="en-US" smtClean="0"/>
          </a:p>
          <a:p>
            <a:pPr lvl="1" eaLnBrk="1" hangingPunct="1"/>
            <a:r>
              <a:rPr lang="ru-RU" smtClean="0"/>
              <a:t>Озонирование</a:t>
            </a: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Хлорирование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Наиболее часто</a:t>
            </a:r>
            <a:endParaRPr lang="en-US" sz="2800" smtClean="0"/>
          </a:p>
          <a:p>
            <a:pPr eaLnBrk="1" hangingPunct="1"/>
            <a:r>
              <a:rPr lang="ru-RU" sz="2800" smtClean="0"/>
              <a:t>Преимущества: низкая стоимость и эффективность</a:t>
            </a:r>
            <a:endParaRPr lang="en-US" sz="2800" smtClean="0"/>
          </a:p>
          <a:p>
            <a:pPr eaLnBrk="1" hangingPunct="1"/>
            <a:r>
              <a:rPr lang="ru-RU" sz="2800" smtClean="0"/>
              <a:t>Недостатки</a:t>
            </a:r>
            <a:r>
              <a:rPr lang="en-US" sz="2800" smtClean="0"/>
              <a:t>: </a:t>
            </a:r>
            <a:r>
              <a:rPr lang="ru-RU" sz="2800" smtClean="0"/>
              <a:t>остатки хлора могут быть вредными для окружающей среды</a:t>
            </a:r>
            <a:endParaRPr lang="en-US" sz="2800" smtClean="0"/>
          </a:p>
        </p:txBody>
      </p:sp>
      <p:pic>
        <p:nvPicPr>
          <p:cNvPr id="33796" name="Picture 4" descr="chlro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0200"/>
            <a:ext cx="3460750" cy="424815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Ультрафиолет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4038600" cy="4495800"/>
          </a:xfrm>
        </p:spPr>
        <p:txBody>
          <a:bodyPr/>
          <a:lstStyle/>
          <a:p>
            <a:pPr eaLnBrk="1" hangingPunct="1"/>
            <a:r>
              <a:rPr lang="ru-RU" sz="2600" smtClean="0"/>
              <a:t>Повреждает генетический код бактерий, вирусов и других патогенных организмов</a:t>
            </a:r>
            <a:endParaRPr lang="en-US" sz="2600" smtClean="0"/>
          </a:p>
          <a:p>
            <a:pPr eaLnBrk="1" hangingPunct="1"/>
            <a:r>
              <a:rPr lang="ru-RU" sz="2600" smtClean="0"/>
              <a:t>Преимущества</a:t>
            </a:r>
            <a:r>
              <a:rPr lang="en-US" sz="2600" smtClean="0"/>
              <a:t>: </a:t>
            </a:r>
            <a:r>
              <a:rPr lang="ru-RU" sz="2600" smtClean="0"/>
              <a:t>нет химикатов, у воды более натуральный вкус</a:t>
            </a:r>
          </a:p>
          <a:p>
            <a:pPr eaLnBrk="1" hangingPunct="1"/>
            <a:r>
              <a:rPr lang="ru-RU" sz="2600" smtClean="0"/>
              <a:t>Недостатки: сложно и дорого</a:t>
            </a:r>
            <a:endParaRPr lang="en-US" sz="2600" smtClean="0"/>
          </a:p>
        </p:txBody>
      </p:sp>
      <p:pic>
        <p:nvPicPr>
          <p:cNvPr id="34820" name="Picture 4" descr="DNA_UV_mutat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00200"/>
            <a:ext cx="4800600" cy="3703638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Озонирование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eaLnBrk="1" hangingPunct="1"/>
            <a:r>
              <a:rPr lang="ru-RU" sz="2800" smtClean="0"/>
              <a:t>Окисляет большинство патогенных микроорганизмов</a:t>
            </a:r>
          </a:p>
          <a:p>
            <a:pPr eaLnBrk="1" hangingPunct="1"/>
            <a:r>
              <a:rPr lang="ru-RU" sz="2800" smtClean="0"/>
              <a:t>Преимущества</a:t>
            </a:r>
            <a:r>
              <a:rPr lang="en-US" sz="2800" smtClean="0"/>
              <a:t>: </a:t>
            </a:r>
            <a:r>
              <a:rPr lang="ru-RU" sz="2800" smtClean="0"/>
              <a:t>безопаснее чем хлорирование, меньше побочных продуктов</a:t>
            </a:r>
            <a:endParaRPr lang="en-US" sz="2800" smtClean="0"/>
          </a:p>
          <a:p>
            <a:pPr eaLnBrk="1" hangingPunct="1"/>
            <a:r>
              <a:rPr lang="ru-RU" sz="2800" smtClean="0"/>
              <a:t>Недостатки: высокая стоимость</a:t>
            </a:r>
            <a:endParaRPr lang="en-US" sz="2800" smtClean="0"/>
          </a:p>
        </p:txBody>
      </p:sp>
      <p:pic>
        <p:nvPicPr>
          <p:cNvPr id="35844" name="Picture 4" descr="ozo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4038600"/>
            <a:ext cx="2819400" cy="28194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ru-RU" sz="3600" smtClean="0"/>
              <a:t>Удаление патогенных организмов</a:t>
            </a:r>
            <a:endParaRPr lang="en-US" sz="3600" smtClean="0"/>
          </a:p>
        </p:txBody>
      </p:sp>
      <p:grpSp>
        <p:nvGrpSpPr>
          <p:cNvPr id="36867" name="Group 26"/>
          <p:cNvGrpSpPr>
            <a:grpSpLocks/>
          </p:cNvGrpSpPr>
          <p:nvPr/>
        </p:nvGrpSpPr>
        <p:grpSpPr bwMode="auto">
          <a:xfrm>
            <a:off x="1154113" y="1600200"/>
            <a:ext cx="6694487" cy="4419600"/>
            <a:chOff x="182" y="624"/>
            <a:chExt cx="4217" cy="2784"/>
          </a:xfrm>
        </p:grpSpPr>
        <p:grpSp>
          <p:nvGrpSpPr>
            <p:cNvPr id="36868" name="Group 12"/>
            <p:cNvGrpSpPr>
              <a:grpSpLocks/>
            </p:cNvGrpSpPr>
            <p:nvPr/>
          </p:nvGrpSpPr>
          <p:grpSpPr bwMode="auto">
            <a:xfrm>
              <a:off x="192" y="967"/>
              <a:ext cx="3850" cy="713"/>
              <a:chOff x="192" y="798"/>
              <a:chExt cx="3850" cy="713"/>
            </a:xfrm>
          </p:grpSpPr>
          <p:sp>
            <p:nvSpPr>
              <p:cNvPr id="36880" name="Text Box 5"/>
              <p:cNvSpPr txBox="1">
                <a:spLocks noChangeArrowheads="1"/>
              </p:cNvSpPr>
              <p:nvPr/>
            </p:nvSpPr>
            <p:spPr bwMode="auto">
              <a:xfrm>
                <a:off x="192" y="1104"/>
                <a:ext cx="128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/>
                  <a:t>Концентрация в сточной воде</a:t>
                </a:r>
                <a:endParaRPr lang="en-US"/>
              </a:p>
            </p:txBody>
          </p:sp>
          <p:sp>
            <p:nvSpPr>
              <p:cNvPr id="36881" name="Text Box 6"/>
              <p:cNvSpPr txBox="1">
                <a:spLocks noChangeArrowheads="1"/>
              </p:cNvSpPr>
              <p:nvPr/>
            </p:nvSpPr>
            <p:spPr bwMode="auto">
              <a:xfrm>
                <a:off x="1622" y="798"/>
                <a:ext cx="62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Вирусы</a:t>
                </a:r>
                <a:endParaRPr lang="en-US"/>
              </a:p>
            </p:txBody>
          </p:sp>
          <p:sp>
            <p:nvSpPr>
              <p:cNvPr id="36882" name="Text Box 7"/>
              <p:cNvSpPr txBox="1">
                <a:spLocks noChangeArrowheads="1"/>
              </p:cNvSpPr>
              <p:nvPr/>
            </p:nvSpPr>
            <p:spPr bwMode="auto">
              <a:xfrm>
                <a:off x="2246" y="816"/>
                <a:ext cx="10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Сальмонелла</a:t>
                </a:r>
                <a:endParaRPr lang="en-US"/>
              </a:p>
            </p:txBody>
          </p:sp>
          <p:sp>
            <p:nvSpPr>
              <p:cNvPr id="36883" name="Text Box 8"/>
              <p:cNvSpPr txBox="1">
                <a:spLocks noChangeArrowheads="1"/>
              </p:cNvSpPr>
              <p:nvPr/>
            </p:nvSpPr>
            <p:spPr bwMode="auto">
              <a:xfrm>
                <a:off x="3302" y="839"/>
                <a:ext cx="7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Лямблии</a:t>
                </a:r>
                <a:endParaRPr lang="en-US"/>
              </a:p>
            </p:txBody>
          </p:sp>
          <p:sp>
            <p:nvSpPr>
              <p:cNvPr id="36884" name="Text Box 10"/>
              <p:cNvSpPr txBox="1">
                <a:spLocks noChangeArrowheads="1"/>
              </p:cNvSpPr>
              <p:nvPr/>
            </p:nvSpPr>
            <p:spPr bwMode="auto">
              <a:xfrm>
                <a:off x="1670" y="1271"/>
                <a:ext cx="2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  <a:r>
                  <a:rPr lang="en-US" baseline="30000"/>
                  <a:t>5</a:t>
                </a:r>
                <a:r>
                  <a:rPr lang="en-US"/>
                  <a:t>-10</a:t>
                </a:r>
                <a:r>
                  <a:rPr lang="en-US" baseline="30000"/>
                  <a:t>6</a:t>
                </a:r>
                <a:r>
                  <a:rPr lang="en-US"/>
                  <a:t>        5K-80K        9K-200K</a:t>
                </a:r>
              </a:p>
            </p:txBody>
          </p:sp>
        </p:grpSp>
        <p:sp>
          <p:nvSpPr>
            <p:cNvPr id="36869" name="Text Box 14"/>
            <p:cNvSpPr txBox="1">
              <a:spLocks noChangeArrowheads="1"/>
            </p:cNvSpPr>
            <p:nvPr/>
          </p:nvSpPr>
          <p:spPr bwMode="auto">
            <a:xfrm>
              <a:off x="2246" y="624"/>
              <a:ext cx="13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Численность/литр</a:t>
              </a:r>
              <a:endParaRPr lang="en-US"/>
            </a:p>
          </p:txBody>
        </p:sp>
        <p:sp>
          <p:nvSpPr>
            <p:cNvPr id="36870" name="Line 15"/>
            <p:cNvSpPr>
              <a:spLocks noChangeShapeType="1"/>
            </p:cNvSpPr>
            <p:nvPr/>
          </p:nvSpPr>
          <p:spPr bwMode="auto">
            <a:xfrm>
              <a:off x="1728" y="864"/>
              <a:ext cx="2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Line 16"/>
            <p:cNvSpPr>
              <a:spLocks noChangeShapeType="1"/>
            </p:cNvSpPr>
            <p:nvPr/>
          </p:nvSpPr>
          <p:spPr bwMode="auto">
            <a:xfrm>
              <a:off x="1728" y="129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Line 17"/>
            <p:cNvSpPr>
              <a:spLocks noChangeShapeType="1"/>
            </p:cNvSpPr>
            <p:nvPr/>
          </p:nvSpPr>
          <p:spPr bwMode="auto">
            <a:xfrm>
              <a:off x="2448" y="129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Line 18"/>
            <p:cNvSpPr>
              <a:spLocks noChangeShapeType="1"/>
            </p:cNvSpPr>
            <p:nvPr/>
          </p:nvSpPr>
          <p:spPr bwMode="auto">
            <a:xfrm>
              <a:off x="3360" y="129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Text Box 20"/>
            <p:cNvSpPr txBox="1">
              <a:spLocks noChangeArrowheads="1"/>
            </p:cNvSpPr>
            <p:nvPr/>
          </p:nvSpPr>
          <p:spPr bwMode="auto">
            <a:xfrm>
              <a:off x="182" y="1847"/>
              <a:ext cx="42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Первичная </a:t>
              </a:r>
            </a:p>
            <a:p>
              <a:r>
                <a:rPr lang="ru-RU"/>
                <a:t>обработка</a:t>
              </a:r>
              <a:r>
                <a:rPr lang="en-US"/>
                <a:t> </a:t>
              </a:r>
              <a:r>
                <a:rPr lang="ru-RU"/>
                <a:t>                </a:t>
              </a:r>
              <a:r>
                <a:rPr lang="en-US"/>
                <a:t>1.7K-500K    160-3300      72K-146K     </a:t>
              </a:r>
            </a:p>
          </p:txBody>
        </p:sp>
        <p:sp>
          <p:nvSpPr>
            <p:cNvPr id="36875" name="Text Box 21"/>
            <p:cNvSpPr txBox="1">
              <a:spLocks noChangeArrowheads="1"/>
            </p:cNvSpPr>
            <p:nvPr/>
          </p:nvSpPr>
          <p:spPr bwMode="auto">
            <a:xfrm>
              <a:off x="223" y="2425"/>
              <a:ext cx="8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Вторичная</a:t>
              </a:r>
              <a:r>
                <a:rPr lang="en-US"/>
                <a:t> </a:t>
              </a:r>
            </a:p>
            <a:p>
              <a:r>
                <a:rPr lang="ru-RU"/>
                <a:t>обработка</a:t>
              </a:r>
              <a:endParaRPr lang="en-US"/>
            </a:p>
          </p:txBody>
        </p:sp>
        <p:sp>
          <p:nvSpPr>
            <p:cNvPr id="36876" name="Text Box 22"/>
            <p:cNvSpPr txBox="1">
              <a:spLocks noChangeArrowheads="1"/>
            </p:cNvSpPr>
            <p:nvPr/>
          </p:nvSpPr>
          <p:spPr bwMode="auto">
            <a:xfrm>
              <a:off x="1632" y="2553"/>
              <a:ext cx="2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80-470K        3-1000       6.5K-110K</a:t>
              </a:r>
            </a:p>
          </p:txBody>
        </p:sp>
        <p:sp>
          <p:nvSpPr>
            <p:cNvPr id="36877" name="Text Box 23"/>
            <p:cNvSpPr txBox="1">
              <a:spLocks noChangeArrowheads="1"/>
            </p:cNvSpPr>
            <p:nvPr/>
          </p:nvSpPr>
          <p:spPr bwMode="auto">
            <a:xfrm>
              <a:off x="206" y="235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6878" name="Rectangle 24"/>
            <p:cNvSpPr>
              <a:spLocks noChangeArrowheads="1"/>
            </p:cNvSpPr>
            <p:nvPr/>
          </p:nvSpPr>
          <p:spPr bwMode="auto">
            <a:xfrm>
              <a:off x="192" y="3001"/>
              <a:ext cx="123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Дополнительная очистка</a:t>
              </a:r>
              <a:endParaRPr lang="en-US"/>
            </a:p>
          </p:txBody>
        </p:sp>
        <p:sp>
          <p:nvSpPr>
            <p:cNvPr id="36879" name="Text Box 25"/>
            <p:cNvSpPr txBox="1">
              <a:spLocks noChangeArrowheads="1"/>
            </p:cNvSpPr>
            <p:nvPr/>
          </p:nvSpPr>
          <p:spPr bwMode="auto">
            <a:xfrm>
              <a:off x="1622" y="3095"/>
              <a:ext cx="24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0.007-170    4x10</a:t>
              </a:r>
              <a:r>
                <a:rPr lang="en-US" baseline="30000"/>
                <a:t>-6</a:t>
              </a:r>
              <a:r>
                <a:rPr lang="en-US"/>
                <a:t>-7       0.099-3000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7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8638"/>
            <a:ext cx="8610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Точечное и рассеянное загрязнение вод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ru-RU" sz="3600" smtClean="0"/>
              <a:t>Альтернатива стандартной финальной обработке</a:t>
            </a:r>
            <a:endParaRPr lang="en-US" sz="36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pPr eaLnBrk="1" hangingPunct="1"/>
            <a:r>
              <a:rPr lang="ru-RU" sz="2800" smtClean="0"/>
              <a:t>Грунты содержащие крупный песок могут фильтровать воду достаточно чисто</a:t>
            </a:r>
            <a:endParaRPr lang="en-US" sz="2800" smtClean="0"/>
          </a:p>
          <a:p>
            <a:pPr lvl="1" eaLnBrk="1" hangingPunct="1"/>
            <a:r>
              <a:rPr lang="ru-RU" sz="2400" smtClean="0"/>
              <a:t> Время фильтрации через грунты около </a:t>
            </a:r>
            <a:r>
              <a:rPr lang="en-US" sz="2400" smtClean="0"/>
              <a:t>20-45 </a:t>
            </a:r>
            <a:r>
              <a:rPr lang="ru-RU" sz="2400" smtClean="0"/>
              <a:t>дней</a:t>
            </a:r>
            <a:endParaRPr lang="en-US" sz="2400" smtClean="0"/>
          </a:p>
          <a:p>
            <a:pPr lvl="1" eaLnBrk="1" hangingPunct="1"/>
            <a:r>
              <a:rPr lang="ru-RU" sz="2400" smtClean="0"/>
              <a:t>Требует дезинфекции перед поступление в водоем</a:t>
            </a:r>
            <a:endParaRPr lang="en-US" sz="2400" smtClean="0"/>
          </a:p>
        </p:txBody>
      </p:sp>
      <p:sp>
        <p:nvSpPr>
          <p:cNvPr id="37892" name="AutoShape 4" descr="Woven mat"/>
          <p:cNvSpPr>
            <a:spLocks noChangeArrowheads="1"/>
          </p:cNvSpPr>
          <p:nvPr/>
        </p:nvSpPr>
        <p:spPr bwMode="auto">
          <a:xfrm>
            <a:off x="3505200" y="4876800"/>
            <a:ext cx="1447800" cy="1143000"/>
          </a:xfrm>
          <a:prstGeom prst="cube">
            <a:avLst>
              <a:gd name="adj" fmla="val 25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1066800" y="51816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4648200" y="518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70125" y="54467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ft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276600" y="6096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ft</a:t>
            </a:r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 rot="468539">
            <a:off x="3276600" y="4419600"/>
            <a:ext cx="609600" cy="558800"/>
          </a:xfrm>
          <a:custGeom>
            <a:avLst/>
            <a:gdLst>
              <a:gd name="T0" fmla="*/ 0 w 384"/>
              <a:gd name="T1" fmla="*/ 2147483647 h 352"/>
              <a:gd name="T2" fmla="*/ 2147483647 w 384"/>
              <a:gd name="T3" fmla="*/ 2147483647 h 352"/>
              <a:gd name="T4" fmla="*/ 2147483647 w 384"/>
              <a:gd name="T5" fmla="*/ 2147483647 h 352"/>
              <a:gd name="T6" fmla="*/ 2147483647 w 384"/>
              <a:gd name="T7" fmla="*/ 2147483647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52"/>
              <a:gd name="T14" fmla="*/ 384 w 384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52">
                <a:moveTo>
                  <a:pt x="0" y="16"/>
                </a:moveTo>
                <a:cubicBezTo>
                  <a:pt x="68" y="8"/>
                  <a:pt x="136" y="0"/>
                  <a:pt x="192" y="16"/>
                </a:cubicBezTo>
                <a:cubicBezTo>
                  <a:pt x="248" y="32"/>
                  <a:pt x="304" y="56"/>
                  <a:pt x="336" y="112"/>
                </a:cubicBezTo>
                <a:cubicBezTo>
                  <a:pt x="368" y="168"/>
                  <a:pt x="376" y="312"/>
                  <a:pt x="384" y="352"/>
                </a:cubicBezTo>
              </a:path>
            </a:pathLst>
          </a:custGeom>
          <a:noFill/>
          <a:ln w="57150">
            <a:solidFill>
              <a:srgbClr val="98C9C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Вода после вторичной обработки</a:t>
            </a:r>
            <a:endParaRPr lang="en-US"/>
          </a:p>
        </p:txBody>
      </p:sp>
      <p:sp>
        <p:nvSpPr>
          <p:cNvPr id="37899" name="Freeform 12"/>
          <p:cNvSpPr>
            <a:spLocks/>
          </p:cNvSpPr>
          <p:nvPr/>
        </p:nvSpPr>
        <p:spPr bwMode="auto">
          <a:xfrm flipH="1">
            <a:off x="3848100" y="5029200"/>
            <a:ext cx="419100" cy="457200"/>
          </a:xfrm>
          <a:custGeom>
            <a:avLst/>
            <a:gdLst>
              <a:gd name="T0" fmla="*/ 2147483647 w 264"/>
              <a:gd name="T1" fmla="*/ 0 h 208"/>
              <a:gd name="T2" fmla="*/ 2147483647 w 264"/>
              <a:gd name="T3" fmla="*/ 2147483647 h 208"/>
              <a:gd name="T4" fmla="*/ 2147483647 w 264"/>
              <a:gd name="T5" fmla="*/ 2147483647 h 208"/>
              <a:gd name="T6" fmla="*/ 0 w 264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208"/>
              <a:gd name="T14" fmla="*/ 264 w 264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208">
                <a:moveTo>
                  <a:pt x="240" y="0"/>
                </a:moveTo>
                <a:cubicBezTo>
                  <a:pt x="252" y="32"/>
                  <a:pt x="264" y="64"/>
                  <a:pt x="240" y="96"/>
                </a:cubicBezTo>
                <a:cubicBezTo>
                  <a:pt x="216" y="128"/>
                  <a:pt x="136" y="176"/>
                  <a:pt x="96" y="192"/>
                </a:cubicBezTo>
                <a:cubicBezTo>
                  <a:pt x="56" y="208"/>
                  <a:pt x="28" y="200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Freeform 13"/>
          <p:cNvSpPr>
            <a:spLocks/>
          </p:cNvSpPr>
          <p:nvPr/>
        </p:nvSpPr>
        <p:spPr bwMode="auto">
          <a:xfrm flipH="1">
            <a:off x="3810000" y="5105400"/>
            <a:ext cx="762000" cy="533400"/>
          </a:xfrm>
          <a:custGeom>
            <a:avLst/>
            <a:gdLst>
              <a:gd name="T0" fmla="*/ 2147483647 w 264"/>
              <a:gd name="T1" fmla="*/ 0 h 208"/>
              <a:gd name="T2" fmla="*/ 2147483647 w 264"/>
              <a:gd name="T3" fmla="*/ 2147483647 h 208"/>
              <a:gd name="T4" fmla="*/ 2147483647 w 264"/>
              <a:gd name="T5" fmla="*/ 2147483647 h 208"/>
              <a:gd name="T6" fmla="*/ 0 w 264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208"/>
              <a:gd name="T14" fmla="*/ 264 w 264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208">
                <a:moveTo>
                  <a:pt x="240" y="0"/>
                </a:moveTo>
                <a:cubicBezTo>
                  <a:pt x="252" y="32"/>
                  <a:pt x="264" y="64"/>
                  <a:pt x="240" y="96"/>
                </a:cubicBezTo>
                <a:cubicBezTo>
                  <a:pt x="216" y="128"/>
                  <a:pt x="136" y="176"/>
                  <a:pt x="96" y="192"/>
                </a:cubicBezTo>
                <a:cubicBezTo>
                  <a:pt x="56" y="208"/>
                  <a:pt x="28" y="200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Freeform 14"/>
          <p:cNvSpPr>
            <a:spLocks/>
          </p:cNvSpPr>
          <p:nvPr/>
        </p:nvSpPr>
        <p:spPr bwMode="auto">
          <a:xfrm flipH="1">
            <a:off x="3810000" y="5105400"/>
            <a:ext cx="762000" cy="685800"/>
          </a:xfrm>
          <a:custGeom>
            <a:avLst/>
            <a:gdLst>
              <a:gd name="T0" fmla="*/ 2147483647 w 264"/>
              <a:gd name="T1" fmla="*/ 0 h 208"/>
              <a:gd name="T2" fmla="*/ 2147483647 w 264"/>
              <a:gd name="T3" fmla="*/ 2147483647 h 208"/>
              <a:gd name="T4" fmla="*/ 2147483647 w 264"/>
              <a:gd name="T5" fmla="*/ 2147483647 h 208"/>
              <a:gd name="T6" fmla="*/ 0 w 264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208"/>
              <a:gd name="T14" fmla="*/ 264 w 264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208">
                <a:moveTo>
                  <a:pt x="240" y="0"/>
                </a:moveTo>
                <a:cubicBezTo>
                  <a:pt x="252" y="32"/>
                  <a:pt x="264" y="64"/>
                  <a:pt x="240" y="96"/>
                </a:cubicBezTo>
                <a:cubicBezTo>
                  <a:pt x="216" y="128"/>
                  <a:pt x="136" y="176"/>
                  <a:pt x="96" y="192"/>
                </a:cubicBezTo>
                <a:cubicBezTo>
                  <a:pt x="56" y="208"/>
                  <a:pt x="28" y="200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Freeform 15"/>
          <p:cNvSpPr>
            <a:spLocks/>
          </p:cNvSpPr>
          <p:nvPr/>
        </p:nvSpPr>
        <p:spPr bwMode="auto">
          <a:xfrm flipH="1">
            <a:off x="3810000" y="5181600"/>
            <a:ext cx="342900" cy="609600"/>
          </a:xfrm>
          <a:custGeom>
            <a:avLst/>
            <a:gdLst>
              <a:gd name="T0" fmla="*/ 2147483647 w 264"/>
              <a:gd name="T1" fmla="*/ 0 h 208"/>
              <a:gd name="T2" fmla="*/ 2147483647 w 264"/>
              <a:gd name="T3" fmla="*/ 2147483647 h 208"/>
              <a:gd name="T4" fmla="*/ 2147483647 w 264"/>
              <a:gd name="T5" fmla="*/ 2147483647 h 208"/>
              <a:gd name="T6" fmla="*/ 0 w 264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208"/>
              <a:gd name="T14" fmla="*/ 264 w 264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208">
                <a:moveTo>
                  <a:pt x="240" y="0"/>
                </a:moveTo>
                <a:cubicBezTo>
                  <a:pt x="252" y="32"/>
                  <a:pt x="264" y="64"/>
                  <a:pt x="240" y="96"/>
                </a:cubicBezTo>
                <a:cubicBezTo>
                  <a:pt x="216" y="128"/>
                  <a:pt x="136" y="176"/>
                  <a:pt x="96" y="192"/>
                </a:cubicBezTo>
                <a:cubicBezTo>
                  <a:pt x="56" y="208"/>
                  <a:pt x="28" y="200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3" name="Freeform 16"/>
          <p:cNvSpPr>
            <a:spLocks/>
          </p:cNvSpPr>
          <p:nvPr/>
        </p:nvSpPr>
        <p:spPr bwMode="auto">
          <a:xfrm flipH="1">
            <a:off x="3810000" y="5105400"/>
            <a:ext cx="152400" cy="838200"/>
          </a:xfrm>
          <a:custGeom>
            <a:avLst/>
            <a:gdLst>
              <a:gd name="T0" fmla="*/ 2147483647 w 264"/>
              <a:gd name="T1" fmla="*/ 0 h 208"/>
              <a:gd name="T2" fmla="*/ 2147483647 w 264"/>
              <a:gd name="T3" fmla="*/ 2147483647 h 208"/>
              <a:gd name="T4" fmla="*/ 2147483647 w 264"/>
              <a:gd name="T5" fmla="*/ 2147483647 h 208"/>
              <a:gd name="T6" fmla="*/ 0 w 264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208"/>
              <a:gd name="T14" fmla="*/ 264 w 264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208">
                <a:moveTo>
                  <a:pt x="240" y="0"/>
                </a:moveTo>
                <a:cubicBezTo>
                  <a:pt x="252" y="32"/>
                  <a:pt x="264" y="64"/>
                  <a:pt x="240" y="96"/>
                </a:cubicBezTo>
                <a:cubicBezTo>
                  <a:pt x="216" y="128"/>
                  <a:pt x="136" y="176"/>
                  <a:pt x="96" y="192"/>
                </a:cubicBezTo>
                <a:cubicBezTo>
                  <a:pt x="56" y="208"/>
                  <a:pt x="28" y="200"/>
                  <a:pt x="0" y="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AutoShape 17"/>
          <p:cNvSpPr>
            <a:spLocks noChangeArrowheads="1"/>
          </p:cNvSpPr>
          <p:nvPr/>
        </p:nvSpPr>
        <p:spPr bwMode="auto">
          <a:xfrm rot="5400000">
            <a:off x="2933700" y="4000500"/>
            <a:ext cx="76200" cy="762000"/>
          </a:xfrm>
          <a:prstGeom prst="can">
            <a:avLst>
              <a:gd name="adj" fmla="val 2500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1295400" y="48006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Поверхность</a:t>
            </a:r>
            <a:endParaRPr lang="en-US"/>
          </a:p>
        </p:txBody>
      </p:sp>
      <p:sp>
        <p:nvSpPr>
          <p:cNvPr id="37906" name="Freeform 19"/>
          <p:cNvSpPr>
            <a:spLocks/>
          </p:cNvSpPr>
          <p:nvPr/>
        </p:nvSpPr>
        <p:spPr bwMode="auto">
          <a:xfrm>
            <a:off x="4800600" y="5029200"/>
            <a:ext cx="647700" cy="647700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2147483647 h 408"/>
              <a:gd name="T8" fmla="*/ 2147483647 w 408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408"/>
              <a:gd name="T17" fmla="*/ 408 w 408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408">
                <a:moveTo>
                  <a:pt x="0" y="384"/>
                </a:moveTo>
                <a:cubicBezTo>
                  <a:pt x="88" y="396"/>
                  <a:pt x="176" y="408"/>
                  <a:pt x="240" y="384"/>
                </a:cubicBezTo>
                <a:cubicBezTo>
                  <a:pt x="304" y="360"/>
                  <a:pt x="360" y="288"/>
                  <a:pt x="384" y="240"/>
                </a:cubicBezTo>
                <a:cubicBezTo>
                  <a:pt x="408" y="192"/>
                  <a:pt x="384" y="136"/>
                  <a:pt x="384" y="96"/>
                </a:cubicBezTo>
                <a:cubicBezTo>
                  <a:pt x="384" y="56"/>
                  <a:pt x="384" y="28"/>
                  <a:pt x="3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Freeform 20"/>
          <p:cNvSpPr>
            <a:spLocks/>
          </p:cNvSpPr>
          <p:nvPr/>
        </p:nvSpPr>
        <p:spPr bwMode="auto">
          <a:xfrm>
            <a:off x="4724400" y="5181600"/>
            <a:ext cx="914400" cy="647700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2147483647 h 408"/>
              <a:gd name="T8" fmla="*/ 2147483647 w 408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408"/>
              <a:gd name="T17" fmla="*/ 408 w 408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408">
                <a:moveTo>
                  <a:pt x="0" y="384"/>
                </a:moveTo>
                <a:cubicBezTo>
                  <a:pt x="88" y="396"/>
                  <a:pt x="176" y="408"/>
                  <a:pt x="240" y="384"/>
                </a:cubicBezTo>
                <a:cubicBezTo>
                  <a:pt x="304" y="360"/>
                  <a:pt x="360" y="288"/>
                  <a:pt x="384" y="240"/>
                </a:cubicBezTo>
                <a:cubicBezTo>
                  <a:pt x="408" y="192"/>
                  <a:pt x="384" y="136"/>
                  <a:pt x="384" y="96"/>
                </a:cubicBezTo>
                <a:cubicBezTo>
                  <a:pt x="384" y="56"/>
                  <a:pt x="384" y="28"/>
                  <a:pt x="3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8" name="Freeform 21"/>
          <p:cNvSpPr>
            <a:spLocks/>
          </p:cNvSpPr>
          <p:nvPr/>
        </p:nvSpPr>
        <p:spPr bwMode="auto">
          <a:xfrm>
            <a:off x="4876800" y="5181600"/>
            <a:ext cx="342900" cy="419100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2147483647 h 408"/>
              <a:gd name="T8" fmla="*/ 2147483647 w 408"/>
              <a:gd name="T9" fmla="*/ 0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408"/>
              <a:gd name="T17" fmla="*/ 408 w 408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408">
                <a:moveTo>
                  <a:pt x="0" y="384"/>
                </a:moveTo>
                <a:cubicBezTo>
                  <a:pt x="88" y="396"/>
                  <a:pt x="176" y="408"/>
                  <a:pt x="240" y="384"/>
                </a:cubicBezTo>
                <a:cubicBezTo>
                  <a:pt x="304" y="360"/>
                  <a:pt x="360" y="288"/>
                  <a:pt x="384" y="240"/>
                </a:cubicBezTo>
                <a:cubicBezTo>
                  <a:pt x="408" y="192"/>
                  <a:pt x="384" y="136"/>
                  <a:pt x="384" y="96"/>
                </a:cubicBezTo>
                <a:cubicBezTo>
                  <a:pt x="384" y="56"/>
                  <a:pt x="384" y="28"/>
                  <a:pt x="3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9" name="AutoShape 22"/>
          <p:cNvSpPr>
            <a:spLocks noChangeArrowheads="1"/>
          </p:cNvSpPr>
          <p:nvPr/>
        </p:nvSpPr>
        <p:spPr bwMode="auto">
          <a:xfrm>
            <a:off x="5334000" y="4648200"/>
            <a:ext cx="152400" cy="381000"/>
          </a:xfrm>
          <a:prstGeom prst="can">
            <a:avLst>
              <a:gd name="adj" fmla="val 625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0" name="AutoShape 23"/>
          <p:cNvSpPr>
            <a:spLocks noChangeArrowheads="1"/>
          </p:cNvSpPr>
          <p:nvPr/>
        </p:nvSpPr>
        <p:spPr bwMode="auto">
          <a:xfrm rot="5400000">
            <a:off x="5943600" y="3962400"/>
            <a:ext cx="152400" cy="1371600"/>
          </a:xfrm>
          <a:prstGeom prst="can">
            <a:avLst>
              <a:gd name="adj" fmla="val 2250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5334000" y="41148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водоем</a:t>
            </a:r>
            <a:endParaRPr lang="en-US"/>
          </a:p>
        </p:txBody>
      </p:sp>
      <p:sp>
        <p:nvSpPr>
          <p:cNvPr id="37912" name="Freeform 25"/>
          <p:cNvSpPr>
            <a:spLocks/>
          </p:cNvSpPr>
          <p:nvPr/>
        </p:nvSpPr>
        <p:spPr bwMode="auto">
          <a:xfrm>
            <a:off x="6311900" y="5181600"/>
            <a:ext cx="1231900" cy="774700"/>
          </a:xfrm>
          <a:custGeom>
            <a:avLst/>
            <a:gdLst>
              <a:gd name="T0" fmla="*/ 2147483647 w 680"/>
              <a:gd name="T1" fmla="*/ 0 h 488"/>
              <a:gd name="T2" fmla="*/ 2147483647 w 680"/>
              <a:gd name="T3" fmla="*/ 2147483647 h 488"/>
              <a:gd name="T4" fmla="*/ 2147483647 w 680"/>
              <a:gd name="T5" fmla="*/ 2147483647 h 488"/>
              <a:gd name="T6" fmla="*/ 2147483647 w 680"/>
              <a:gd name="T7" fmla="*/ 2147483647 h 488"/>
              <a:gd name="T8" fmla="*/ 2147483647 w 680"/>
              <a:gd name="T9" fmla="*/ 2147483647 h 488"/>
              <a:gd name="T10" fmla="*/ 2147483647 w 680"/>
              <a:gd name="T11" fmla="*/ 2147483647 h 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0"/>
              <a:gd name="T19" fmla="*/ 0 h 488"/>
              <a:gd name="T20" fmla="*/ 680 w 680"/>
              <a:gd name="T21" fmla="*/ 488 h 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0" h="488">
                <a:moveTo>
                  <a:pt x="8" y="0"/>
                </a:moveTo>
                <a:cubicBezTo>
                  <a:pt x="4" y="68"/>
                  <a:pt x="0" y="136"/>
                  <a:pt x="8" y="192"/>
                </a:cubicBezTo>
                <a:cubicBezTo>
                  <a:pt x="16" y="248"/>
                  <a:pt x="24" y="296"/>
                  <a:pt x="56" y="336"/>
                </a:cubicBezTo>
                <a:cubicBezTo>
                  <a:pt x="88" y="376"/>
                  <a:pt x="144" y="408"/>
                  <a:pt x="200" y="432"/>
                </a:cubicBezTo>
                <a:cubicBezTo>
                  <a:pt x="256" y="456"/>
                  <a:pt x="312" y="472"/>
                  <a:pt x="392" y="480"/>
                </a:cubicBezTo>
                <a:cubicBezTo>
                  <a:pt x="472" y="488"/>
                  <a:pt x="576" y="484"/>
                  <a:pt x="680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Freeform 26"/>
          <p:cNvSpPr>
            <a:spLocks/>
          </p:cNvSpPr>
          <p:nvPr/>
        </p:nvSpPr>
        <p:spPr bwMode="auto">
          <a:xfrm flipH="1">
            <a:off x="7315200" y="5181600"/>
            <a:ext cx="990600" cy="774700"/>
          </a:xfrm>
          <a:custGeom>
            <a:avLst/>
            <a:gdLst>
              <a:gd name="T0" fmla="*/ 2147483647 w 680"/>
              <a:gd name="T1" fmla="*/ 0 h 488"/>
              <a:gd name="T2" fmla="*/ 2147483647 w 680"/>
              <a:gd name="T3" fmla="*/ 2147483647 h 488"/>
              <a:gd name="T4" fmla="*/ 2147483647 w 680"/>
              <a:gd name="T5" fmla="*/ 2147483647 h 488"/>
              <a:gd name="T6" fmla="*/ 2147483647 w 680"/>
              <a:gd name="T7" fmla="*/ 2147483647 h 488"/>
              <a:gd name="T8" fmla="*/ 2147483647 w 680"/>
              <a:gd name="T9" fmla="*/ 2147483647 h 488"/>
              <a:gd name="T10" fmla="*/ 2147483647 w 680"/>
              <a:gd name="T11" fmla="*/ 2147483647 h 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0"/>
              <a:gd name="T19" fmla="*/ 0 h 488"/>
              <a:gd name="T20" fmla="*/ 680 w 680"/>
              <a:gd name="T21" fmla="*/ 488 h 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0" h="488">
                <a:moveTo>
                  <a:pt x="8" y="0"/>
                </a:moveTo>
                <a:cubicBezTo>
                  <a:pt x="4" y="68"/>
                  <a:pt x="0" y="136"/>
                  <a:pt x="8" y="192"/>
                </a:cubicBezTo>
                <a:cubicBezTo>
                  <a:pt x="16" y="248"/>
                  <a:pt x="24" y="296"/>
                  <a:pt x="56" y="336"/>
                </a:cubicBezTo>
                <a:cubicBezTo>
                  <a:pt x="88" y="376"/>
                  <a:pt x="144" y="408"/>
                  <a:pt x="200" y="432"/>
                </a:cubicBezTo>
                <a:cubicBezTo>
                  <a:pt x="256" y="456"/>
                  <a:pt x="312" y="472"/>
                  <a:pt x="392" y="480"/>
                </a:cubicBezTo>
                <a:cubicBezTo>
                  <a:pt x="472" y="488"/>
                  <a:pt x="576" y="484"/>
                  <a:pt x="680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>
            <a:off x="8305800" y="5181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7915" name="AutoShape 28"/>
          <p:cNvCxnSpPr>
            <a:cxnSpLocks noChangeShapeType="1"/>
            <a:stCxn id="37912" idx="0"/>
            <a:endCxn id="37914" idx="0"/>
          </p:cNvCxnSpPr>
          <p:nvPr/>
        </p:nvCxnSpPr>
        <p:spPr bwMode="auto">
          <a:xfrm rot="10800000" flipH="1">
            <a:off x="6311900" y="5167313"/>
            <a:ext cx="1993900" cy="14287"/>
          </a:xfrm>
          <a:prstGeom prst="curvedConnector4">
            <a:avLst>
              <a:gd name="adj1" fmla="val 9472"/>
              <a:gd name="adj2" fmla="val -93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6" name="Freeform 30"/>
          <p:cNvSpPr>
            <a:spLocks/>
          </p:cNvSpPr>
          <p:nvPr/>
        </p:nvSpPr>
        <p:spPr bwMode="auto">
          <a:xfrm>
            <a:off x="6491288" y="4648200"/>
            <a:ext cx="442912" cy="685800"/>
          </a:xfrm>
          <a:custGeom>
            <a:avLst/>
            <a:gdLst>
              <a:gd name="T0" fmla="*/ 0 w 279"/>
              <a:gd name="T1" fmla="*/ 2147483647 h 386"/>
              <a:gd name="T2" fmla="*/ 2147483647 w 279"/>
              <a:gd name="T3" fmla="*/ 2147483647 h 386"/>
              <a:gd name="T4" fmla="*/ 2147483647 w 279"/>
              <a:gd name="T5" fmla="*/ 2147483647 h 386"/>
              <a:gd name="T6" fmla="*/ 2147483647 w 279"/>
              <a:gd name="T7" fmla="*/ 2147483647 h 386"/>
              <a:gd name="T8" fmla="*/ 2147483647 w 279"/>
              <a:gd name="T9" fmla="*/ 2147483647 h 386"/>
              <a:gd name="T10" fmla="*/ 2147483647 w 279"/>
              <a:gd name="T11" fmla="*/ 2147483647 h 386"/>
              <a:gd name="T12" fmla="*/ 2147483647 w 279"/>
              <a:gd name="T13" fmla="*/ 2147483647 h 386"/>
              <a:gd name="T14" fmla="*/ 2147483647 w 279"/>
              <a:gd name="T15" fmla="*/ 2147483647 h 386"/>
              <a:gd name="T16" fmla="*/ 2147483647 w 279"/>
              <a:gd name="T17" fmla="*/ 2147483647 h 386"/>
              <a:gd name="T18" fmla="*/ 2147483647 w 279"/>
              <a:gd name="T19" fmla="*/ 0 h 386"/>
              <a:gd name="T20" fmla="*/ 0 w 279"/>
              <a:gd name="T21" fmla="*/ 2147483647 h 3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9"/>
              <a:gd name="T34" fmla="*/ 0 h 386"/>
              <a:gd name="T35" fmla="*/ 279 w 279"/>
              <a:gd name="T36" fmla="*/ 386 h 3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9" h="386">
                <a:moveTo>
                  <a:pt x="0" y="52"/>
                </a:moveTo>
                <a:cubicBezTo>
                  <a:pt x="18" y="70"/>
                  <a:pt x="46" y="90"/>
                  <a:pt x="57" y="116"/>
                </a:cubicBezTo>
                <a:cubicBezTo>
                  <a:pt x="63" y="130"/>
                  <a:pt x="66" y="144"/>
                  <a:pt x="71" y="158"/>
                </a:cubicBezTo>
                <a:cubicBezTo>
                  <a:pt x="73" y="165"/>
                  <a:pt x="78" y="180"/>
                  <a:pt x="78" y="180"/>
                </a:cubicBezTo>
                <a:cubicBezTo>
                  <a:pt x="66" y="238"/>
                  <a:pt x="65" y="257"/>
                  <a:pt x="71" y="322"/>
                </a:cubicBezTo>
                <a:cubicBezTo>
                  <a:pt x="63" y="377"/>
                  <a:pt x="72" y="357"/>
                  <a:pt x="57" y="386"/>
                </a:cubicBezTo>
                <a:lnTo>
                  <a:pt x="279" y="384"/>
                </a:lnTo>
                <a:lnTo>
                  <a:pt x="183" y="288"/>
                </a:lnTo>
                <a:lnTo>
                  <a:pt x="135" y="144"/>
                </a:lnTo>
                <a:lnTo>
                  <a:pt x="135" y="0"/>
                </a:lnTo>
                <a:lnTo>
                  <a:pt x="0" y="5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Дополнительная очистка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 eaLnBrk="1" hangingPunct="1"/>
            <a:r>
              <a:rPr lang="ru-RU" dirty="0" smtClean="0"/>
              <a:t>Удаление азота</a:t>
            </a:r>
            <a:endParaRPr lang="en-US" dirty="0" smtClean="0"/>
          </a:p>
          <a:p>
            <a:pPr lvl="1" eaLnBrk="1" hangingPunct="1"/>
            <a:r>
              <a:rPr lang="ru-RU" dirty="0" smtClean="0"/>
              <a:t>Аммоний </a:t>
            </a:r>
            <a:r>
              <a:rPr lang="en-US" dirty="0" smtClean="0"/>
              <a:t>(NH</a:t>
            </a:r>
            <a:r>
              <a:rPr lang="en-US" baseline="-25000" dirty="0" smtClean="0"/>
              <a:t>3</a:t>
            </a:r>
            <a:r>
              <a:rPr lang="en-US" dirty="0" smtClean="0"/>
              <a:t>) →</a:t>
            </a:r>
            <a:r>
              <a:rPr lang="ru-RU" dirty="0" smtClean="0"/>
              <a:t> нитрит</a:t>
            </a:r>
            <a:r>
              <a:rPr lang="en-US" dirty="0" smtClean="0"/>
              <a:t> (NO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)→ </a:t>
            </a:r>
            <a:r>
              <a:rPr lang="ru-RU" dirty="0" smtClean="0"/>
              <a:t>нитрат</a:t>
            </a:r>
            <a:r>
              <a:rPr lang="en-US" dirty="0" smtClean="0"/>
              <a:t>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ru-RU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ru-RU" dirty="0" smtClean="0"/>
              <a:t>Удаление фосфора</a:t>
            </a:r>
            <a:endParaRPr lang="en-US" dirty="0" smtClean="0"/>
          </a:p>
          <a:p>
            <a:pPr lvl="1" eaLnBrk="1" hangingPunct="1"/>
            <a:r>
              <a:rPr lang="ru-RU" dirty="0" smtClean="0"/>
              <a:t>Осаждение с помощью солей железа или алюминия (</a:t>
            </a:r>
            <a:r>
              <a:rPr lang="ru-RU" dirty="0" smtClean="0">
                <a:solidFill>
                  <a:srgbClr val="C00000"/>
                </a:solidFill>
              </a:rPr>
              <a:t>обсуждали на лекции по управлению качеством воды в озерах!</a:t>
            </a:r>
            <a:r>
              <a:rPr lang="ru-RU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effectLst/>
              </a:rPr>
              <a:t>Денитрификация</a:t>
            </a:r>
            <a:endParaRPr lang="en-US" alt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584325"/>
            <a:ext cx="86868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Нитрат как рецептор электрона в отсутствии кислорода</a:t>
            </a: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Сжигание сахаров с использованием нитрата как источника окисления вместо кислорода</a:t>
            </a:r>
            <a:endParaRPr lang="en-US" sz="2400" baseline="-250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Почти такое же эффективное как аэробное дыхание</a:t>
            </a: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Требования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rgbClr val="000000"/>
                </a:solidFill>
                <a:effectLst/>
              </a:rPr>
              <a:t>Безкислородные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 условия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Источник нитрата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Источник углерода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Денитрифицирующие бактерии</a:t>
            </a:r>
            <a:endParaRPr lang="en-US" sz="2000" dirty="0" smtClean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506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6250" y="2193925"/>
          <a:ext cx="8229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3" imgW="2857500" imgH="241300" progId="Equation.3">
                  <p:embed/>
                </p:oleObj>
              </mc:Choice>
              <mc:Fallback>
                <p:oleObj name="Формула" r:id="rId3" imgW="28575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193925"/>
                        <a:ext cx="82296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1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006600" y="1223963"/>
            <a:ext cx="5151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b="1">
                <a:solidFill>
                  <a:srgbClr val="C00000"/>
                </a:solidFill>
                <a:latin typeface="Arial" panose="020B0604020202020204" pitchFamily="34" charset="0"/>
              </a:rPr>
              <a:t>NH</a:t>
            </a:r>
            <a:r>
              <a:rPr lang="en-GB" altLang="ru-RU" b="1" baseline="-250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r>
              <a:rPr lang="en-GB" altLang="ru-RU" b="1" baseline="30000">
                <a:solidFill>
                  <a:srgbClr val="C00000"/>
                </a:solidFill>
                <a:latin typeface="Arial" panose="020B0604020202020204" pitchFamily="34" charset="0"/>
              </a:rPr>
              <a:t>+</a:t>
            </a:r>
            <a:r>
              <a:rPr lang="en-GB" altLang="ru-RU" b="1">
                <a:solidFill>
                  <a:srgbClr val="C00000"/>
                </a:solidFill>
                <a:latin typeface="Arial" panose="020B0604020202020204" pitchFamily="34" charset="0"/>
              </a:rPr>
              <a:t> + NO</a:t>
            </a:r>
            <a:r>
              <a:rPr lang="en-GB" altLang="ru-RU" b="1" baseline="-25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GB" altLang="ru-RU" b="1" baseline="30000">
                <a:solidFill>
                  <a:srgbClr val="C00000"/>
                </a:solidFill>
                <a:latin typeface="Arial" panose="020B0604020202020204" pitchFamily="34" charset="0"/>
              </a:rPr>
              <a:t>−</a:t>
            </a:r>
            <a:r>
              <a:rPr lang="en-GB" altLang="ru-RU" b="1">
                <a:solidFill>
                  <a:srgbClr val="C00000"/>
                </a:solidFill>
                <a:latin typeface="Arial" panose="020B0604020202020204" pitchFamily="34" charset="0"/>
              </a:rPr>
              <a:t> → N</a:t>
            </a:r>
            <a:r>
              <a:rPr lang="en-GB" altLang="ru-RU" b="1" baseline="-25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GB" altLang="ru-RU" b="1">
                <a:solidFill>
                  <a:srgbClr val="C00000"/>
                </a:solidFill>
                <a:latin typeface="Arial" panose="020B0604020202020204" pitchFamily="34" charset="0"/>
              </a:rPr>
              <a:t> + 2H</a:t>
            </a:r>
            <a:r>
              <a:rPr lang="en-GB" altLang="ru-RU" b="1" baseline="-25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GB" altLang="ru-RU" b="1">
                <a:solidFill>
                  <a:srgbClr val="C00000"/>
                </a:solidFill>
                <a:latin typeface="Arial" panose="020B0604020202020204" pitchFamily="34" charset="0"/>
              </a:rPr>
              <a:t>O.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509588" y="56257"/>
            <a:ext cx="814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Anammox</a:t>
            </a:r>
            <a:r>
              <a:rPr lang="ru-RU" altLang="ru-RU" dirty="0">
                <a:solidFill>
                  <a:srgbClr val="252525"/>
                </a:solidFill>
                <a:latin typeface="Arial" panose="020B0604020202020204" pitchFamily="34" charset="0"/>
              </a:rPr>
              <a:t> – анаэробное окисление аммония</a:t>
            </a:r>
            <a:endParaRPr lang="ru-RU" altLang="ru-RU" dirty="0"/>
          </a:p>
        </p:txBody>
      </p:sp>
      <p:pic>
        <p:nvPicPr>
          <p:cNvPr id="47108" name="Picture 2" descr="https://upload.wikimedia.org/wikipedia/commons/7/7f/Anammox_s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393950"/>
            <a:ext cx="27511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888" y="2568951"/>
            <a:ext cx="4860925" cy="3139321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Процесс открыт в 1999 году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Может быть ответственным за конвертацию 30-50% азота в водных экосистемах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Очень медленная скорость роста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Бактерии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GB" i="1" dirty="0" err="1">
                <a:solidFill>
                  <a:srgbClr val="000000"/>
                </a:solidFill>
              </a:rPr>
              <a:t>rocadia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i="1" dirty="0" err="1">
                <a:solidFill>
                  <a:srgbClr val="000000"/>
                </a:solidFill>
              </a:rPr>
              <a:t>Kuenenia</a:t>
            </a:r>
            <a:r>
              <a:rPr lang="en-GB" dirty="0">
                <a:solidFill>
                  <a:srgbClr val="000000"/>
                </a:solidFill>
              </a:rPr>
              <a:t>,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GB" i="1" dirty="0" err="1">
                <a:solidFill>
                  <a:srgbClr val="000000"/>
                </a:solidFill>
              </a:rPr>
              <a:t>Anammoxoglobus</a:t>
            </a:r>
            <a:r>
              <a:rPr lang="en-GB" dirty="0">
                <a:solidFill>
                  <a:srgbClr val="000000"/>
                </a:solidFill>
              </a:rPr>
              <a:t>,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GB" i="1" dirty="0" err="1">
                <a:solidFill>
                  <a:srgbClr val="000000"/>
                </a:solidFill>
              </a:rPr>
              <a:t>Jettenia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пресноводные) и </a:t>
            </a:r>
            <a:r>
              <a:rPr lang="en-GB" i="1" dirty="0">
                <a:solidFill>
                  <a:srgbClr val="000000"/>
                </a:solidFill>
              </a:rPr>
              <a:t>Scalindua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морские</a:t>
            </a:r>
            <a:r>
              <a:rPr lang="en-GB" dirty="0" smtClean="0">
                <a:solidFill>
                  <a:srgbClr val="000000"/>
                </a:solidFill>
              </a:rPr>
              <a:t>).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110" name="Прямоугольник 4"/>
          <p:cNvSpPr>
            <a:spLocks noChangeArrowheads="1"/>
          </p:cNvSpPr>
          <p:nvPr/>
        </p:nvSpPr>
        <p:spPr bwMode="auto">
          <a:xfrm>
            <a:off x="5230813" y="5973763"/>
            <a:ext cx="375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252525"/>
                </a:solidFill>
                <a:latin typeface="Arial" panose="020B0604020202020204" pitchFamily="34" charset="0"/>
              </a:rPr>
              <a:t>Культура </a:t>
            </a:r>
            <a:r>
              <a:rPr lang="en-GB" altLang="ru-RU" sz="1600">
                <a:solidFill>
                  <a:srgbClr val="252525"/>
                </a:solidFill>
                <a:latin typeface="Arial" panose="020B0604020202020204" pitchFamily="34" charset="0"/>
              </a:rPr>
              <a:t>anammox </a:t>
            </a:r>
            <a:r>
              <a:rPr lang="ru-RU" altLang="ru-RU" sz="1600">
                <a:solidFill>
                  <a:srgbClr val="252525"/>
                </a:solidFill>
                <a:latin typeface="Arial" panose="020B0604020202020204" pitchFamily="34" charset="0"/>
              </a:rPr>
              <a:t>бактерий </a:t>
            </a:r>
            <a:r>
              <a:rPr lang="en-GB" altLang="ru-RU" sz="1600" i="1">
                <a:solidFill>
                  <a:srgbClr val="252525"/>
                </a:solidFill>
                <a:latin typeface="Arial" panose="020B0604020202020204" pitchFamily="34" charset="0"/>
              </a:rPr>
              <a:t>Kuenenia stuttgartiensis</a:t>
            </a:r>
            <a:r>
              <a:rPr lang="ru-RU" altLang="ru-RU" sz="1600" i="1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en-GB" altLang="ru-RU" sz="1600">
                <a:solidFill>
                  <a:srgbClr val="252525"/>
                </a:solidFill>
                <a:latin typeface="Arial" panose="020B0604020202020204" pitchFamily="34" charset="0"/>
              </a:rPr>
              <a:t>Radboud University Nijmegen</a:t>
            </a:r>
            <a:r>
              <a:rPr lang="ru-RU" altLang="ru-RU" sz="160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3200774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можно делать с водой после очистки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Сливать обратно в реку, залив, озеро или болотистую местность</a:t>
            </a:r>
            <a:endParaRPr lang="en-US" smtClean="0"/>
          </a:p>
          <a:p>
            <a:pPr eaLnBrk="1" hangingPunct="1"/>
            <a:r>
              <a:rPr lang="ru-RU" smtClean="0"/>
              <a:t>Использовать для полива парка или другой не сельскохозяйственной территории</a:t>
            </a:r>
            <a:endParaRPr lang="en-US" smtClean="0"/>
          </a:p>
          <a:p>
            <a:pPr eaLnBrk="1" hangingPunct="1"/>
            <a:r>
              <a:rPr lang="ru-RU" smtClean="0"/>
              <a:t>Если вода достаточно чистая восполнять грунтовые воды</a:t>
            </a: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0"/>
            <a:ext cx="7573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Обработка ила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Изначально осадок имеет сильный запах</a:t>
            </a:r>
            <a:endParaRPr lang="en-US" smtClean="0"/>
          </a:p>
          <a:p>
            <a:pPr eaLnBrk="1" hangingPunct="1"/>
            <a:r>
              <a:rPr lang="ru-RU" smtClean="0"/>
              <a:t>Осадок после вторичной переработки содержит высокие концентрации микроорганизмов</a:t>
            </a:r>
            <a:endParaRPr lang="en-US" smtClean="0"/>
          </a:p>
          <a:p>
            <a:pPr eaLnBrk="1" hangingPunct="1"/>
            <a:r>
              <a:rPr lang="ru-RU" smtClean="0"/>
              <a:t>Цель обработки</a:t>
            </a:r>
            <a:r>
              <a:rPr lang="en-US" smtClean="0"/>
              <a:t>:</a:t>
            </a:r>
          </a:p>
          <a:p>
            <a:pPr lvl="1" eaLnBrk="1" hangingPunct="1"/>
            <a:r>
              <a:rPr lang="ru-RU" smtClean="0"/>
              <a:t>Уменьшить запах</a:t>
            </a:r>
            <a:endParaRPr lang="en-US" smtClean="0"/>
          </a:p>
          <a:p>
            <a:pPr lvl="1" eaLnBrk="1" hangingPunct="1"/>
            <a:r>
              <a:rPr lang="ru-RU" smtClean="0"/>
              <a:t>Уменьшить объем (убрать воду)</a:t>
            </a:r>
            <a:endParaRPr lang="en-US" smtClean="0"/>
          </a:p>
          <a:p>
            <a:pPr lvl="1" eaLnBrk="1" hangingPunct="1"/>
            <a:r>
              <a:rPr lang="ru-RU" smtClean="0"/>
              <a:t>Разложить органическое вещество</a:t>
            </a: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/>
            <a:r>
              <a:rPr lang="ru-RU" smtClean="0"/>
              <a:t>Изначально осадок содержит до 97% воды</a:t>
            </a:r>
            <a:endParaRPr lang="en-US" smtClean="0"/>
          </a:p>
          <a:p>
            <a:pPr eaLnBrk="1" hangingPunct="1"/>
            <a:r>
              <a:rPr lang="ru-RU" smtClean="0"/>
              <a:t>Отстаивание может уменьшить содержание воды на 92-96%</a:t>
            </a: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разных способа перерабатывать осадок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Аэробная переработка</a:t>
            </a:r>
            <a:endParaRPr lang="en-US" dirty="0" smtClean="0"/>
          </a:p>
          <a:p>
            <a:pPr eaLnBrk="1" hangingPunct="1"/>
            <a:r>
              <a:rPr lang="ru-RU" dirty="0" smtClean="0"/>
              <a:t>Анаэробная переработка</a:t>
            </a:r>
            <a:endParaRPr lang="en-US" dirty="0" smtClean="0"/>
          </a:p>
          <a:p>
            <a:pPr eaLnBrk="1" hangingPunct="1"/>
            <a:r>
              <a:rPr lang="ru-RU" dirty="0" smtClean="0"/>
              <a:t>компостирование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Аэробная переработка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Бактериальный процесс</a:t>
            </a:r>
            <a:endParaRPr lang="en-US" smtClean="0"/>
          </a:p>
          <a:p>
            <a:pPr eaLnBrk="1" hangingPunct="1"/>
            <a:r>
              <a:rPr lang="ru-RU" smtClean="0"/>
              <a:t>Требуется кислород</a:t>
            </a:r>
            <a:endParaRPr lang="en-US" smtClean="0"/>
          </a:p>
          <a:p>
            <a:pPr eaLnBrk="1" hangingPunct="1"/>
            <a:r>
              <a:rPr lang="ru-RU" smtClean="0"/>
              <a:t>Потребляет органическое вещество</a:t>
            </a:r>
            <a:endParaRPr lang="en-US" smtClean="0"/>
          </a:p>
          <a:p>
            <a:pPr eaLnBrk="1" hangingPunct="1"/>
            <a:r>
              <a:rPr lang="ru-RU" smtClean="0"/>
              <a:t>Выделяет углекислый газ</a:t>
            </a:r>
            <a:r>
              <a:rPr lang="en-US" smtClean="0"/>
              <a:t> (CO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Основные загрязнители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/>
              <a:t>Патогенные организмы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/>
              <a:t>Взвеси, грунты, механическое загрязнение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>
                <a:solidFill>
                  <a:srgbClr val="FF0000"/>
                </a:solidFill>
              </a:rPr>
              <a:t>Органические </a:t>
            </a:r>
            <a:r>
              <a:rPr lang="ru-RU" sz="2800" dirty="0" smtClean="0">
                <a:solidFill>
                  <a:srgbClr val="FF0000"/>
                </a:solidFill>
              </a:rPr>
              <a:t>отходы, Биогенные элементы (эта лекция в основном про них)</a:t>
            </a:r>
            <a:endParaRPr lang="ru-RU" sz="28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 smtClean="0"/>
              <a:t>Химические </a:t>
            </a:r>
            <a:r>
              <a:rPr lang="ru-RU" sz="2800" dirty="0"/>
              <a:t>загрязнители (тяжелые металлы, химикаты)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/>
              <a:t>Радиоактивные вещества 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Анаэробная переработка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Бактериальный процесс</a:t>
            </a:r>
            <a:endParaRPr lang="en-US" smtClean="0"/>
          </a:p>
          <a:p>
            <a:pPr eaLnBrk="1" hangingPunct="1"/>
            <a:r>
              <a:rPr lang="ru-RU" smtClean="0"/>
              <a:t>Не требует кислорода</a:t>
            </a:r>
          </a:p>
          <a:p>
            <a:pPr eaLnBrk="1" hangingPunct="1"/>
            <a:r>
              <a:rPr lang="ru-RU" smtClean="0"/>
              <a:t>Потребляет органическое вещество</a:t>
            </a:r>
            <a:endParaRPr lang="en-US" smtClean="0"/>
          </a:p>
          <a:p>
            <a:pPr eaLnBrk="1" hangingPunct="1"/>
            <a:r>
              <a:rPr lang="ru-RU" smtClean="0"/>
              <a:t>Производит биогаз (метан), который может быть использован для разных целей</a:t>
            </a: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Компостирование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28800"/>
            <a:ext cx="4038600" cy="4495800"/>
          </a:xfrm>
        </p:spPr>
        <p:txBody>
          <a:bodyPr/>
          <a:lstStyle/>
          <a:p>
            <a:pPr eaLnBrk="1" hangingPunct="1"/>
            <a:r>
              <a:rPr lang="ru-RU" sz="3000" smtClean="0"/>
              <a:t>Аэробный процесс</a:t>
            </a:r>
            <a:endParaRPr lang="en-US" sz="3000" smtClean="0"/>
          </a:p>
          <a:p>
            <a:pPr eaLnBrk="1" hangingPunct="1"/>
            <a:r>
              <a:rPr lang="ru-RU" sz="3000" smtClean="0"/>
              <a:t>Требует смеси углерода, азота, кислорода и воды</a:t>
            </a:r>
            <a:endParaRPr lang="en-US" sz="3000" smtClean="0"/>
          </a:p>
          <a:p>
            <a:pPr eaLnBrk="1" hangingPunct="1"/>
            <a:r>
              <a:rPr lang="ru-RU" sz="3000" smtClean="0"/>
              <a:t>Производит много тепла</a:t>
            </a:r>
            <a:endParaRPr lang="en-US" sz="3000" smtClean="0"/>
          </a:p>
        </p:txBody>
      </p:sp>
      <p:pic>
        <p:nvPicPr>
          <p:cNvPr id="46084" name="Picture 4" descr="composit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95400"/>
            <a:ext cx="4679950" cy="5562600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от в  такие мешки пакуют грязь из своих озер американцы. Проект по очистке маленького озера в Университете Канзаса стоит 125000 долларов США (http://www2.ljworld.com/news/2010/sep/20/dredging-project-clears-potter-lake/) и скорее всего они не планируют использовать грязь как источника биотоплива. Photo by Richard Gwin.">
            <a:hlinkClick r:id="rId2" tooltip="Вот в  такие мешки пакуют грязь из своих озер американцы. Проект по очистке маленького озера в Университете Канзаса стоит 125000 долларов США (http://www2.ljworld.com/news/2010/sep/20/dredging-project-clears-potter-lake/) и скорее всего они не планируют использовать грязь как источника биотоплива. Photo by Richard Gwin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86200"/>
            <a:ext cx="435768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Биотопливо">
            <a:hlinkClick r:id="rId4" tooltip="Биотопливо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857250"/>
            <a:ext cx="4292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Биотопливо. Уверенный рост">
            <a:hlinkClick r:id="rId6" tooltip="Биотопливо. Уверенный рост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4191000"/>
            <a:ext cx="3352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2667000" y="101600"/>
            <a:ext cx="378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err="1"/>
              <a:t>Биотопливо</a:t>
            </a:r>
            <a:r>
              <a:rPr lang="ru-RU" sz="3200" dirty="0"/>
              <a:t> из ила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857250"/>
            <a:ext cx="2998270" cy="297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Размещение осадка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Производство гранул богатых азотом (можно продавать как удобрение)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ru-RU" dirty="0" smtClean="0"/>
              <a:t>Размещать на полигонах или на местности</a:t>
            </a:r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smtClean="0"/>
              <a:t>Резюме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/>
            <a:r>
              <a:rPr lang="ru-RU" smtClean="0"/>
              <a:t>Очистка бытовых сточных вод делает тоже самое, что происходит в природе, но быстрее и компактнее</a:t>
            </a:r>
            <a:endParaRPr lang="en-US" smtClean="0"/>
          </a:p>
          <a:p>
            <a:pPr lvl="1" eaLnBrk="1" hangingPunct="1"/>
            <a:r>
              <a:rPr lang="ru-RU" smtClean="0"/>
              <a:t>Первичная очистка</a:t>
            </a:r>
            <a:endParaRPr lang="en-US" smtClean="0"/>
          </a:p>
          <a:p>
            <a:pPr lvl="2" eaLnBrk="1" hangingPunct="1"/>
            <a:r>
              <a:rPr lang="ru-RU" smtClean="0"/>
              <a:t>Физическое удаление крупного мусора</a:t>
            </a:r>
            <a:endParaRPr lang="en-US" smtClean="0"/>
          </a:p>
          <a:p>
            <a:pPr lvl="1" eaLnBrk="1" hangingPunct="1"/>
            <a:r>
              <a:rPr lang="ru-RU" smtClean="0"/>
              <a:t>Вторичная очистка</a:t>
            </a:r>
            <a:endParaRPr lang="en-US" smtClean="0"/>
          </a:p>
          <a:p>
            <a:pPr lvl="2" eaLnBrk="1" hangingPunct="1"/>
            <a:r>
              <a:rPr lang="ru-RU" smtClean="0"/>
              <a:t>Микробные процессы трансформации органического углерода в </a:t>
            </a:r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lvl="1" eaLnBrk="1" hangingPunct="1"/>
            <a:r>
              <a:rPr lang="ru-RU" smtClean="0"/>
              <a:t>Финальная очистка</a:t>
            </a:r>
            <a:endParaRPr lang="en-US" smtClean="0"/>
          </a:p>
          <a:p>
            <a:pPr lvl="2" eaLnBrk="1" hangingPunct="1"/>
            <a:r>
              <a:rPr lang="ru-RU" smtClean="0"/>
              <a:t>Дезинфекция патогенов, удаление </a:t>
            </a:r>
            <a:r>
              <a:rPr lang="en-US" smtClean="0"/>
              <a:t>N, P </a:t>
            </a:r>
            <a:r>
              <a:rPr lang="ru-RU" smtClean="0"/>
              <a:t>и токсинов из воды перед ее сбросом в окружающую среду</a:t>
            </a:r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17_F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943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industrialmachinecompany.com/files/QuickSiteImages/mangere_wastewater_treatment_plant_full_siz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947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eptik-dom.ru/septik/septik_003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62200"/>
            <a:ext cx="52197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http://t1.gstatic.com/images?q=tbn:ANd9GcTKAhofJaK1wHLLgHH9qLsZC68K4kA9zxBFWpwLV_zcLSj9wzdRgO4Xcwa4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276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89575" y="1056371"/>
            <a:ext cx="330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Есть разница?</a:t>
            </a:r>
            <a:endParaRPr lang="ru-RU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49215"/>
            <a:ext cx="8534400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Сделайте следующие оценки: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Общего количества сточной воды, которую вы производите в результате своей обычной жизнедеятельность (включая все виды 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водопользования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за год.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Общих количеств фосфора и азота, которые попадают в воду в результате вашей жизнедеятельности.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Объема водного объекта, который можно будет считать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эфтрофированным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если учитывать весь произведенный вами фосфор и азот. Иными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словами водоем большего какого размера можно будет считать не загрязненным, если в него будут попадать все биогенные элементы от вашей деятельности.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altLang="ru-RU" sz="1600" baseline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этого вам надо: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Знать содержание фосфора и азота в жидких и твердых выделениях человека (поможет эта ссылка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https://www.tandfonline.com/doi/full/10.1080/10643389.2018.1558889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или другая на ваш выбор)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Знать примерное содержание фосфора в синтетических моющих средствах (поможет эта ссылка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https://www.sciencedirect.com/science/article/pii/S2352340918314744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или другая на ваш выбор)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Знать концентрации фосфора или азота в водных объектах, которые типичны для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эфтрофтных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водоемов (поможет эта ссылка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https://www.open.edu/openlearn/ocw/mod/oucontent/view.php?printable=1&amp;id=2317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или другая на ваш выбор)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результаты оценок в виде таблиц и кратких пояснений, какие цифры вы использовали в своих оценках и как получили те или иные данные.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 середине 19-го века произошел резкий рост заболеваний, связанных с грязной водой в густо населенных местах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Современные практики очистки сточных вод начали применять с начала 20-го века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 последнее время особое внимание стали уделять сокращению числа патогенных бактерий и токсичных соединений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очистка сточных вод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1676400"/>
          </a:xfrm>
        </p:spPr>
        <p:txBody>
          <a:bodyPr/>
          <a:lstStyle/>
          <a:p>
            <a:pPr eaLnBrk="1" hangingPunct="1"/>
            <a:r>
              <a:rPr lang="ru-RU" smtClean="0"/>
              <a:t>Процесс удаления загрязняющих веществ из сточных вод (бытовые, уличные)</a:t>
            </a:r>
            <a:endParaRPr lang="en-US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Цели очистки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  <a:cs typeface="+mn-cs"/>
              </a:rPr>
              <a:t>Имея в качестве исходного входящего потока грязную воду разделить ее на твердый остаток (ил) и чистую воду, которая попадет обратно в окружающую среду</a:t>
            </a:r>
            <a:endParaRPr lang="en-US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сточных вод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2743200"/>
          </a:xfrm>
        </p:spPr>
        <p:txBody>
          <a:bodyPr/>
          <a:lstStyle/>
          <a:p>
            <a:pPr eaLnBrk="1" hangingPunct="1"/>
            <a:r>
              <a:rPr lang="ru-RU" dirty="0" smtClean="0"/>
              <a:t>Оценка количества органического вещества в сточных водах</a:t>
            </a:r>
            <a:endParaRPr lang="en-US" dirty="0" smtClean="0"/>
          </a:p>
          <a:p>
            <a:pPr lvl="1" eaLnBrk="1" hangingPunct="1"/>
            <a:r>
              <a:rPr lang="ru-RU" dirty="0" smtClean="0"/>
              <a:t>Общее содержание органического углерода</a:t>
            </a:r>
            <a:r>
              <a:rPr lang="en-US" dirty="0" smtClean="0"/>
              <a:t> (TOC</a:t>
            </a:r>
            <a:r>
              <a:rPr lang="ru-RU" dirty="0" smtClean="0"/>
              <a:t> – </a:t>
            </a:r>
            <a:r>
              <a:rPr lang="en-US" dirty="0" smtClean="0"/>
              <a:t>total organic carbon)</a:t>
            </a:r>
          </a:p>
          <a:p>
            <a:pPr lvl="1" eaLnBrk="1" hangingPunct="1"/>
            <a:r>
              <a:rPr lang="ru-RU" dirty="0" smtClean="0"/>
              <a:t>Биохимическое потребление кислорода</a:t>
            </a:r>
            <a:r>
              <a:rPr lang="en-US" dirty="0" smtClean="0"/>
              <a:t> (</a:t>
            </a:r>
            <a:r>
              <a:rPr lang="ru-RU" dirty="0" smtClean="0"/>
              <a:t>БПК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очистки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Снизить БПК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БПК – количество растворенного кислорода который потребляется микроорганизмами во время биохимического окисления органического и неорганического вещества в углекислый газ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Цель теста БПК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Определить количество кислорода необходимое чтобы окислить органическое вещество в сточной воде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Определить размер системы по переработке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Оценить эффективность процесса очистки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Определить соответствие нормативам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1463</Words>
  <Application>Microsoft Office PowerPoint</Application>
  <PresentationFormat>Экран (4:3)</PresentationFormat>
  <Paragraphs>287</Paragraphs>
  <Slides>58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Tahoma</vt:lpstr>
      <vt:lpstr>Times New Roman</vt:lpstr>
      <vt:lpstr>Оформление по умолчанию</vt:lpstr>
      <vt:lpstr>Формула</vt:lpstr>
      <vt:lpstr>Очистка сточных вод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</vt:lpstr>
      <vt:lpstr>Что такое очистка сточных вод</vt:lpstr>
      <vt:lpstr>Состав сточных вод</vt:lpstr>
      <vt:lpstr>Цели очистки</vt:lpstr>
      <vt:lpstr>Презентация PowerPoint</vt:lpstr>
      <vt:lpstr>Источники сточных вод?</vt:lpstr>
      <vt:lpstr>Как очищать?</vt:lpstr>
      <vt:lpstr>3 стадии очистки воды</vt:lpstr>
      <vt:lpstr>Виды обработки</vt:lpstr>
      <vt:lpstr>Предварительная обработка</vt:lpstr>
      <vt:lpstr>Стадии очистки – первичная обработка</vt:lpstr>
      <vt:lpstr>Методы первичной обработки</vt:lpstr>
      <vt:lpstr>Презентация PowerPoint</vt:lpstr>
      <vt:lpstr>Стадии очистки – Вторичная обработка</vt:lpstr>
      <vt:lpstr>Три подхода</vt:lpstr>
      <vt:lpstr>Биологический фильтр</vt:lpstr>
      <vt:lpstr>Презентация PowerPoint</vt:lpstr>
      <vt:lpstr>Биологический фильтр</vt:lpstr>
      <vt:lpstr>Презентация PowerPoint</vt:lpstr>
      <vt:lpstr>Активный ил</vt:lpstr>
      <vt:lpstr>5 физических компонентов активного 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Пруды отстойники</vt:lpstr>
      <vt:lpstr>Типы отстойных прудов</vt:lpstr>
      <vt:lpstr>Стадии очистки – финальная обработка</vt:lpstr>
      <vt:lpstr>Хлорирование </vt:lpstr>
      <vt:lpstr>Ультрафиолет</vt:lpstr>
      <vt:lpstr>Озонирование</vt:lpstr>
      <vt:lpstr>Удаление патогенных организмов</vt:lpstr>
      <vt:lpstr>Альтернатива стандартной финальной обработке</vt:lpstr>
      <vt:lpstr>Дополнительная очистка</vt:lpstr>
      <vt:lpstr>Денитрификация</vt:lpstr>
      <vt:lpstr>Презентация PowerPoint</vt:lpstr>
      <vt:lpstr>Что можно делать с водой после очистки?</vt:lpstr>
      <vt:lpstr>Презентация PowerPoint</vt:lpstr>
      <vt:lpstr>Обработка ила</vt:lpstr>
      <vt:lpstr>Презентация PowerPoint</vt:lpstr>
      <vt:lpstr>3 разных способа перерабатывать осадок</vt:lpstr>
      <vt:lpstr>Аэробная переработка</vt:lpstr>
      <vt:lpstr>Анаэробная переработка</vt:lpstr>
      <vt:lpstr>Компостирование</vt:lpstr>
      <vt:lpstr>Презентация PowerPoint</vt:lpstr>
      <vt:lpstr>Размещение осадка</vt:lpstr>
      <vt:lpstr>Резюме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</dc:title>
  <dc:creator>Samuel Lam</dc:creator>
  <cp:lastModifiedBy>User</cp:lastModifiedBy>
  <cp:revision>72</cp:revision>
  <dcterms:created xsi:type="dcterms:W3CDTF">2007-10-02T04:52:31Z</dcterms:created>
  <dcterms:modified xsi:type="dcterms:W3CDTF">2020-04-27T11:33:51Z</dcterms:modified>
</cp:coreProperties>
</file>