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61"/>
  </p:notesMasterIdLst>
  <p:sldIdLst>
    <p:sldId id="874" r:id="rId2"/>
    <p:sldId id="728" r:id="rId3"/>
    <p:sldId id="716" r:id="rId4"/>
    <p:sldId id="741" r:id="rId5"/>
    <p:sldId id="736" r:id="rId6"/>
    <p:sldId id="914" r:id="rId7"/>
    <p:sldId id="875" r:id="rId8"/>
    <p:sldId id="916" r:id="rId9"/>
    <p:sldId id="484" r:id="rId10"/>
    <p:sldId id="898" r:id="rId11"/>
    <p:sldId id="899" r:id="rId12"/>
    <p:sldId id="854" r:id="rId13"/>
    <p:sldId id="866" r:id="rId14"/>
    <p:sldId id="856" r:id="rId15"/>
    <p:sldId id="260" r:id="rId16"/>
    <p:sldId id="860" r:id="rId17"/>
    <p:sldId id="859" r:id="rId18"/>
    <p:sldId id="331" r:id="rId19"/>
    <p:sldId id="287" r:id="rId20"/>
    <p:sldId id="894" r:id="rId21"/>
    <p:sldId id="413" r:id="rId22"/>
    <p:sldId id="900" r:id="rId23"/>
    <p:sldId id="901" r:id="rId24"/>
    <p:sldId id="902" r:id="rId25"/>
    <p:sldId id="903" r:id="rId26"/>
    <p:sldId id="904" r:id="rId27"/>
    <p:sldId id="905" r:id="rId28"/>
    <p:sldId id="906" r:id="rId29"/>
    <p:sldId id="907" r:id="rId30"/>
    <p:sldId id="908" r:id="rId31"/>
    <p:sldId id="909" r:id="rId32"/>
    <p:sldId id="911" r:id="rId33"/>
    <p:sldId id="915" r:id="rId34"/>
    <p:sldId id="892" r:id="rId35"/>
    <p:sldId id="912" r:id="rId36"/>
    <p:sldId id="361" r:id="rId37"/>
    <p:sldId id="417" r:id="rId38"/>
    <p:sldId id="418" r:id="rId39"/>
    <p:sldId id="419" r:id="rId40"/>
    <p:sldId id="420" r:id="rId41"/>
    <p:sldId id="367" r:id="rId42"/>
    <p:sldId id="411" r:id="rId43"/>
    <p:sldId id="372" r:id="rId44"/>
    <p:sldId id="368" r:id="rId45"/>
    <p:sldId id="374" r:id="rId46"/>
    <p:sldId id="375" r:id="rId47"/>
    <p:sldId id="378" r:id="rId48"/>
    <p:sldId id="376" r:id="rId49"/>
    <p:sldId id="262" r:id="rId50"/>
    <p:sldId id="384" r:id="rId51"/>
    <p:sldId id="422" r:id="rId52"/>
    <p:sldId id="885" r:id="rId53"/>
    <p:sldId id="467" r:id="rId54"/>
    <p:sldId id="886" r:id="rId55"/>
    <p:sldId id="473" r:id="rId56"/>
    <p:sldId id="887" r:id="rId57"/>
    <p:sldId id="888" r:id="rId58"/>
    <p:sldId id="896" r:id="rId59"/>
    <p:sldId id="604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ckinson, Susan" initials="DS" lastIdx="5" clrIdx="0">
    <p:extLst>
      <p:ext uri="{19B8F6BF-5375-455C-9EA6-DF929625EA0E}">
        <p15:presenceInfo xmlns:p15="http://schemas.microsoft.com/office/powerpoint/2012/main" userId="S::DICKINS@buffalostate.edu::c11b0a3a-746e-40a6-b516-9dc446ef6122" providerId="AD"/>
      </p:ext>
    </p:extLst>
  </p:cmAuthor>
  <p:cmAuthor id="2" name="Karatayev, Alexander Y." initials="KAY" lastIdx="1" clrIdx="1">
    <p:extLst>
      <p:ext uri="{19B8F6BF-5375-455C-9EA6-DF929625EA0E}">
        <p15:presenceInfo xmlns:p15="http://schemas.microsoft.com/office/powerpoint/2012/main" userId="S::KARATAAY@buffalostate.edu::e7f41aeb-d45c-43a1-b42a-168e8560b0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8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CB5AC-520C-40DD-8952-FF82C2EC0F10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96095-9A8B-4DE8-9155-D3E66849F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48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860DA0-3EF1-4FE2-A710-70B4CE3804AC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5177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C96AB5B6-2569-47AE-8745-4A6F125EA9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128F922-6122-497C-98AF-F9CB82C01283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54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55F77CDE-474A-46A7-9327-B3BFADF746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B5C29B24-ADA5-48F4-A21B-E327C94063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DD37518F-FD82-4840-9742-51A6A94421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60B359D-E2EC-48AF-9EF7-62C27FFA6AAE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55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9474CBB7-F99E-4A2B-BC4D-F1FD4893A1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A8CA64DC-11DF-4926-B46F-BA34591881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AEEDCFCF-84D6-4D6C-AB97-E23C81A530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03865D1-A35C-446D-99AA-922A0671F767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56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CCEFBAB7-3459-4443-B328-7643173904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10B74E30-C050-4DA4-9524-67E35DD85E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A53BB99F-9A62-4208-9BB1-0CF916D4E8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E47CED2-26E0-41F7-9CD9-B7CA0F87AD63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57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04B6A452-685A-4564-8440-46CFFB4F7A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>
            <a:extLst>
              <a:ext uri="{FF2B5EF4-FFF2-40B4-BE49-F238E27FC236}">
                <a16:creationId xmlns:a16="http://schemas.microsoft.com/office/drawing/2014/main" id="{AC2044AD-A39F-4768-B630-0F32413F2B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CB924C96-E0C4-47FF-81D2-FFA41B9224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94D7D97-AD45-44F5-9038-DAE1A632B974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59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79947A34-4234-4B67-BCFC-E9F733FEB5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E946D3CD-88DC-4F9E-A805-026C9E8754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6636122-2D6D-47AC-A141-54D31B5C27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418356-B134-4B07-B01C-3BAA5A29F42C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443394" name="Rectangle 2">
            <a:extLst>
              <a:ext uri="{FF2B5EF4-FFF2-40B4-BE49-F238E27FC236}">
                <a16:creationId xmlns:a16="http://schemas.microsoft.com/office/drawing/2014/main" id="{F5308FDE-38D3-4A62-A1BA-98519C1B41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43395" name="Rectangle 3">
            <a:extLst>
              <a:ext uri="{FF2B5EF4-FFF2-40B4-BE49-F238E27FC236}">
                <a16:creationId xmlns:a16="http://schemas.microsoft.com/office/drawing/2014/main" id="{6DC4FE42-0B3A-46EF-B645-91E067CBB3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6636122-2D6D-47AC-A141-54D31B5C27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418356-B134-4B07-B01C-3BAA5A29F42C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443394" name="Rectangle 2">
            <a:extLst>
              <a:ext uri="{FF2B5EF4-FFF2-40B4-BE49-F238E27FC236}">
                <a16:creationId xmlns:a16="http://schemas.microsoft.com/office/drawing/2014/main" id="{F5308FDE-38D3-4A62-A1BA-98519C1B41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43395" name="Rectangle 3">
            <a:extLst>
              <a:ext uri="{FF2B5EF4-FFF2-40B4-BE49-F238E27FC236}">
                <a16:creationId xmlns:a16="http://schemas.microsoft.com/office/drawing/2014/main" id="{6DC4FE42-0B3A-46EF-B645-91E067CBB3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769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2B3AEBD8-4214-4820-B5E2-0F112C77A7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AD48138-74B3-4128-9E91-0E35D1BD1B7F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21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67898FD0-4C52-4509-8753-44C2FB652C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47FD11AB-659A-4C9C-BC3C-796FFC6E6B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C4F1FFF2-3E28-44A8-A0B6-DB328CF8D8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BBC68FE-C442-4D75-8BBB-1F23FC0A58A7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22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D00979EA-C8D6-45BA-85B2-AF858D8953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2E99C5F0-7187-4365-84A4-E8DBF27505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D31D93F4-A9D4-407C-A54D-96CA42EAC8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7DE37A-A574-405A-A27D-6C857459F672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31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75FF9F36-44DF-48B0-A20F-7B2DAFC7F5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7E340B94-B6CF-4C6B-90EF-DB9776CF83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5205560F-542C-4C24-A570-D03A647CF4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1013F98-70C4-4A71-A465-8B634608DDA5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32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A241D9BD-E01A-4F12-ADD6-2C980A23CA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E7DB0A02-C633-4518-8F5D-6CB198811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81D279E0-8FE5-43E2-BC5D-2D3186FFF3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6413068-8657-4DC2-A030-6680B07D1A12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52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F3531972-F850-4DE1-8BEE-85B1C2D4D5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C4281405-7CD5-4D71-B5C0-E4BBF0A8AD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2FD1C170-2F76-4EE4-942A-FB31D3DECE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6841134-EC2E-45CD-8BAB-8A57EB95F6D3}" type="slidenum">
              <a:rPr lang="en-US" altLang="en-US" sz="1200" b="0" i="0">
                <a:solidFill>
                  <a:schemeClr val="tx1"/>
                </a:solidFill>
              </a:rPr>
              <a:pPr eaLnBrk="1" hangingPunct="1"/>
              <a:t>53</a:t>
            </a:fld>
            <a:endParaRPr lang="en-US" altLang="en-US" sz="1200" b="0" i="0">
              <a:solidFill>
                <a:schemeClr val="tx1"/>
              </a:solidFill>
            </a:endParaRPr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BC4C762A-DFEA-4AB7-98DB-7D7EA09C4A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646CBDFE-A24E-43A7-ADAA-11F1187DE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CD7B-ACC5-4981-A20E-D098EAABFB2C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B55D-2EAA-4BD4-A09A-055DE15BF6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2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CD7B-ACC5-4981-A20E-D098EAABFB2C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B55D-2EAA-4BD4-A09A-055DE15BF6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97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CD7B-ACC5-4981-A20E-D098EAABFB2C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B55D-2EAA-4BD4-A09A-055DE15BF6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67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49AC0-88FB-4701-9F79-650C1D76D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0E584-ABC7-4B54-A007-085BBBCC5C6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39FAE-36B1-42E6-B5F7-2C11947DFB7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3050FB-F256-44A7-850C-7BFDA3BDEBA1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CE70D78-AA30-49D8-9BAB-3095CC38C5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52C0A27-DB91-4447-932B-3ED7FB0C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5C9634F-41A3-4A89-89AB-A6E561E68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DC90037-172F-463B-8473-7C34878F59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783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FB9E-82F5-4842-B206-2B494B64D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44B3F-CC95-4366-AD57-363E569634D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A21C6D-D87C-4227-B603-BA05A4AB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1980F-B76C-4609-AAB7-5CE260F04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F96BB-43E1-4FE1-ADDE-8617C212D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80935-4141-4E14-906D-BA2A2E154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8876654-2BA8-4C5B-9EFD-9FC644B768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74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4E4D718-5273-4B77-9611-99FBA54260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0416889-BF88-4095-B87D-50873FE28C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7F48E76-44C9-401A-939E-C5E6FE8CE0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A86F39-F513-4A3E-BCB6-A4FFF70B7A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403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6553B1-7441-40B2-8B24-B878938DE2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196BB6-7B04-4776-A73D-FB2D031B2D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0A33EF-44F8-44E3-A8E9-1261E28365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454FE0-B5DD-4608-8BF9-D7B1A093F0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651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CD7B-ACC5-4981-A20E-D098EAABFB2C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B55D-2EAA-4BD4-A09A-055DE15BF6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3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CD7B-ACC5-4981-A20E-D098EAABFB2C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B55D-2EAA-4BD4-A09A-055DE15BF6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40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CD7B-ACC5-4981-A20E-D098EAABFB2C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B55D-2EAA-4BD4-A09A-055DE15BF6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09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CD7B-ACC5-4981-A20E-D098EAABFB2C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B55D-2EAA-4BD4-A09A-055DE15BF6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0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CD7B-ACC5-4981-A20E-D098EAABFB2C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B55D-2EAA-4BD4-A09A-055DE15BF6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61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CD7B-ACC5-4981-A20E-D098EAABFB2C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B55D-2EAA-4BD4-A09A-055DE15BF6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17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CD7B-ACC5-4981-A20E-D098EAABFB2C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B55D-2EAA-4BD4-A09A-055DE15BF6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62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CD7B-ACC5-4981-A20E-D098EAABFB2C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B55D-2EAA-4BD4-A09A-055DE15BF6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6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3CD7B-ACC5-4981-A20E-D098EAABFB2C}" type="datetimeFigureOut">
              <a:rPr lang="en-US" smtClean="0"/>
              <a:pPr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2B55D-2EAA-4BD4-A09A-055DE15BF6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9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My%20Documents\Laptop\Lab%20Graphics\Zebra%20Mussel%20(All%20Other%20Images)\Biology%20of%20ZM\Siphons\Long%20siphons%20%20(ITV%231020).avi" TargetMode="Externa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447B4-66E5-487A-8747-CD3B6A70B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Юрьевич</a:t>
            </a:r>
            <a:b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Каратаев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AD0DFF5-B572-475B-B2C2-620F06998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588" y="1936305"/>
            <a:ext cx="4379975" cy="424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334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>
            <a:extLst>
              <a:ext uri="{FF2B5EF4-FFF2-40B4-BE49-F238E27FC236}">
                <a16:creationId xmlns:a16="http://schemas.microsoft.com/office/drawing/2014/main" id="{F612562A-6EED-461F-8E65-56B78CBF47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533400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Portrait of a Successful Invader. Challenges:</a:t>
            </a:r>
          </a:p>
        </p:txBody>
      </p:sp>
      <p:sp>
        <p:nvSpPr>
          <p:cNvPr id="397324" name="Rectangle 12">
            <a:extLst>
              <a:ext uri="{FF2B5EF4-FFF2-40B4-BE49-F238E27FC236}">
                <a16:creationId xmlns:a16="http://schemas.microsoft.com/office/drawing/2014/main" id="{F8CF35B5-0482-47D8-92AF-1B95AA66C9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0068" y="762000"/>
            <a:ext cx="8300064" cy="1993717"/>
          </a:xfrm>
          <a:noFill/>
          <a:ln/>
          <a:effectLst>
            <a:outerShdw dist="28398" dir="6993903" algn="ctr" rotWithShape="0">
              <a:schemeClr val="bg2"/>
            </a:outerShdw>
          </a:effectLst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Almost impossible to reach agreement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Not enough data, especially for native species to compare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to quantify Invasiveness?</a:t>
            </a:r>
          </a:p>
        </p:txBody>
      </p:sp>
      <p:pic>
        <p:nvPicPr>
          <p:cNvPr id="11" name="Picture 11" descr="DSCN8630">
            <a:extLst>
              <a:ext uri="{FF2B5EF4-FFF2-40B4-BE49-F238E27FC236}">
                <a16:creationId xmlns:a16="http://schemas.microsoft.com/office/drawing/2014/main" id="{E2668BFA-2EEF-431A-88DC-C9176B71A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5"/>
          <a:stretch>
            <a:fillRect/>
          </a:stretch>
        </p:blipFill>
        <p:spPr bwMode="auto">
          <a:xfrm>
            <a:off x="693491" y="2234407"/>
            <a:ext cx="7340429" cy="37357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241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9EA9C-BF25-4DD3-92C7-ED566E948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438" y="141916"/>
            <a:ext cx="3484501" cy="46019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E36959-92CD-4F58-AE26-4FB499A67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7971" y="141916"/>
            <a:ext cx="4400256" cy="6574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708BA0-3FAA-4BE4-B9F6-803076617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59" y="761527"/>
            <a:ext cx="4388241" cy="18752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D52EAB87-1C09-4D9C-A053-2EADA5959D3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2887" y="2731845"/>
            <a:ext cx="4538538" cy="352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Freshwater invaders are overrepresented by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molluscs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and crustaceans, while native - by insects 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All invaders are tolerant of at least moderate pollution 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Suspension feeders were more abundant, and predators less abundant among invaders than among native invertebrates 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spread of exotic species shifts communities toward greater tolerance of pollution and increases the numbers of suspension feeders enhancing benthic pelagic coupling 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77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3D9B56E-AD1A-461C-ABFA-51AD1310C8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3962" y="249268"/>
            <a:ext cx="8150942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ultimate invasive species is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5080ED3-3B94-4D5C-8BBD-29FBF97B4A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30077" y="1265536"/>
            <a:ext cx="5257800" cy="762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man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A03B73-D599-4541-AE15-FBA5EE404AAA}"/>
              </a:ext>
            </a:extLst>
          </p:cNvPr>
          <p:cNvSpPr/>
          <p:nvPr/>
        </p:nvSpPr>
        <p:spPr>
          <a:xfrm>
            <a:off x="548640" y="2320144"/>
            <a:ext cx="784517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 takes, deliberately or accidentally, other species with him</a:t>
            </a:r>
          </a:p>
          <a:p>
            <a:pPr>
              <a:spcBef>
                <a:spcPts val="60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number in the tens of thousands: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house plants,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pets, pests,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garden ornamentals,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vegetables,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insects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birds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  <p:bldP spid="3075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92AB5-9365-4E57-A865-E9CDDB42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" y="342091"/>
            <a:ext cx="6611723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Most Iconic American Brand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E0771-F3C1-42D1-91A3-860197255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516" y="1830754"/>
            <a:ext cx="78867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7" descr="micky_ds">
            <a:extLst>
              <a:ext uri="{FF2B5EF4-FFF2-40B4-BE49-F238E27FC236}">
                <a16:creationId xmlns:a16="http://schemas.microsoft.com/office/drawing/2014/main" id="{D50A70B2-13C3-4BC4-8AF9-04D6FCA7DD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11722" y="141730"/>
            <a:ext cx="2449151" cy="157488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 descr="Image result for big mac calories">
            <a:extLst>
              <a:ext uri="{FF2B5EF4-FFF2-40B4-BE49-F238E27FC236}">
                <a16:creationId xmlns:a16="http://schemas.microsoft.com/office/drawing/2014/main" id="{CFA48CFD-2CA5-49E8-AC69-26F293ACF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40" y="1830754"/>
            <a:ext cx="4275015" cy="427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84F2BD5-EA5E-4E8E-91A7-9E8FB8A8B604}"/>
              </a:ext>
            </a:extLst>
          </p:cNvPr>
          <p:cNvGrpSpPr/>
          <p:nvPr/>
        </p:nvGrpSpPr>
        <p:grpSpPr>
          <a:xfrm>
            <a:off x="4362846" y="2788228"/>
            <a:ext cx="4012638" cy="2522019"/>
            <a:chOff x="5886846" y="2788227"/>
            <a:chExt cx="4012638" cy="25220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DD7D99-3E47-4B87-B784-2FEEB3034722}"/>
                </a:ext>
              </a:extLst>
            </p:cNvPr>
            <p:cNvSpPr/>
            <p:nvPr/>
          </p:nvSpPr>
          <p:spPr>
            <a:xfrm>
              <a:off x="6128323" y="4571582"/>
              <a:ext cx="35788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Roboto"/>
                </a:rPr>
                <a:t>Beef originated</a:t>
              </a:r>
              <a:r>
                <a:rPr lang="en-US" dirty="0">
                  <a:latin typeface="Roboto"/>
                </a:rPr>
                <a:t> in the Old World</a:t>
              </a:r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7045D1-CE67-4834-9624-0F4BB2C100E3}"/>
                </a:ext>
              </a:extLst>
            </p:cNvPr>
            <p:cNvSpPr/>
            <p:nvPr/>
          </p:nvSpPr>
          <p:spPr>
            <a:xfrm>
              <a:off x="6220303" y="3783595"/>
              <a:ext cx="33137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Roboto"/>
                </a:rPr>
                <a:t>Cucumber originated</a:t>
              </a:r>
              <a:r>
                <a:rPr lang="en-US" dirty="0">
                  <a:latin typeface="Roboto"/>
                </a:rPr>
                <a:t> in India</a:t>
              </a:r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FBF2843-8175-4BF7-8CEA-117E894DD928}"/>
                </a:ext>
              </a:extLst>
            </p:cNvPr>
            <p:cNvSpPr/>
            <p:nvPr/>
          </p:nvSpPr>
          <p:spPr>
            <a:xfrm>
              <a:off x="6047147" y="3305800"/>
              <a:ext cx="36600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Roboto"/>
                </a:rPr>
                <a:t>Onions originated</a:t>
              </a:r>
              <a:r>
                <a:rPr lang="en-US" dirty="0">
                  <a:latin typeface="Roboto"/>
                </a:rPr>
                <a:t> in central Asia</a:t>
              </a:r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8109C3B-2BA6-4E75-B055-1DFDB2669569}"/>
                </a:ext>
              </a:extLst>
            </p:cNvPr>
            <p:cNvSpPr/>
            <p:nvPr/>
          </p:nvSpPr>
          <p:spPr>
            <a:xfrm>
              <a:off x="6047147" y="4940914"/>
              <a:ext cx="38523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Roboto"/>
                </a:rPr>
                <a:t>Lettuce</a:t>
              </a:r>
              <a:r>
                <a:rPr lang="en-US" dirty="0">
                  <a:latin typeface="Roboto"/>
                </a:rPr>
                <a:t> was first cultivated in Egypt</a:t>
              </a:r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1AC0750-10D1-4B62-A690-589C54F25B1E}"/>
                </a:ext>
              </a:extLst>
            </p:cNvPr>
            <p:cNvSpPr/>
            <p:nvPr/>
          </p:nvSpPr>
          <p:spPr>
            <a:xfrm>
              <a:off x="5886846" y="2788227"/>
              <a:ext cx="39421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Roboto"/>
                </a:rPr>
                <a:t>Wheat originated</a:t>
              </a:r>
              <a:r>
                <a:rPr lang="en-US" dirty="0">
                  <a:latin typeface="Roboto"/>
                </a:rPr>
                <a:t> in Southwest Asia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82973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2C0356-8970-4FB0-959C-D7D5786C15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Introduced Species 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DE3E2DD-997C-4781-90CA-8521E30EE1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1" y="1600202"/>
            <a:ext cx="8698992" cy="4525963"/>
          </a:xfrm>
        </p:spPr>
        <p:txBody>
          <a:bodyPr>
            <a:normAutofit/>
          </a:bodyPr>
          <a:lstStyle/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Beneficial - corn, wheat, rice, cattle, etc. provide &gt; 98% of the US food ($800 billion/year)</a:t>
            </a: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most pets, ornamental plants</a:t>
            </a:r>
          </a:p>
          <a:p>
            <a:pPr marL="0" indent="0" algn="ctr">
              <a:buNone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</a:p>
          <a:p>
            <a:pPr marL="0" indent="0" algn="ctr"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About 15% of introduced species have become invaders, causing ecological and economic problems </a:t>
            </a:r>
          </a:p>
          <a:p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7EE3FBF-421D-4A1E-882C-8FC07E5F13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685800" y="231014"/>
            <a:ext cx="10515600" cy="612775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Scale of the Problem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1CF5376-26A1-4A9E-9123-0EF81210FB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5760" y="977901"/>
            <a:ext cx="8619744" cy="4351338"/>
          </a:xfrm>
        </p:spPr>
        <p:txBody>
          <a:bodyPr/>
          <a:lstStyle/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second largest threat to natural ecosystems worldwide</a:t>
            </a: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first largest threat is habitat destruction </a:t>
            </a: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Since US was first colonized, &gt; 50,000 foreign plant and animal species have established </a:t>
            </a:r>
          </a:p>
          <a:p>
            <a:endParaRPr lang="en-US" altLang="en-US" sz="2400" dirty="0"/>
          </a:p>
        </p:txBody>
      </p:sp>
      <p:pic>
        <p:nvPicPr>
          <p:cNvPr id="7170" name="Picture 2" descr="Image result for invasive plants in new york">
            <a:extLst>
              <a:ext uri="{FF2B5EF4-FFF2-40B4-BE49-F238E27FC236}">
                <a16:creationId xmlns:a16="http://schemas.microsoft.com/office/drawing/2014/main" id="{E79A0C13-B01F-48C3-A387-82DA81C7A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56" y="2556667"/>
            <a:ext cx="6997700" cy="393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72653A72-3F78-4D92-89C2-10C0D5766D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7952" y="963507"/>
            <a:ext cx="2430610" cy="45472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altLang="en-US" sz="36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Invasive Species Can Cause Problems for: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5ABEE81-A643-4282-8224-61C2F2BC2C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52030" y="792821"/>
            <a:ext cx="5179906" cy="18772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Estimated Damage:</a:t>
            </a: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$ 138 billion/y environmental damage</a:t>
            </a: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$ 125 billion/y economic losses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707D72-A59A-4C68-9057-9250635489AF}"/>
              </a:ext>
            </a:extLst>
          </p:cNvPr>
          <p:cNvSpPr txBox="1">
            <a:spLocks noChangeArrowheads="1"/>
          </p:cNvSpPr>
          <p:nvPr/>
        </p:nvSpPr>
        <p:spPr>
          <a:xfrm>
            <a:off x="3537374" y="3237145"/>
            <a:ext cx="3741250" cy="2304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human health</a:t>
            </a: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forestry</a:t>
            </a: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waterways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C0E5546-9BB5-4726-8EE2-072556253A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248144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C9BAF4F3-02C7-4528-97A9-6CC8CA50E2B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9885" y="1370806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1936: the town of Bandon, Oregon was destroyed </a:t>
            </a:r>
          </a:p>
          <a:p>
            <a:pPr>
              <a:lnSpc>
                <a:spcPct val="90000"/>
              </a:lnSpc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11 citizens were killed by a fire </a:t>
            </a:r>
          </a:p>
          <a:p>
            <a:pPr>
              <a:lnSpc>
                <a:spcPct val="90000"/>
              </a:lnSpc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gorse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a highly flammable plant introduced 70 years earlier from Europe </a:t>
            </a:r>
          </a:p>
        </p:txBody>
      </p:sp>
      <p:pic>
        <p:nvPicPr>
          <p:cNvPr id="13317" name="Picture 5" descr="bandon-fire-1936">
            <a:extLst>
              <a:ext uri="{FF2B5EF4-FFF2-40B4-BE49-F238E27FC236}">
                <a16:creationId xmlns:a16="http://schemas.microsoft.com/office/drawing/2014/main" id="{A9364A0A-5EEA-4C32-9452-548F720289B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7477" y="1447800"/>
            <a:ext cx="3946525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0" name="Picture 8" descr="Bandon%20Fire%201936-1">
            <a:extLst>
              <a:ext uri="{FF2B5EF4-FFF2-40B4-BE49-F238E27FC236}">
                <a16:creationId xmlns:a16="http://schemas.microsoft.com/office/drawing/2014/main" id="{56DD3040-3E3E-4CE1-92A0-28F44FC8D45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6900" y="3581400"/>
            <a:ext cx="3467100" cy="1847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3" name="Picture 11" descr="Flame-16">
            <a:extLst>
              <a:ext uri="{FF2B5EF4-FFF2-40B4-BE49-F238E27FC236}">
                <a16:creationId xmlns:a16="http://schemas.microsoft.com/office/drawing/2014/main" id="{1922249C-AB1A-4C96-B6C8-546CA7B55E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25146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7" name="Picture 15" descr="gorse">
            <a:extLst>
              <a:ext uri="{FF2B5EF4-FFF2-40B4-BE49-F238E27FC236}">
                <a16:creationId xmlns:a16="http://schemas.microsoft.com/office/drawing/2014/main" id="{14C296B8-779B-4C36-B07D-FAFEF1C84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962400"/>
            <a:ext cx="1944688" cy="2895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8" name="AutoShape 16">
            <a:extLst>
              <a:ext uri="{FF2B5EF4-FFF2-40B4-BE49-F238E27FC236}">
                <a16:creationId xmlns:a16="http://schemas.microsoft.com/office/drawing/2014/main" id="{164BB9ED-D21D-4ACC-ACCE-5F87E3925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1848" y="4200525"/>
            <a:ext cx="1981200" cy="609600"/>
          </a:xfrm>
          <a:prstGeom prst="rightArrow">
            <a:avLst>
              <a:gd name="adj1" fmla="val 50000"/>
              <a:gd name="adj2" fmla="val 812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026">
            <a:extLst>
              <a:ext uri="{FF2B5EF4-FFF2-40B4-BE49-F238E27FC236}">
                <a16:creationId xmlns:a16="http://schemas.microsoft.com/office/drawing/2014/main" id="{9830A7DC-9D21-47BC-8791-D5DC0FBFFA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28601"/>
            <a:ext cx="7772400" cy="908437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TERMINOLOGY is a Mess</a:t>
            </a: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883" name="Rectangle 1027">
            <a:extLst>
              <a:ext uri="{FF2B5EF4-FFF2-40B4-BE49-F238E27FC236}">
                <a16:creationId xmlns:a16="http://schemas.microsoft.com/office/drawing/2014/main" id="{C6EF4DF4-A8BC-4BB3-975A-B791CFAA93E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1447800"/>
            <a:ext cx="3810000" cy="3370690"/>
          </a:xfrm>
        </p:spPr>
        <p:txBody>
          <a:bodyPr/>
          <a:lstStyle/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Alien		</a:t>
            </a: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Exotic</a:t>
            </a: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Invaders</a:t>
            </a: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Foreign</a:t>
            </a: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Immigrant</a:t>
            </a: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Non-indigenous</a:t>
            </a: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Non-native</a:t>
            </a: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Feral</a:t>
            </a:r>
          </a:p>
          <a:p>
            <a:pPr>
              <a:buFontTx/>
              <a:buNone/>
            </a:pPr>
            <a:endParaRPr lang="en-US" altLang="en-US" sz="2000" dirty="0"/>
          </a:p>
        </p:txBody>
      </p:sp>
      <p:sp>
        <p:nvSpPr>
          <p:cNvPr id="122884" name="Rectangle 1028">
            <a:extLst>
              <a:ext uri="{FF2B5EF4-FFF2-40B4-BE49-F238E27FC236}">
                <a16:creationId xmlns:a16="http://schemas.microsoft.com/office/drawing/2014/main" id="{B12196DA-9506-4336-A754-C3CB83C617D6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3641697" y="1447800"/>
            <a:ext cx="4816503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Terms are not standardized.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Different authors and sources may use these terms differently–watch!</a:t>
            </a:r>
          </a:p>
          <a:p>
            <a:pPr>
              <a:lnSpc>
                <a:spcPct val="90000"/>
              </a:lnSpc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 certain you know what a given source means or that the reader or listener knows what you mean.</a:t>
            </a:r>
          </a:p>
          <a:p>
            <a:pPr>
              <a:lnSpc>
                <a:spcPct val="90000"/>
              </a:lnSpc>
            </a:pPr>
            <a:endParaRPr lang="en-US" altLang="en-US" sz="2400" dirty="0"/>
          </a:p>
        </p:txBody>
      </p:sp>
      <p:sp>
        <p:nvSpPr>
          <p:cNvPr id="5" name="Rectangle 1026">
            <a:extLst>
              <a:ext uri="{FF2B5EF4-FFF2-40B4-BE49-F238E27FC236}">
                <a16:creationId xmlns:a16="http://schemas.microsoft.com/office/drawing/2014/main" id="{F511092F-15A2-413D-B091-657689A920DB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5383697"/>
            <a:ext cx="7772400" cy="908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Not all exotic species are invasive and not all invasive species are exotic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DD078DD1-8DED-4991-91E6-D803149A4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6413" y="224606"/>
            <a:ext cx="7375422" cy="642169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Definitions 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DDED561C-84D0-44CA-B223-62A2719D65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9456" y="819149"/>
            <a:ext cx="8924544" cy="4525963"/>
          </a:xfrm>
        </p:spPr>
        <p:txBody>
          <a:bodyPr/>
          <a:lstStyle/>
          <a:p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Imported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species found in collections or accidentally brought into the country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Introduced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found outside control or captivity as a potential self-sustaining population</a:t>
            </a:r>
          </a:p>
          <a:p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Established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that the species established a stable population in a new habitat</a:t>
            </a:r>
            <a:endParaRPr lang="en-US" alt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Pest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- a species that cause significant economic and/or ecological problem (invasive species) </a:t>
            </a:r>
            <a:endParaRPr lang="en-US" alt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1B7239B-AE77-4CF8-870A-66FDC9A62AEF}"/>
              </a:ext>
            </a:extLst>
          </p:cNvPr>
          <p:cNvSpPr txBox="1">
            <a:spLocks noChangeArrowheads="1"/>
          </p:cNvSpPr>
          <p:nvPr/>
        </p:nvSpPr>
        <p:spPr>
          <a:xfrm>
            <a:off x="-1028700" y="2517847"/>
            <a:ext cx="10515600" cy="968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tens rule”</a:t>
            </a:r>
            <a:endParaRPr lang="en-US" alt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A9A64F5-1417-4234-84B8-029CDEF56C3B}"/>
              </a:ext>
            </a:extLst>
          </p:cNvPr>
          <p:cNvSpPr txBox="1">
            <a:spLocks noChangeArrowheads="1"/>
          </p:cNvSpPr>
          <p:nvPr/>
        </p:nvSpPr>
        <p:spPr>
          <a:xfrm>
            <a:off x="219456" y="3429000"/>
            <a:ext cx="8705088" cy="2978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30000"/>
              </a:spcBef>
              <a:spcAft>
                <a:spcPct val="20000"/>
              </a:spcAft>
              <a:tabLst>
                <a:tab pos="1484313" algn="l"/>
              </a:tabLs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in 10 imported species could be found in the wild (introduced)</a:t>
            </a:r>
          </a:p>
          <a:p>
            <a:pPr>
              <a:spcBef>
                <a:spcPct val="30000"/>
              </a:spcBef>
              <a:spcAft>
                <a:spcPct val="20000"/>
              </a:spcAft>
              <a:tabLst>
                <a:tab pos="1484313" algn="l"/>
              </a:tabLs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of these 10 species could establish a stable population in a new habitat  </a:t>
            </a:r>
          </a:p>
          <a:p>
            <a:pPr>
              <a:spcBef>
                <a:spcPct val="30000"/>
              </a:spcBef>
              <a:spcAft>
                <a:spcPct val="20000"/>
              </a:spcAft>
              <a:tabLst>
                <a:tab pos="1484313" algn="l"/>
              </a:tabLs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of these 10 species could become a pest </a:t>
            </a:r>
          </a:p>
          <a:p>
            <a:pPr marL="0" indent="0">
              <a:spcBef>
                <a:spcPct val="30000"/>
              </a:spcBef>
              <a:spcAft>
                <a:spcPct val="20000"/>
              </a:spcAft>
              <a:buNone/>
              <a:tabLst>
                <a:tab pos="1484313" algn="l"/>
              </a:tabLst>
            </a:pPr>
            <a:r>
              <a:rPr lang="en-US" altLang="en-US" sz="3600" b="1" dirty="0"/>
              <a:t>          </a:t>
            </a:r>
            <a:r>
              <a:rPr lang="en-US" altLang="en-US" sz="3200" b="1" dirty="0"/>
              <a:t>1000              </a:t>
            </a:r>
            <a:r>
              <a:rPr lang="en-US" altLang="en-US" dirty="0"/>
              <a:t> </a:t>
            </a:r>
            <a:r>
              <a:rPr lang="en-US" altLang="en-US" sz="3200" b="1" dirty="0"/>
              <a:t>100               10             1   </a:t>
            </a:r>
            <a:endParaRPr lang="en-US" altLang="en-US" sz="36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1484313" algn="l"/>
              </a:tabLst>
            </a:pPr>
            <a:r>
              <a:rPr lang="en-US" altLang="en-US" sz="2000" dirty="0"/>
              <a:t>                  i</a:t>
            </a:r>
            <a:r>
              <a:rPr lang="en-US" altLang="en-US" sz="2000" b="1" dirty="0"/>
              <a:t>mported                  introduced              established           pest</a:t>
            </a:r>
            <a:endParaRPr lang="en-US" altLang="en-US" sz="3200" b="1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63E372F-D5F8-44B4-A127-FD24BD08793D}"/>
              </a:ext>
            </a:extLst>
          </p:cNvPr>
          <p:cNvSpPr/>
          <p:nvPr/>
        </p:nvSpPr>
        <p:spPr>
          <a:xfrm>
            <a:off x="2498624" y="5018595"/>
            <a:ext cx="496388" cy="1449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D5DD942-BFC3-4EFC-908F-CF1DD37E7937}"/>
              </a:ext>
            </a:extLst>
          </p:cNvPr>
          <p:cNvSpPr/>
          <p:nvPr/>
        </p:nvSpPr>
        <p:spPr>
          <a:xfrm>
            <a:off x="4627082" y="4995198"/>
            <a:ext cx="496388" cy="1449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0208F23-D9C7-46A8-87D2-2B9294BD1E9D}"/>
              </a:ext>
            </a:extLst>
          </p:cNvPr>
          <p:cNvSpPr/>
          <p:nvPr/>
        </p:nvSpPr>
        <p:spPr>
          <a:xfrm>
            <a:off x="6235622" y="5018595"/>
            <a:ext cx="496388" cy="1449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350810AB-094E-4EB3-BE1C-55B51FC1DA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5" y="1615701"/>
            <a:ext cx="3441290" cy="333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9624C1-D8D0-431F-A732-4A9BADA2A976}"/>
              </a:ext>
            </a:extLst>
          </p:cNvPr>
          <p:cNvSpPr/>
          <p:nvPr/>
        </p:nvSpPr>
        <p:spPr>
          <a:xfrm>
            <a:off x="0" y="165350"/>
            <a:ext cx="89670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the Great Lakes Center, SUNY Buffalo State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5DE53D-1EAB-4A4D-8A20-41071A61E3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4" r="4349"/>
          <a:stretch/>
        </p:blipFill>
        <p:spPr>
          <a:xfrm>
            <a:off x="4857137" y="1381781"/>
            <a:ext cx="3591343" cy="455142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33E4B-B8BE-456F-84A4-4510B05F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8116" y="275917"/>
            <a:ext cx="3787233" cy="638484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Irish Ballad</a:t>
            </a:r>
          </a:p>
        </p:txBody>
      </p:sp>
      <p:pic>
        <p:nvPicPr>
          <p:cNvPr id="5" name="Content Placeholder 4" descr="A person standing in front of a tree&#10;&#10;Description automatically generated">
            <a:extLst>
              <a:ext uri="{FF2B5EF4-FFF2-40B4-BE49-F238E27FC236}">
                <a16:creationId xmlns:a16="http://schemas.microsoft.com/office/drawing/2014/main" id="{EA486EB2-5800-4223-A1DE-E42ACF3E3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2702" cy="3460611"/>
          </a:xfrm>
        </p:spPr>
      </p:pic>
      <p:pic>
        <p:nvPicPr>
          <p:cNvPr id="7" name="Picture 6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905F626D-D2A1-45A0-873C-2AFA4C8BA3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79" y="2954152"/>
            <a:ext cx="5740795" cy="384067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D078578-1AA1-456B-B0A4-C4857A63E4C9}"/>
              </a:ext>
            </a:extLst>
          </p:cNvPr>
          <p:cNvSpPr txBox="1">
            <a:spLocks/>
          </p:cNvSpPr>
          <p:nvPr/>
        </p:nvSpPr>
        <p:spPr>
          <a:xfrm>
            <a:off x="5172702" y="1190318"/>
            <a:ext cx="3787233" cy="1219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Once upon-a-time sitting in Irish pub we start talking about the spread of exotic species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and taking notes on a napkin</a:t>
            </a:r>
          </a:p>
        </p:txBody>
      </p:sp>
    </p:spTree>
    <p:extLst>
      <p:ext uri="{BB962C8B-B14F-4D97-AF65-F5344CB8AC3E}">
        <p14:creationId xmlns:p14="http://schemas.microsoft.com/office/powerpoint/2010/main" val="2263078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40" name="Rectangle 4">
            <a:extLst>
              <a:ext uri="{FF2B5EF4-FFF2-40B4-BE49-F238E27FC236}">
                <a16:creationId xmlns:a16="http://schemas.microsoft.com/office/drawing/2014/main" id="{0FF2C0BF-AB65-479E-9EFA-FAE489CD8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327" y="3536465"/>
            <a:ext cx="24384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IE" sz="1600" dirty="0">
                <a:latin typeface="Arial" charset="0"/>
              </a:rPr>
              <a:t>Dan Minchin</a:t>
            </a:r>
            <a:endParaRPr lang="en-IE" sz="1600" b="0" i="0" dirty="0">
              <a:latin typeface="Arial" charset="0"/>
            </a:endParaRPr>
          </a:p>
          <a:p>
            <a:pPr algn="ctr">
              <a:defRPr/>
            </a:pPr>
            <a:r>
              <a:rPr lang="en-IE" sz="1600" b="0" i="0" dirty="0">
                <a:latin typeface="Arial" charset="0"/>
              </a:rPr>
              <a:t> </a:t>
            </a:r>
            <a:r>
              <a:rPr lang="en-IE" sz="1600" b="0" dirty="0">
                <a:latin typeface="Arial" charset="0"/>
              </a:rPr>
              <a:t>Marine Organism Investigations, Ireland</a:t>
            </a:r>
            <a:r>
              <a:rPr lang="en-IE" sz="1600" b="0" i="0" dirty="0">
                <a:latin typeface="Arial" charset="0"/>
              </a:rPr>
              <a:t> </a:t>
            </a:r>
            <a:endParaRPr lang="en-US" sz="1600" b="0" i="0" dirty="0">
              <a:latin typeface="Arial" charset="0"/>
            </a:endParaRPr>
          </a:p>
        </p:txBody>
      </p:sp>
      <p:sp>
        <p:nvSpPr>
          <p:cNvPr id="244747" name="Rectangle 11">
            <a:extLst>
              <a:ext uri="{FF2B5EF4-FFF2-40B4-BE49-F238E27FC236}">
                <a16:creationId xmlns:a16="http://schemas.microsoft.com/office/drawing/2014/main" id="{0272D0E0-71C3-43D5-91DF-A92E1E247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743200"/>
            <a:ext cx="2133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IE" sz="1600" dirty="0">
                <a:latin typeface="Arial" charset="0"/>
              </a:rPr>
              <a:t>Demetrio Boltovskoy</a:t>
            </a:r>
            <a:r>
              <a:rPr lang="fr-FR" sz="1600" dirty="0">
                <a:latin typeface="Arial" charset="0"/>
              </a:rPr>
              <a:t> </a:t>
            </a:r>
            <a:r>
              <a:rPr lang="fr-FR" sz="1600" b="0" dirty="0" err="1">
                <a:latin typeface="Arial" charset="0"/>
              </a:rPr>
              <a:t>Universidad</a:t>
            </a:r>
            <a:r>
              <a:rPr lang="fr-FR" sz="1600" b="0" dirty="0">
                <a:latin typeface="Arial" charset="0"/>
              </a:rPr>
              <a:t> de Buenos Aires, Argentina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244748" name="Rectangle 12">
            <a:extLst>
              <a:ext uri="{FF2B5EF4-FFF2-40B4-BE49-F238E27FC236}">
                <a16:creationId xmlns:a16="http://schemas.microsoft.com/office/drawing/2014/main" id="{6B94C008-4C3C-4E0E-AEDF-128E86E29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743200"/>
            <a:ext cx="2209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IE" sz="1600" dirty="0">
                <a:latin typeface="Arial" charset="0"/>
              </a:rPr>
              <a:t>Dianna Padilla Department of Ecology and Evolution, Stony Brook University, USA</a:t>
            </a:r>
            <a:endParaRPr lang="en-US" sz="1600" dirty="0">
              <a:latin typeface="Arial" charset="0"/>
            </a:endParaRPr>
          </a:p>
        </p:txBody>
      </p:sp>
      <p:pic>
        <p:nvPicPr>
          <p:cNvPr id="10245" name="Picture 21" descr="D Minchin">
            <a:extLst>
              <a:ext uri="{FF2B5EF4-FFF2-40B4-BE49-F238E27FC236}">
                <a16:creationId xmlns:a16="http://schemas.microsoft.com/office/drawing/2014/main" id="{27132304-EA4F-47A4-BBCD-2719A5620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/>
          <a:stretch>
            <a:fillRect/>
          </a:stretch>
        </p:blipFill>
        <p:spPr bwMode="auto">
          <a:xfrm>
            <a:off x="6898659" y="1"/>
            <a:ext cx="2016740" cy="342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2" descr="Lyuba">
            <a:extLst>
              <a:ext uri="{FF2B5EF4-FFF2-40B4-BE49-F238E27FC236}">
                <a16:creationId xmlns:a16="http://schemas.microsoft.com/office/drawing/2014/main" id="{F60D146E-6FE2-4C6D-948A-636B71998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8">
            <a:extLst>
              <a:ext uri="{FF2B5EF4-FFF2-40B4-BE49-F238E27FC236}">
                <a16:creationId xmlns:a16="http://schemas.microsoft.com/office/drawing/2014/main" id="{121FE550-78B8-4908-9721-E9CED8CE8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02" y="3135313"/>
            <a:ext cx="21336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IE" sz="1600" dirty="0">
                <a:latin typeface="Arial" charset="0"/>
              </a:rPr>
              <a:t>Lyuba Burlakova</a:t>
            </a:r>
          </a:p>
          <a:p>
            <a:pPr algn="ctr">
              <a:defRPr/>
            </a:pPr>
            <a:r>
              <a:rPr lang="en-IE" sz="1600" b="0" dirty="0">
                <a:latin typeface="Arial" charset="0"/>
              </a:rPr>
              <a:t>Great Lakes </a:t>
            </a:r>
            <a:r>
              <a:rPr lang="en-IE" sz="1600" b="0" dirty="0" err="1">
                <a:latin typeface="Arial" charset="0"/>
              </a:rPr>
              <a:t>Center</a:t>
            </a:r>
            <a:r>
              <a:rPr lang="en-IE" sz="1600" b="0" dirty="0">
                <a:latin typeface="Arial" charset="0"/>
              </a:rPr>
              <a:t>, Buffalo State College Buffalo, NY,  USA</a:t>
            </a:r>
            <a:endParaRPr lang="en-US" sz="1600" b="0" dirty="0">
              <a:latin typeface="Arial" charset="0"/>
            </a:endParaRPr>
          </a:p>
        </p:txBody>
      </p:sp>
      <p:pic>
        <p:nvPicPr>
          <p:cNvPr id="10250" name="Picture 14" descr="IMGA2287.JPG">
            <a:extLst>
              <a:ext uri="{FF2B5EF4-FFF2-40B4-BE49-F238E27FC236}">
                <a16:creationId xmlns:a16="http://schemas.microsoft.com/office/drawing/2014/main" id="{9CCD6083-0BC9-4F4F-A3FE-7249F8F7BDD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0" t="14444" r="9242" b="41112"/>
          <a:stretch>
            <a:fillRect/>
          </a:stretch>
        </p:blipFill>
        <p:spPr bwMode="auto">
          <a:xfrm>
            <a:off x="4713299" y="-13096"/>
            <a:ext cx="21463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1" descr="DSC00726.JPG">
            <a:extLst>
              <a:ext uri="{FF2B5EF4-FFF2-40B4-BE49-F238E27FC236}">
                <a16:creationId xmlns:a16="http://schemas.microsoft.com/office/drawing/2014/main" id="{D96FB6A7-C7BD-4444-BB99-9B02478D0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1" r="14464"/>
          <a:stretch>
            <a:fillRect/>
          </a:stretch>
        </p:blipFill>
        <p:spPr bwMode="auto">
          <a:xfrm>
            <a:off x="2312039" y="19050"/>
            <a:ext cx="2362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1E3370-9181-49B6-978F-22875EB9CD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67" t="24341" r="12073" b="23875"/>
          <a:stretch/>
        </p:blipFill>
        <p:spPr>
          <a:xfrm>
            <a:off x="1750741" y="5055977"/>
            <a:ext cx="4878659" cy="180202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B96DA40-3554-4BED-863A-77B69C64CD46}"/>
              </a:ext>
            </a:extLst>
          </p:cNvPr>
          <p:cNvSpPr txBox="1">
            <a:spLocks/>
          </p:cNvSpPr>
          <p:nvPr/>
        </p:nvSpPr>
        <p:spPr>
          <a:xfrm>
            <a:off x="124691" y="4204097"/>
            <a:ext cx="6888107" cy="6384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3 years we published a paper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>
            <a:extLst>
              <a:ext uri="{FF2B5EF4-FFF2-40B4-BE49-F238E27FC236}">
                <a16:creationId xmlns:a16="http://schemas.microsoft.com/office/drawing/2014/main" id="{51EE2C01-0F9D-4DBA-8D7D-3609D2118F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33046"/>
            <a:ext cx="8229600" cy="1068385"/>
          </a:xfrm>
        </p:spPr>
        <p:txBody>
          <a:bodyPr>
            <a:normAutofit/>
          </a:bodyPr>
          <a:lstStyle/>
          <a:p>
            <a:pPr algn="ctr" eaLnBrk="1" hangingPunct="1">
              <a:tabLst>
                <a:tab pos="3035300" algn="l"/>
              </a:tabLst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Historically, Europe and America did not have powerful benthic suspension feeders that:</a:t>
            </a:r>
          </a:p>
        </p:txBody>
      </p:sp>
      <p:sp>
        <p:nvSpPr>
          <p:cNvPr id="373763" name="Rectangle 3">
            <a:extLst>
              <a:ext uri="{FF2B5EF4-FFF2-40B4-BE49-F238E27FC236}">
                <a16:creationId xmlns:a16="http://schemas.microsoft.com/office/drawing/2014/main" id="{FE493CA8-E4DA-4C92-94E4-89862A7079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03680"/>
            <a:ext cx="8229600" cy="3200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attain high densities, have high growth, and rapid recruitment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provide a direct link between benthic and pelagic parts of ecosystem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alter substrate type and act as ecosystem engineers </a:t>
            </a:r>
          </a:p>
        </p:txBody>
      </p:sp>
      <p:sp>
        <p:nvSpPr>
          <p:cNvPr id="373764" name="Rectangle 4">
            <a:extLst>
              <a:ext uri="{FF2B5EF4-FFF2-40B4-BE49-F238E27FC236}">
                <a16:creationId xmlns:a16="http://schemas.microsoft.com/office/drawing/2014/main" id="{6F6CB04A-4B17-4FC2-9373-8C3FF0975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465" y="2898201"/>
            <a:ext cx="82296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i="0" dirty="0">
                <a:solidFill>
                  <a:srgbClr val="002060"/>
                </a:solidFill>
                <a:latin typeface="Arial" charset="0"/>
                <a:cs typeface="Arial" pitchFamily="34" charset="0"/>
              </a:rPr>
              <a:t>However such species did exist in Asia, Africa, and small regions in Europe,</a:t>
            </a:r>
            <a:r>
              <a:rPr lang="en-US" sz="3200" i="0" dirty="0">
                <a:solidFill>
                  <a:srgbClr val="002060"/>
                </a:solidFill>
                <a:latin typeface="Arial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Arial" charset="0"/>
                <a:cs typeface="Arial" pitchFamily="34" charset="0"/>
              </a:rPr>
              <a:t>including the most iconic</a:t>
            </a:r>
          </a:p>
          <a:p>
            <a:pPr algn="ctr">
              <a:defRPr/>
            </a:pPr>
            <a:r>
              <a:rPr lang="en-US" sz="3200" b="1" i="1" dirty="0">
                <a:solidFill>
                  <a:srgbClr val="002060"/>
                </a:solidFill>
                <a:latin typeface="Arial" charset="0"/>
                <a:cs typeface="Arial" pitchFamily="34" charset="0"/>
              </a:rPr>
              <a:t>Dreissena </a:t>
            </a:r>
            <a:r>
              <a:rPr lang="en-US" sz="3200" b="1" i="1" dirty="0" err="1">
                <a:solidFill>
                  <a:srgbClr val="002060"/>
                </a:solidFill>
                <a:latin typeface="Arial" charset="0"/>
                <a:cs typeface="Arial" pitchFamily="34" charset="0"/>
              </a:rPr>
              <a:t>polymorpha</a:t>
            </a:r>
            <a:r>
              <a:rPr lang="en-US" sz="3200" b="1" i="1" dirty="0">
                <a:solidFill>
                  <a:srgbClr val="002060"/>
                </a:solidFill>
                <a:latin typeface="Arial" charset="0"/>
                <a:cs typeface="Arial" pitchFamily="34" charset="0"/>
              </a:rPr>
              <a:t> </a:t>
            </a:r>
            <a:r>
              <a:rPr lang="en-US" sz="3200" b="1" i="0" dirty="0">
                <a:solidFill>
                  <a:srgbClr val="002060"/>
                </a:solidFill>
                <a:latin typeface="Arial" charset="0"/>
                <a:cs typeface="Arial" pitchFamily="34" charset="0"/>
              </a:rPr>
              <a:t>(Pallas),</a:t>
            </a:r>
            <a:r>
              <a:rPr lang="en-US" sz="3200" b="1" dirty="0">
                <a:solidFill>
                  <a:srgbClr val="002060"/>
                </a:solidFill>
                <a:latin typeface="Arial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charset="0"/>
                <a:cs typeface="Arial" pitchFamily="34" charset="0"/>
              </a:rPr>
              <a:t>the zebra mussels.</a:t>
            </a:r>
            <a:endParaRPr lang="en-US" sz="3200" b="1" i="0" dirty="0">
              <a:solidFill>
                <a:srgbClr val="002060"/>
              </a:solidFill>
              <a:latin typeface="Arial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1EF180B3-48C4-42EE-ABE9-3A5C250263B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609600"/>
            <a:ext cx="784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i="1" dirty="0">
                <a:solidFill>
                  <a:srgbClr val="002060"/>
                </a:solidFill>
                <a:latin typeface="Arial" charset="0"/>
                <a:cs typeface="Arial" pitchFamily="34" charset="0"/>
              </a:rPr>
              <a:t>Dreissena </a:t>
            </a:r>
            <a:r>
              <a:rPr lang="en-US" sz="3200" i="1" dirty="0" err="1">
                <a:solidFill>
                  <a:srgbClr val="002060"/>
                </a:solidFill>
                <a:latin typeface="Arial" charset="0"/>
                <a:cs typeface="Arial" pitchFamily="34" charset="0"/>
              </a:rPr>
              <a:t>polymorpha</a:t>
            </a:r>
            <a:endParaRPr lang="en-US" altLang="en-US" sz="3200" dirty="0"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>
                <a:latin typeface="Tahoma" panose="020B0604030504040204" pitchFamily="34" charset="0"/>
              </a:rPr>
              <a:t>were first found in 1769 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latin typeface="Tahoma" panose="020B0604030504040204" pitchFamily="34" charset="0"/>
              </a:rPr>
              <a:t>Ural River close to the Caspian Sea 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latin typeface="Tahoma" panose="020B0604030504040204" pitchFamily="34" charset="0"/>
              </a:rPr>
              <a:t>by German scientist </a:t>
            </a:r>
            <a:r>
              <a:rPr lang="en-US" altLang="en-US" sz="2400" dirty="0">
                <a:solidFill>
                  <a:srgbClr val="002060"/>
                </a:solidFill>
                <a:latin typeface="Tahoma" panose="020B0604030504040204" pitchFamily="34" charset="0"/>
              </a:rPr>
              <a:t>Peter Pallas</a:t>
            </a:r>
          </a:p>
        </p:txBody>
      </p:sp>
      <p:pic>
        <p:nvPicPr>
          <p:cNvPr id="12293" name="Picture 5" descr="pal">
            <a:extLst>
              <a:ext uri="{FF2B5EF4-FFF2-40B4-BE49-F238E27FC236}">
                <a16:creationId xmlns:a16="http://schemas.microsoft.com/office/drawing/2014/main" id="{8971CE67-6FC7-406A-A10D-BE96470A97E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905125"/>
            <a:ext cx="5257800" cy="3709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tipul">
            <a:extLst>
              <a:ext uri="{FF2B5EF4-FFF2-40B4-BE49-F238E27FC236}">
                <a16:creationId xmlns:a16="http://schemas.microsoft.com/office/drawing/2014/main" id="{E88216DC-69AB-4D8D-B23B-2894CA01796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52400"/>
            <a:ext cx="3957638" cy="5668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73" name="Picture 13" descr="catharinea">
            <a:extLst>
              <a:ext uri="{FF2B5EF4-FFF2-40B4-BE49-F238E27FC236}">
                <a16:creationId xmlns:a16="http://schemas.microsoft.com/office/drawing/2014/main" id="{97D2DB4C-2F88-4A15-9F2C-1F093B997EB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066800"/>
            <a:ext cx="3267075" cy="5059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76" name="Rectangle 16">
            <a:extLst>
              <a:ext uri="{FF2B5EF4-FFF2-40B4-BE49-F238E27FC236}">
                <a16:creationId xmlns:a16="http://schemas.microsoft.com/office/drawing/2014/main" id="{9C4DE070-5A03-4CA0-8214-D93AE4B89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791200"/>
            <a:ext cx="50387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2400" b="0" i="1" dirty="0"/>
              <a:t>Journey Through Various Provinces of the Russian Empire (1771-6)</a:t>
            </a:r>
            <a:r>
              <a:rPr lang="en-US" altLang="en-US" sz="2400" b="0" dirty="0"/>
              <a:t>.</a:t>
            </a:r>
            <a:r>
              <a:rPr lang="en-US" altLang="en-US" sz="2400" dirty="0"/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1" name="Picture 9">
            <a:extLst>
              <a:ext uri="{FF2B5EF4-FFF2-40B4-BE49-F238E27FC236}">
                <a16:creationId xmlns:a16="http://schemas.microsoft.com/office/drawing/2014/main" id="{F754B6B9-D24C-4FE9-84D2-A9B645CD0F8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1646" y="2994025"/>
            <a:ext cx="5156200" cy="3498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873E64F2-0959-472F-80CB-F3D6D7DF453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78427" y="731044"/>
            <a:ext cx="5791200" cy="4525963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Pallas: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Mytilus </a:t>
            </a:r>
            <a:r>
              <a:rPr lang="en-US" alt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polymorphus</a:t>
            </a:r>
            <a:endParaRPr lang="en-US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they looked like marine mussels Mytilus</a:t>
            </a:r>
          </a:p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shell color </a:t>
            </a:r>
            <a:b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varied widely </a:t>
            </a:r>
          </a:p>
        </p:txBody>
      </p:sp>
      <p:pic>
        <p:nvPicPr>
          <p:cNvPr id="13317" name="Picture 5">
            <a:extLst>
              <a:ext uri="{FF2B5EF4-FFF2-40B4-BE49-F238E27FC236}">
                <a16:creationId xmlns:a16="http://schemas.microsoft.com/office/drawing/2014/main" id="{DD1270E4-FDB8-450F-82F7-60FEDF7427E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990600"/>
            <a:ext cx="2381250" cy="1714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AA9EE7EB-CB80-409E-8979-DB1D01698DD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609600"/>
            <a:ext cx="8077200" cy="1905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Zebra mussels were originally found in the fresh and brackish waters of the Caspian and Black Sea drainage basins including large tributary rivers </a:t>
            </a:r>
          </a:p>
        </p:txBody>
      </p:sp>
      <p:pic>
        <p:nvPicPr>
          <p:cNvPr id="23557" name="Picture 5" descr="euromapd">
            <a:extLst>
              <a:ext uri="{FF2B5EF4-FFF2-40B4-BE49-F238E27FC236}">
                <a16:creationId xmlns:a16="http://schemas.microsoft.com/office/drawing/2014/main" id="{94D17194-FF2C-4172-ACEA-77C794676F0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981200"/>
            <a:ext cx="7620000" cy="4167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>
            <a:extLst>
              <a:ext uri="{FF2B5EF4-FFF2-40B4-BE49-F238E27FC236}">
                <a16:creationId xmlns:a16="http://schemas.microsoft.com/office/drawing/2014/main" id="{D57D4686-53E2-495E-8E1A-D005E87803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3795" y="391678"/>
            <a:ext cx="8676409" cy="21748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Dreissena </a:t>
            </a:r>
            <a:r>
              <a:rPr lang="en-US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polymorpha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rostriformis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bugensis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have properties common for marine mussels, but in freshwaters represent </a:t>
            </a:r>
          </a:p>
          <a:p>
            <a:pPr marL="0" indent="0" algn="ctr">
              <a:buNone/>
            </a:pPr>
            <a:r>
              <a:rPr lang="en-US" alt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ecological type</a:t>
            </a:r>
          </a:p>
        </p:txBody>
      </p:sp>
      <p:pic>
        <p:nvPicPr>
          <p:cNvPr id="3" name="Picture 8" descr="ZM druse">
            <a:extLst>
              <a:ext uri="{FF2B5EF4-FFF2-40B4-BE49-F238E27FC236}">
                <a16:creationId xmlns:a16="http://schemas.microsoft.com/office/drawing/2014/main" id="{8A38FD9B-E6A1-4941-A151-1059CFA31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283" y="2339360"/>
            <a:ext cx="5823198" cy="431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B3F07162-9934-4AD6-AF79-F64AFCC247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Planktonic larvae </a:t>
            </a:r>
          </a:p>
        </p:txBody>
      </p:sp>
      <p:pic>
        <p:nvPicPr>
          <p:cNvPr id="28676" name="Picture 4" descr="ZM life cycle">
            <a:extLst>
              <a:ext uri="{FF2B5EF4-FFF2-40B4-BE49-F238E27FC236}">
                <a16:creationId xmlns:a16="http://schemas.microsoft.com/office/drawing/2014/main" id="{A4EE46BA-98B6-4546-966D-DFB77353C1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143000"/>
            <a:ext cx="7400925" cy="5514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F691A9A0-FA93-4EC6-9ABA-CEA083CA0C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 Feeders </a:t>
            </a:r>
          </a:p>
        </p:txBody>
      </p:sp>
      <p:pic>
        <p:nvPicPr>
          <p:cNvPr id="31749" name="Picture 5">
            <a:extLst>
              <a:ext uri="{FF2B5EF4-FFF2-40B4-BE49-F238E27FC236}">
                <a16:creationId xmlns:a16="http://schemas.microsoft.com/office/drawing/2014/main" id="{0B9CF02F-E90F-4548-9510-73C93108E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57912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>
            <a:extLst>
              <a:ext uri="{FF2B5EF4-FFF2-40B4-BE49-F238E27FC236}">
                <a16:creationId xmlns:a16="http://schemas.microsoft.com/office/drawing/2014/main" id="{07F09598-FD6C-4C59-BA91-194B6FDB2F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3752850"/>
            <a:ext cx="3657600" cy="3105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828800" y="304802"/>
            <a:ext cx="5486400" cy="6397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GLC Staff and Collaborators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31" y="1310046"/>
            <a:ext cx="9335149" cy="4565650"/>
          </a:xfrm>
        </p:spPr>
        <p:txBody>
          <a:bodyPr rtlCol="0">
            <a:norm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GLC full time – 16 (including 9 supported by grants)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Student  research assistants – 13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Adjunct Professors – 4</a:t>
            </a:r>
          </a:p>
          <a:p>
            <a:pPr>
              <a:spcBef>
                <a:spcPts val="1200"/>
              </a:spcBef>
              <a:defRPr/>
            </a:pP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Collaborators  – 117</a:t>
            </a:r>
          </a:p>
        </p:txBody>
      </p:sp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2808092" y="2248964"/>
            <a:ext cx="5604387" cy="4123107"/>
            <a:chOff x="103803450" y="111042875"/>
            <a:chExt cx="4787399" cy="3591772"/>
          </a:xfrm>
        </p:grpSpPr>
        <p:pic>
          <p:nvPicPr>
            <p:cNvPr id="1536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0"/>
            <a:stretch>
              <a:fillRect/>
            </a:stretch>
          </p:blipFill>
          <p:spPr bwMode="auto">
            <a:xfrm>
              <a:off x="103803503" y="111042875"/>
              <a:ext cx="4787293" cy="3228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5366" name="Text Box 6"/>
            <p:cNvSpPr txBox="1">
              <a:spLocks noChangeArrowheads="1"/>
            </p:cNvSpPr>
            <p:nvPr/>
          </p:nvSpPr>
          <p:spPr bwMode="auto">
            <a:xfrm>
              <a:off x="103803450" y="114271439"/>
              <a:ext cx="4787399" cy="363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Corbel" panose="020B0503020204020204" pitchFamily="34" charset="0"/>
                </a:rPr>
                <a:t>GLC staff and research assistants with President Conway-Turner at the Field Station Open House, May 2015</a:t>
              </a:r>
              <a:endParaRPr lang="en-US" altLang="en-US" sz="4400" dirty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B81FD2DF-B454-4CC8-B9AE-818B85914C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66688" y="76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Byssus 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9FA8FE1E-B4C5-4590-986C-CDA1BA22E43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6019800" cy="4114800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Dreissena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can attach to hard substrates in freshwater</a:t>
            </a:r>
          </a:p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byssal threads </a:t>
            </a:r>
            <a:b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secreted </a:t>
            </a:r>
            <a:b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by the foot</a:t>
            </a:r>
          </a:p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2.5 cm mussel </a:t>
            </a:r>
            <a:b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may have up to </a:t>
            </a:r>
            <a:b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600 threads</a:t>
            </a:r>
          </a:p>
        </p:txBody>
      </p:sp>
      <p:pic>
        <p:nvPicPr>
          <p:cNvPr id="39941" name="Picture 5">
            <a:extLst>
              <a:ext uri="{FF2B5EF4-FFF2-40B4-BE49-F238E27FC236}">
                <a16:creationId xmlns:a16="http://schemas.microsoft.com/office/drawing/2014/main" id="{7FF8BE16-DDD9-4C66-88AE-B34AADB9385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1825" y="228600"/>
            <a:ext cx="2162175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4" name="Picture 8">
            <a:extLst>
              <a:ext uri="{FF2B5EF4-FFF2-40B4-BE49-F238E27FC236}">
                <a16:creationId xmlns:a16="http://schemas.microsoft.com/office/drawing/2014/main" id="{CF7268A0-0FA6-4EA9-A505-2DE47D84827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438400"/>
            <a:ext cx="4267200" cy="284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6" name="Line 10">
            <a:extLst>
              <a:ext uri="{FF2B5EF4-FFF2-40B4-BE49-F238E27FC236}">
                <a16:creationId xmlns:a16="http://schemas.microsoft.com/office/drawing/2014/main" id="{7B80E62D-9454-457B-B090-E45ED13133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5200" y="1600200"/>
            <a:ext cx="49530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7" name="Line 11">
            <a:extLst>
              <a:ext uri="{FF2B5EF4-FFF2-40B4-BE49-F238E27FC236}">
                <a16:creationId xmlns:a16="http://schemas.microsoft.com/office/drawing/2014/main" id="{2EBA5004-E9B9-44CB-8344-6B3345B04C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2895600"/>
            <a:ext cx="335280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7" name="Rectangle 3">
            <a:extLst>
              <a:ext uri="{FF2B5EF4-FFF2-40B4-BE49-F238E27FC236}">
                <a16:creationId xmlns:a16="http://schemas.microsoft.com/office/drawing/2014/main" id="{B481A601-FA88-455A-84E0-0F281D7E76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3680" y="138113"/>
            <a:ext cx="7752080" cy="61372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7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Dreissena polymorpha 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(Zebra mussel)</a:t>
            </a:r>
            <a:b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Native to the Caspian and Black Sea basins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2" name="Picture 5" descr="Zebra mussels on a stick">
            <a:extLst>
              <a:ext uri="{FF2B5EF4-FFF2-40B4-BE49-F238E27FC236}">
                <a16:creationId xmlns:a16="http://schemas.microsoft.com/office/drawing/2014/main" id="{3CF1284D-602F-45D2-A0EE-598AA7304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187" y="0"/>
            <a:ext cx="2347813" cy="355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9" descr="IMGA0470">
            <a:extLst>
              <a:ext uri="{FF2B5EF4-FFF2-40B4-BE49-F238E27FC236}">
                <a16:creationId xmlns:a16="http://schemas.microsoft.com/office/drawing/2014/main" id="{0AA70F1A-D145-4109-B86D-73B08D154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18494" r="22661" b="33776"/>
          <a:stretch>
            <a:fillRect/>
          </a:stretch>
        </p:blipFill>
        <p:spPr bwMode="auto">
          <a:xfrm>
            <a:off x="889000" y="772160"/>
            <a:ext cx="5207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3B19BD38-442B-4CBF-9FD8-90DAB0389CDD}"/>
              </a:ext>
            </a:extLst>
          </p:cNvPr>
          <p:cNvSpPr txBox="1">
            <a:spLocks noChangeArrowheads="1"/>
          </p:cNvSpPr>
          <p:nvPr/>
        </p:nvSpPr>
        <p:spPr>
          <a:xfrm>
            <a:off x="296279" y="3446519"/>
            <a:ext cx="7413522" cy="695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Dreissena r. bugensis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Quagga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mussel)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Native to the Dnieper-Bug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Liman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760F73-6D2E-4B84-932E-C02A5E14DB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/>
          <a:stretch/>
        </p:blipFill>
        <p:spPr>
          <a:xfrm>
            <a:off x="524761" y="4215088"/>
            <a:ext cx="3559559" cy="2419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7DB450-0643-4B6D-AC15-8A0FA28DED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8" t="27298" r="14194" b="5605"/>
          <a:stretch/>
        </p:blipFill>
        <p:spPr>
          <a:xfrm>
            <a:off x="4815839" y="4256781"/>
            <a:ext cx="3616961" cy="245551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>
            <a:extLst>
              <a:ext uri="{FF2B5EF4-FFF2-40B4-BE49-F238E27FC236}">
                <a16:creationId xmlns:a16="http://schemas.microsoft.com/office/drawing/2014/main" id="{705DC7B8-6722-4A6A-8AE9-96137C3D98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199" y="274638"/>
            <a:ext cx="7516761" cy="62009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Corbicula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fluminea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(Asian clam)</a:t>
            </a:r>
            <a:b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Native to Asia, Africa, and Australia</a:t>
            </a:r>
            <a:endParaRPr lang="en-US" sz="2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0" name="Picture 4" descr="Copy_of_Intake_Bay-Asiatic_clams-1">
            <a:extLst>
              <a:ext uri="{FF2B5EF4-FFF2-40B4-BE49-F238E27FC236}">
                <a16:creationId xmlns:a16="http://schemas.microsoft.com/office/drawing/2014/main" id="{4F615E75-3C71-4E9A-9A79-AEC2E4FCC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2" b="8333"/>
          <a:stretch>
            <a:fillRect/>
          </a:stretch>
        </p:blipFill>
        <p:spPr bwMode="auto">
          <a:xfrm>
            <a:off x="4561840" y="1076960"/>
            <a:ext cx="423672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 descr="corbicula">
            <a:extLst>
              <a:ext uri="{FF2B5EF4-FFF2-40B4-BE49-F238E27FC236}">
                <a16:creationId xmlns:a16="http://schemas.microsoft.com/office/drawing/2014/main" id="{D90BE9CE-DD26-43D8-BEB6-D5647CA7E87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40" y="1050127"/>
            <a:ext cx="4419600" cy="2546350"/>
          </a:xfrm>
          <a:noFill/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D40EE64-5B45-4864-85BD-78928F212A31}"/>
              </a:ext>
            </a:extLst>
          </p:cNvPr>
          <p:cNvSpPr txBox="1">
            <a:spLocks noChangeArrowheads="1"/>
          </p:cNvSpPr>
          <p:nvPr/>
        </p:nvSpPr>
        <p:spPr>
          <a:xfrm>
            <a:off x="497840" y="3789998"/>
            <a:ext cx="4622800" cy="761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Corbicula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fluminalis</a:t>
            </a:r>
            <a:endParaRPr kumimoji="0" lang="en-US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Native to Central Asia</a:t>
            </a:r>
            <a:endParaRPr kumimoji="0" lang="en-US" altLang="en-US" sz="2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22" descr="C fluminalis many">
            <a:extLst>
              <a:ext uri="{FF2B5EF4-FFF2-40B4-BE49-F238E27FC236}">
                <a16:creationId xmlns:a16="http://schemas.microsoft.com/office/drawing/2014/main" id="{885127CD-312C-484E-9B2C-9A27BD63F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369" y="3759201"/>
            <a:ext cx="4041899" cy="30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5" descr="C fluminalis 1">
            <a:extLst>
              <a:ext uri="{FF2B5EF4-FFF2-40B4-BE49-F238E27FC236}">
                <a16:creationId xmlns:a16="http://schemas.microsoft.com/office/drawing/2014/main" id="{36F8BE5E-3C2A-4375-852E-CD8C71FD5A2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3160" y="4561840"/>
            <a:ext cx="2590800" cy="1957388"/>
          </a:xfr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35F0E619-110D-4143-9C8C-54B9045377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6574" y="500674"/>
            <a:ext cx="3851641" cy="738553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Limnoperna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fortunei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(Golden mussel)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0A835D55-AEBE-46C9-AA69-F1E7E3D196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0" y="195874"/>
            <a:ext cx="4553805" cy="2362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Native to southern Asia </a:t>
            </a:r>
          </a:p>
          <a:p>
            <a:pPr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1965 - colonized Hong Kong </a:t>
            </a:r>
          </a:p>
          <a:p>
            <a:pPr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1980s - found in Japan </a:t>
            </a:r>
          </a:p>
          <a:p>
            <a:pPr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1990s - spread to South America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Rectangle 5">
            <a:extLst>
              <a:ext uri="{FF2B5EF4-FFF2-40B4-BE49-F238E27FC236}">
                <a16:creationId xmlns:a16="http://schemas.microsoft.com/office/drawing/2014/main" id="{F4155118-351D-4215-AF54-4DCAC4749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22288" y="1997075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" name="Picture 2" descr="A close up of a rock next to a tree&#10;&#10;Description automatically generated">
            <a:extLst>
              <a:ext uri="{FF2B5EF4-FFF2-40B4-BE49-F238E27FC236}">
                <a16:creationId xmlns:a16="http://schemas.microsoft.com/office/drawing/2014/main" id="{68D72944-A311-4827-BCC3-E0C39AE695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04"/>
          <a:stretch/>
        </p:blipFill>
        <p:spPr>
          <a:xfrm>
            <a:off x="626574" y="2107911"/>
            <a:ext cx="7995139" cy="461094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74AD5-D488-4DA5-ABFB-5E4A04D5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5" y="123678"/>
            <a:ext cx="8312727" cy="682567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hypothesized that: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875CF-7ABA-4B1A-B362-9BA3E58BD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721" y="806245"/>
            <a:ext cx="8786553" cy="55229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spread of exotic species has not been continuous, but rather punctuated by periods of rapid long-distance spread (jump), during which species greatly expanded their geographic ranges.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Each jump has been associated with human activity, such as:</a:t>
            </a:r>
          </a:p>
          <a:p>
            <a:pPr marL="690563" indent="-344488"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construction of canals</a:t>
            </a:r>
          </a:p>
          <a:p>
            <a:pPr marL="690563" indent="-344488"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building of reservoirs</a:t>
            </a:r>
          </a:p>
          <a:p>
            <a:pPr marL="690563" indent="-344488"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political boundary changes</a:t>
            </a:r>
          </a:p>
          <a:p>
            <a:pPr marL="690563" indent="-344488"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human migrations</a:t>
            </a:r>
          </a:p>
          <a:p>
            <a:pPr marL="690563" indent="-344488"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changes in the volume of international trade</a:t>
            </a:r>
          </a:p>
          <a:p>
            <a:pPr marL="690563" indent="-344488"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industrial practices and environmental laws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rate of spread of exotic species depends on the spatial scale and may be accelerated or slowed by various human activities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used the spread of exotic freshwater bivalves as an example to test these hypothesis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557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7090225F-1A49-4D78-AC94-6732F2A9FD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2924" y="192881"/>
            <a:ext cx="8229600" cy="10556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jump of exotic bivalves has been associated with the construction of inter-basin shipping  canals for trade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914E5A7-23B5-404D-8A5B-8489E959D8E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0500" y="1658937"/>
            <a:ext cx="3886200" cy="2209800"/>
          </a:xfrm>
          <a:solidFill>
            <a:schemeClr val="accent2"/>
          </a:solidFill>
        </p:spPr>
        <p:txBody>
          <a:bodyPr/>
          <a:lstStyle/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Inter-basin canals were built in Russia to connect the large, navigable rivers, and the Black and Baltic Seas</a:t>
            </a:r>
            <a:endParaRPr lang="en-US" altLang="en-US" sz="2400" b="1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9460" name="Picture 6" descr="Canals in Belarus">
            <a:extLst>
              <a:ext uri="{FF2B5EF4-FFF2-40B4-BE49-F238E27FC236}">
                <a16:creationId xmlns:a16="http://schemas.microsoft.com/office/drawing/2014/main" id="{8C4298EF-0122-456E-994F-F3F3DB1C930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600200"/>
            <a:ext cx="4876800" cy="4537075"/>
          </a:xfrm>
          <a:noFill/>
        </p:spPr>
      </p:pic>
      <p:pic>
        <p:nvPicPr>
          <p:cNvPr id="19461" name="Picture 9" descr="Dnieper-Bug Canal 2">
            <a:extLst>
              <a:ext uri="{FF2B5EF4-FFF2-40B4-BE49-F238E27FC236}">
                <a16:creationId xmlns:a16="http://schemas.microsoft.com/office/drawing/2014/main" id="{557A64A1-6203-4D2A-9CEB-7E2E087FCBC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62401"/>
            <a:ext cx="4537724" cy="2895600"/>
          </a:xfrm>
          <a:noFill/>
        </p:spPr>
      </p:pic>
      <p:sp>
        <p:nvSpPr>
          <p:cNvPr id="19462" name="Text Box 11">
            <a:extLst>
              <a:ext uri="{FF2B5EF4-FFF2-40B4-BE49-F238E27FC236}">
                <a16:creationId xmlns:a16="http://schemas.microsoft.com/office/drawing/2014/main" id="{DBCEFC9C-A076-42D9-83EE-C017D3315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3200"/>
            <a:ext cx="1692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0" i="0"/>
              <a:t>Dnieper-Bug Canal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CC394E3-FEA2-4314-8169-7F91DD71DE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of Shipping Canals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2AF9FB66-3718-4851-8B36-2CA89129D73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838200"/>
            <a:ext cx="8763000" cy="3429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1824 </a:t>
            </a:r>
            <a:r>
              <a:rPr lang="en-US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polymorpha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was found in London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“”</a:t>
            </a: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The appearance of D. </a:t>
            </a:r>
            <a:r>
              <a:rPr lang="en-US" alt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polymorpha</a:t>
            </a: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in Britain corresponds with a period of great increase in international trade”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Kerney</a:t>
            </a: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&amp; Morton 1970)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Netherlands (1826),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Germany (1830),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Holland (1833),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Belgium (1833),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France (1838),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Denmark (1840)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Rectangle 30">
            <a:extLst>
              <a:ext uri="{FF2B5EF4-FFF2-40B4-BE49-F238E27FC236}">
                <a16:creationId xmlns:a16="http://schemas.microsoft.com/office/drawing/2014/main" id="{FC283C13-F49A-460A-8EEB-E0197D380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4572000"/>
            <a:ext cx="298581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 i="0" dirty="0">
                <a:solidFill>
                  <a:schemeClr val="tx1"/>
                </a:solidFill>
                <a:cs typeface="Arial" panose="020B0604020202020204" pitchFamily="34" charset="0"/>
              </a:rPr>
              <a:t>Only countries with an intense trade-related transport were colonized (Ireland was colonized in 1993)</a:t>
            </a:r>
          </a:p>
        </p:txBody>
      </p:sp>
      <p:grpSp>
        <p:nvGrpSpPr>
          <p:cNvPr id="20485" name="Group 80">
            <a:extLst>
              <a:ext uri="{FF2B5EF4-FFF2-40B4-BE49-F238E27FC236}">
                <a16:creationId xmlns:a16="http://schemas.microsoft.com/office/drawing/2014/main" id="{201E3E52-273A-40AC-933C-68243BE9337D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1898650"/>
            <a:ext cx="6096000" cy="4959350"/>
            <a:chOff x="1003" y="336"/>
            <a:chExt cx="3840" cy="3124"/>
          </a:xfrm>
        </p:grpSpPr>
        <p:pic>
          <p:nvPicPr>
            <p:cNvPr id="20486" name="Picture 81" descr="Spread in Europe">
              <a:extLst>
                <a:ext uri="{FF2B5EF4-FFF2-40B4-BE49-F238E27FC236}">
                  <a16:creationId xmlns:a16="http://schemas.microsoft.com/office/drawing/2014/main" id="{46C821BA-6791-4CCC-B4F4-E3AFD6BAD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" y="336"/>
              <a:ext cx="3840" cy="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7" name="AutoShape 82">
              <a:extLst>
                <a:ext uri="{FF2B5EF4-FFF2-40B4-BE49-F238E27FC236}">
                  <a16:creationId xmlns:a16="http://schemas.microsoft.com/office/drawing/2014/main" id="{F704D1D7-C33A-4C6E-B05A-CE266FB6EC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095226">
              <a:off x="3414" y="1616"/>
              <a:ext cx="165" cy="609"/>
            </a:xfrm>
            <a:prstGeom prst="upArrow">
              <a:avLst>
                <a:gd name="adj1" fmla="val 49824"/>
                <a:gd name="adj2" fmla="val 100065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88" name="AutoShape 83">
              <a:extLst>
                <a:ext uri="{FF2B5EF4-FFF2-40B4-BE49-F238E27FC236}">
                  <a16:creationId xmlns:a16="http://schemas.microsoft.com/office/drawing/2014/main" id="{0942BF3F-7659-4A67-BC33-56DDD4E064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622028">
              <a:off x="2865" y="2047"/>
              <a:ext cx="90" cy="252"/>
            </a:xfrm>
            <a:prstGeom prst="upArrow">
              <a:avLst>
                <a:gd name="adj1" fmla="val 49824"/>
                <a:gd name="adj2" fmla="val 75911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89" name="AutoShape 84">
              <a:extLst>
                <a:ext uri="{FF2B5EF4-FFF2-40B4-BE49-F238E27FC236}">
                  <a16:creationId xmlns:a16="http://schemas.microsoft.com/office/drawing/2014/main" id="{AA43799F-C442-48D5-95EF-D1834D51F9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622028">
              <a:off x="2592" y="1920"/>
              <a:ext cx="88" cy="253"/>
            </a:xfrm>
            <a:prstGeom prst="upArrow">
              <a:avLst>
                <a:gd name="adj1" fmla="val 49824"/>
                <a:gd name="adj2" fmla="val 77944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0" name="AutoShape 85">
              <a:extLst>
                <a:ext uri="{FF2B5EF4-FFF2-40B4-BE49-F238E27FC236}">
                  <a16:creationId xmlns:a16="http://schemas.microsoft.com/office/drawing/2014/main" id="{854A966D-295F-4E0F-825E-33A671E4DF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217056">
              <a:off x="2584" y="2091"/>
              <a:ext cx="83" cy="163"/>
            </a:xfrm>
            <a:prstGeom prst="upArrow">
              <a:avLst>
                <a:gd name="adj1" fmla="val 49824"/>
                <a:gd name="adj2" fmla="val 53242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1" name="AutoShape 86">
              <a:extLst>
                <a:ext uri="{FF2B5EF4-FFF2-40B4-BE49-F238E27FC236}">
                  <a16:creationId xmlns:a16="http://schemas.microsoft.com/office/drawing/2014/main" id="{3515AC5D-BEB3-4140-BC63-AC4A193F5C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33" flipH="1">
              <a:off x="2399" y="1632"/>
              <a:ext cx="928" cy="21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6 w 21600"/>
                <a:gd name="T19" fmla="*/ 3114 h 21600"/>
                <a:gd name="T20" fmla="*/ 18434 w 21600"/>
                <a:gd name="T21" fmla="*/ 18486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109" y="10079"/>
                  </a:moveTo>
                  <a:cubicBezTo>
                    <a:pt x="17738" y="6319"/>
                    <a:pt x="14577" y="3455"/>
                    <a:pt x="10800" y="3455"/>
                  </a:cubicBezTo>
                  <a:cubicBezTo>
                    <a:pt x="6743" y="3455"/>
                    <a:pt x="3455" y="6743"/>
                    <a:pt x="3455" y="10800"/>
                  </a:cubicBezTo>
                  <a:cubicBezTo>
                    <a:pt x="3454" y="11504"/>
                    <a:pt x="3556" y="12205"/>
                    <a:pt x="3755" y="12881"/>
                  </a:cubicBezTo>
                  <a:lnTo>
                    <a:pt x="442" y="13859"/>
                  </a:lnTo>
                  <a:cubicBezTo>
                    <a:pt x="149" y="12866"/>
                    <a:pt x="0" y="1183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354" y="-1"/>
                    <a:pt x="21002" y="4212"/>
                    <a:pt x="21547" y="9739"/>
                  </a:cubicBezTo>
                  <a:lnTo>
                    <a:pt x="24234" y="9474"/>
                  </a:lnTo>
                  <a:lnTo>
                    <a:pt x="20264" y="14316"/>
                  </a:lnTo>
                  <a:lnTo>
                    <a:pt x="15422" y="10344"/>
                  </a:lnTo>
                  <a:lnTo>
                    <a:pt x="18109" y="1007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2" name="AutoShape 87">
              <a:extLst>
                <a:ext uri="{FF2B5EF4-FFF2-40B4-BE49-F238E27FC236}">
                  <a16:creationId xmlns:a16="http://schemas.microsoft.com/office/drawing/2014/main" id="{D6C7F2CE-E82F-4E24-8D0A-75FC915EBB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048121">
              <a:off x="3017" y="1811"/>
              <a:ext cx="59" cy="283"/>
            </a:xfrm>
            <a:prstGeom prst="upArrow">
              <a:avLst>
                <a:gd name="adj1" fmla="val 51796"/>
                <a:gd name="adj2" fmla="val 9322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3" name="AutoShape 88">
              <a:extLst>
                <a:ext uri="{FF2B5EF4-FFF2-40B4-BE49-F238E27FC236}">
                  <a16:creationId xmlns:a16="http://schemas.microsoft.com/office/drawing/2014/main" id="{DF12AE5A-F70C-439C-82F9-128291FC92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545774" flipH="1">
              <a:off x="1776" y="2084"/>
              <a:ext cx="649" cy="20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2 w 21600"/>
                <a:gd name="T19" fmla="*/ 3130 h 21600"/>
                <a:gd name="T20" fmla="*/ 18438 w 21600"/>
                <a:gd name="T21" fmla="*/ 1847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109" y="10079"/>
                  </a:moveTo>
                  <a:cubicBezTo>
                    <a:pt x="17738" y="6319"/>
                    <a:pt x="14577" y="3455"/>
                    <a:pt x="10800" y="3455"/>
                  </a:cubicBezTo>
                  <a:cubicBezTo>
                    <a:pt x="6743" y="3455"/>
                    <a:pt x="3455" y="6743"/>
                    <a:pt x="3455" y="10800"/>
                  </a:cubicBezTo>
                  <a:cubicBezTo>
                    <a:pt x="3454" y="11504"/>
                    <a:pt x="3556" y="12205"/>
                    <a:pt x="3755" y="12881"/>
                  </a:cubicBezTo>
                  <a:lnTo>
                    <a:pt x="442" y="13859"/>
                  </a:lnTo>
                  <a:cubicBezTo>
                    <a:pt x="149" y="12866"/>
                    <a:pt x="0" y="1183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354" y="-1"/>
                    <a:pt x="21002" y="4212"/>
                    <a:pt x="21547" y="9739"/>
                  </a:cubicBezTo>
                  <a:lnTo>
                    <a:pt x="24234" y="9474"/>
                  </a:lnTo>
                  <a:lnTo>
                    <a:pt x="20264" y="14316"/>
                  </a:lnTo>
                  <a:lnTo>
                    <a:pt x="15422" y="10344"/>
                  </a:lnTo>
                  <a:lnTo>
                    <a:pt x="18109" y="1007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4" name="AutoShape 89">
              <a:extLst>
                <a:ext uri="{FF2B5EF4-FFF2-40B4-BE49-F238E27FC236}">
                  <a16:creationId xmlns:a16="http://schemas.microsoft.com/office/drawing/2014/main" id="{FB10CD87-EA16-40BE-BC99-6CB7996D17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622028">
              <a:off x="2182" y="2203"/>
              <a:ext cx="90" cy="252"/>
            </a:xfrm>
            <a:prstGeom prst="upArrow">
              <a:avLst>
                <a:gd name="adj1" fmla="val 49824"/>
                <a:gd name="adj2" fmla="val 75911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5" name="AutoShape 90">
              <a:extLst>
                <a:ext uri="{FF2B5EF4-FFF2-40B4-BE49-F238E27FC236}">
                  <a16:creationId xmlns:a16="http://schemas.microsoft.com/office/drawing/2014/main" id="{E55570CF-07FB-46CC-A146-489F1058D3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622028">
              <a:off x="2352" y="2064"/>
              <a:ext cx="84" cy="253"/>
            </a:xfrm>
            <a:prstGeom prst="upArrow">
              <a:avLst>
                <a:gd name="adj1" fmla="val 49824"/>
                <a:gd name="adj2" fmla="val 81656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6" name="AutoShape 91">
              <a:extLst>
                <a:ext uri="{FF2B5EF4-FFF2-40B4-BE49-F238E27FC236}">
                  <a16:creationId xmlns:a16="http://schemas.microsoft.com/office/drawing/2014/main" id="{4A32E0CB-C7C2-4090-B9F4-BA0F1F7BFD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622028">
              <a:off x="2023" y="2493"/>
              <a:ext cx="102" cy="202"/>
            </a:xfrm>
            <a:prstGeom prst="upArrow">
              <a:avLst>
                <a:gd name="adj1" fmla="val 49824"/>
                <a:gd name="adj2" fmla="val 53691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7" name="AutoShape 92">
              <a:extLst>
                <a:ext uri="{FF2B5EF4-FFF2-40B4-BE49-F238E27FC236}">
                  <a16:creationId xmlns:a16="http://schemas.microsoft.com/office/drawing/2014/main" id="{5CBA5027-5E90-41A3-A8D4-0851F9A5A4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283460" flipH="1">
              <a:off x="1183" y="2009"/>
              <a:ext cx="1536" cy="106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4 w 21600"/>
                <a:gd name="T19" fmla="*/ 3161 h 21600"/>
                <a:gd name="T20" fmla="*/ 18436 w 21600"/>
                <a:gd name="T21" fmla="*/ 1843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7120" y="1678"/>
                  </a:moveTo>
                  <a:cubicBezTo>
                    <a:pt x="3400" y="3179"/>
                    <a:pt x="964" y="6788"/>
                    <a:pt x="964" y="10799"/>
                  </a:cubicBezTo>
                  <a:cubicBezTo>
                    <a:pt x="964" y="16232"/>
                    <a:pt x="5367" y="20636"/>
                    <a:pt x="10800" y="20636"/>
                  </a:cubicBezTo>
                  <a:cubicBezTo>
                    <a:pt x="16232" y="20636"/>
                    <a:pt x="20636" y="16232"/>
                    <a:pt x="20636" y="10800"/>
                  </a:cubicBezTo>
                  <a:cubicBezTo>
                    <a:pt x="20636" y="9216"/>
                    <a:pt x="20253" y="7656"/>
                    <a:pt x="19521" y="6252"/>
                  </a:cubicBezTo>
                  <a:lnTo>
                    <a:pt x="20376" y="5806"/>
                  </a:lnTo>
                  <a:cubicBezTo>
                    <a:pt x="21180" y="7348"/>
                    <a:pt x="21600" y="9061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-1" y="6395"/>
                    <a:pt x="2674" y="2432"/>
                    <a:pt x="6759" y="784"/>
                  </a:cubicBezTo>
                  <a:lnTo>
                    <a:pt x="5749" y="-1720"/>
                  </a:lnTo>
                  <a:lnTo>
                    <a:pt x="9890" y="40"/>
                  </a:lnTo>
                  <a:lnTo>
                    <a:pt x="8130" y="4182"/>
                  </a:lnTo>
                  <a:lnTo>
                    <a:pt x="7120" y="167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3389" name="Text Box 93">
              <a:extLst>
                <a:ext uri="{FF2B5EF4-FFF2-40B4-BE49-F238E27FC236}">
                  <a16:creationId xmlns:a16="http://schemas.microsoft.com/office/drawing/2014/main" id="{239E4353-6576-4405-B91B-C6861A8696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1488"/>
              <a:ext cx="71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i="0">
                  <a:solidFill>
                    <a:srgbClr val="FF2B0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pitchFamily="34" charset="0"/>
                </a:rPr>
                <a:t>1803</a:t>
              </a:r>
            </a:p>
          </p:txBody>
        </p:sp>
        <p:sp>
          <p:nvSpPr>
            <p:cNvPr id="183390" name="Text Box 94">
              <a:extLst>
                <a:ext uri="{FF2B5EF4-FFF2-40B4-BE49-F238E27FC236}">
                  <a16:creationId xmlns:a16="http://schemas.microsoft.com/office/drawing/2014/main" id="{BB473A19-A38F-4CFB-AFD4-0674F63761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2" y="1440"/>
              <a:ext cx="4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i="0">
                  <a:solidFill>
                    <a:srgbClr val="FF2B0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1922</a:t>
              </a:r>
            </a:p>
          </p:txBody>
        </p:sp>
        <p:sp>
          <p:nvSpPr>
            <p:cNvPr id="183391" name="Text Box 95">
              <a:extLst>
                <a:ext uri="{FF2B5EF4-FFF2-40B4-BE49-F238E27FC236}">
                  <a16:creationId xmlns:a16="http://schemas.microsoft.com/office/drawing/2014/main" id="{ED676A85-E2B6-4C03-B86A-6AB2C36F5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0" y="2433"/>
              <a:ext cx="4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i="0">
                  <a:solidFill>
                    <a:srgbClr val="FF2B0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1865</a:t>
              </a:r>
            </a:p>
          </p:txBody>
        </p:sp>
        <p:sp>
          <p:nvSpPr>
            <p:cNvPr id="183392" name="Text Box 96">
              <a:extLst>
                <a:ext uri="{FF2B5EF4-FFF2-40B4-BE49-F238E27FC236}">
                  <a16:creationId xmlns:a16="http://schemas.microsoft.com/office/drawing/2014/main" id="{47A882A4-16A6-4165-ACC6-1BF1304927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2" y="2304"/>
              <a:ext cx="4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i="0">
                  <a:solidFill>
                    <a:srgbClr val="FF2B0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1838</a:t>
              </a:r>
            </a:p>
          </p:txBody>
        </p:sp>
        <p:sp>
          <p:nvSpPr>
            <p:cNvPr id="183393" name="Text Box 97">
              <a:extLst>
                <a:ext uri="{FF2B5EF4-FFF2-40B4-BE49-F238E27FC236}">
                  <a16:creationId xmlns:a16="http://schemas.microsoft.com/office/drawing/2014/main" id="{6F33A66C-AB54-4C2D-9E29-2829E6668A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6" y="2193"/>
              <a:ext cx="4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i="0">
                  <a:solidFill>
                    <a:srgbClr val="FF2B0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1830</a:t>
              </a:r>
            </a:p>
          </p:txBody>
        </p:sp>
        <p:sp>
          <p:nvSpPr>
            <p:cNvPr id="183394" name="Text Box 98">
              <a:extLst>
                <a:ext uri="{FF2B5EF4-FFF2-40B4-BE49-F238E27FC236}">
                  <a16:creationId xmlns:a16="http://schemas.microsoft.com/office/drawing/2014/main" id="{36ACDBF4-6B21-4B77-BAD7-D434EB4991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1728"/>
              <a:ext cx="4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i="0">
                  <a:solidFill>
                    <a:srgbClr val="FF2B0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1826</a:t>
              </a:r>
            </a:p>
          </p:txBody>
        </p:sp>
        <p:sp>
          <p:nvSpPr>
            <p:cNvPr id="20504" name="AutoShape 99">
              <a:extLst>
                <a:ext uri="{FF2B5EF4-FFF2-40B4-BE49-F238E27FC236}">
                  <a16:creationId xmlns:a16="http://schemas.microsoft.com/office/drawing/2014/main" id="{6A8EF3EA-1D9D-43C6-9F90-4AF478D03E5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136" y="1488"/>
              <a:ext cx="109" cy="34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84 w 21600"/>
                <a:gd name="T13" fmla="*/ 2934 h 21600"/>
                <a:gd name="T14" fmla="*/ 18231 w 21600"/>
                <a:gd name="T15" fmla="*/ 923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2B0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 i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800" b="0" i="0">
                <a:solidFill>
                  <a:srgbClr val="FF2B01"/>
                </a:solidFill>
              </a:endParaRPr>
            </a:p>
          </p:txBody>
        </p:sp>
        <p:sp>
          <p:nvSpPr>
            <p:cNvPr id="183396" name="Text Box 100">
              <a:extLst>
                <a:ext uri="{FF2B5EF4-FFF2-40B4-BE49-F238E27FC236}">
                  <a16:creationId xmlns:a16="http://schemas.microsoft.com/office/drawing/2014/main" id="{0CD60367-7413-49B5-A59C-D2ADA10506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1632"/>
              <a:ext cx="4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i="0">
                  <a:solidFill>
                    <a:srgbClr val="FF2B0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1840</a:t>
              </a:r>
            </a:p>
          </p:txBody>
        </p:sp>
        <p:sp>
          <p:nvSpPr>
            <p:cNvPr id="183397" name="Text Box 101">
              <a:extLst>
                <a:ext uri="{FF2B5EF4-FFF2-40B4-BE49-F238E27FC236}">
                  <a16:creationId xmlns:a16="http://schemas.microsoft.com/office/drawing/2014/main" id="{E0F225F6-8341-4CFC-A7FA-FC9BB4C512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536"/>
              <a:ext cx="4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i="0">
                  <a:solidFill>
                    <a:srgbClr val="FF2B0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1993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3333C602-BF31-48A3-BF6C-77779E6EA1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4880" y="228600"/>
            <a:ext cx="7254240" cy="68421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Cumulative Spread of Zebra Mussel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240733-9643-4F4E-8704-196947456F0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28600" y="914400"/>
            <a:ext cx="86106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exponential spread in the 19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century </a:t>
            </a:r>
          </a:p>
          <a:p>
            <a:pPr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spread for about 80 years</a:t>
            </a:r>
          </a:p>
          <a:p>
            <a:pPr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Secondary exponential spread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North America, and expansion in Europe: alpine lakes, Ireland, Italy and Spain)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DF6A1A67-DE73-4E45-AB76-79578F4AD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63" y="2641202"/>
            <a:ext cx="7233777" cy="368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030965E-746B-4F35-81ED-84D089B821B5}"/>
              </a:ext>
            </a:extLst>
          </p:cNvPr>
          <p:cNvSpPr/>
          <p:nvPr/>
        </p:nvSpPr>
        <p:spPr>
          <a:xfrm>
            <a:off x="2946767" y="6321623"/>
            <a:ext cx="28956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i="1" dirty="0">
                <a:solidFill>
                  <a:srgbClr val="002060"/>
                </a:solidFill>
                <a:latin typeface="Arial" charset="0"/>
              </a:rPr>
              <a:t>(From Karatayev et al. 2011)</a:t>
            </a:r>
          </a:p>
        </p:txBody>
      </p:sp>
      <p:pic>
        <p:nvPicPr>
          <p:cNvPr id="40964" name="Picture 4" descr="Related image">
            <a:extLst>
              <a:ext uri="{FF2B5EF4-FFF2-40B4-BE49-F238E27FC236}">
                <a16:creationId xmlns:a16="http://schemas.microsoft.com/office/drawing/2014/main" id="{BF7328AA-A8AC-43D9-97C3-45D017EA3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86077"/>
            <a:ext cx="1868129" cy="124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363C746-F0AE-427A-9C4C-24F0AC60AE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79" y="290027"/>
            <a:ext cx="8125915" cy="639763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Cumulative Spread of Quagga Mussel </a:t>
            </a:r>
            <a:endParaRPr lang="en-US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0728B0D-9F9F-41A2-B092-FEC1FD9FD4A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9195" y="1267892"/>
            <a:ext cx="4276008" cy="363365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Quagga mussel remained restricted to their native range until the middle of the 20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century</a:t>
            </a:r>
          </a:p>
          <a:p>
            <a:pPr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1940s spread throughout  Dnieper River colonizing newly constructed reservoirs</a:t>
            </a:r>
          </a:p>
          <a:p>
            <a:pPr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within a few decades, its rate of spread increased exponentially (twice higher than that of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polymorpha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E253460-5327-4442-ACAF-1F1E9945F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211" y="1141541"/>
            <a:ext cx="4642594" cy="249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3E9C6454-75F1-46A3-8B66-2EB06A8F3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53" y="3192862"/>
            <a:ext cx="4639852" cy="252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537629-527C-447A-9825-11B482DBDEF8}"/>
              </a:ext>
            </a:extLst>
          </p:cNvPr>
          <p:cNvSpPr/>
          <p:nvPr/>
        </p:nvSpPr>
        <p:spPr>
          <a:xfrm>
            <a:off x="5293727" y="5799761"/>
            <a:ext cx="28956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i="1" dirty="0">
                <a:solidFill>
                  <a:srgbClr val="002060"/>
                </a:solidFill>
                <a:latin typeface="Arial" charset="0"/>
              </a:rPr>
              <a:t>(From Karatayev et al. 2011)</a:t>
            </a:r>
          </a:p>
        </p:txBody>
      </p:sp>
      <p:pic>
        <p:nvPicPr>
          <p:cNvPr id="9" name="Picture 4" descr="Related image">
            <a:extLst>
              <a:ext uri="{FF2B5EF4-FFF2-40B4-BE49-F238E27FC236}">
                <a16:creationId xmlns:a16="http://schemas.microsoft.com/office/drawing/2014/main" id="{74F5D4C0-CEDD-4656-8EBE-801C74DEE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59" y="929790"/>
            <a:ext cx="1209368" cy="80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Image result for quagga mussels">
            <a:extLst>
              <a:ext uri="{FF2B5EF4-FFF2-40B4-BE49-F238E27FC236}">
                <a16:creationId xmlns:a16="http://schemas.microsoft.com/office/drawing/2014/main" id="{8B56E428-015F-4387-BD3B-152D758A0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929" y="3875341"/>
            <a:ext cx="1653418" cy="102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0307D094-2642-4190-A02B-93EFE5333D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686800" cy="11430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Why the mechanisms and vectors of spread successfully used by zebra mussel did not work for quagga mussel?</a:t>
            </a:r>
            <a:endParaRPr lang="en-US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Text Placeholder 11">
            <a:extLst>
              <a:ext uri="{FF2B5EF4-FFF2-40B4-BE49-F238E27FC236}">
                <a16:creationId xmlns:a16="http://schemas.microsoft.com/office/drawing/2014/main" id="{B52EC658-0131-45B3-8DEF-81B527E51F4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2400" y="1600200"/>
            <a:ext cx="8915400" cy="38862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the 19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century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Dreissena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was mainly spreading through canals and rivers in Europe attached to the vessel  and rafts, therefore the strength of the attachment was critically important for the successful invasion</a:t>
            </a:r>
          </a:p>
          <a:p>
            <a:pPr>
              <a:spcBef>
                <a:spcPts val="1800"/>
              </a:spcBef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Habitats initially colonized with zebra mussels were mostly shallow areas of rivers and canals. These habitats are excellent environment for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D. polymorpha,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but 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D. r.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bugensis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prefers quiet areas of deep waterbodies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  <a:defRPr/>
            </a:pP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457437" y="166412"/>
            <a:ext cx="2057400" cy="41116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604976"/>
            <a:ext cx="8686800" cy="4754563"/>
          </a:xfrm>
        </p:spPr>
        <p:txBody>
          <a:bodyPr rtlCol="0"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1600" i="1" dirty="0"/>
              <a:t>Aquatic Ecology laboratories in the new Science and Mathematics Complex</a:t>
            </a:r>
          </a:p>
          <a:p>
            <a:pPr marL="0" indent="0" algn="ctr">
              <a:buNone/>
              <a:defRPr/>
            </a:pPr>
            <a:endParaRPr lang="en-US" alt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en-US" alt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en-US" alt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en-US" alt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  <a:defRPr/>
            </a:pPr>
            <a:r>
              <a:rPr lang="en-US" altLang="en-US" sz="1600" i="1" dirty="0"/>
              <a:t>Laboratories at the Field Station on Lake Erie</a:t>
            </a:r>
          </a:p>
          <a:p>
            <a:pPr marL="0" indent="0" algn="ctr">
              <a:buNone/>
              <a:defRPr/>
            </a:pPr>
            <a:endParaRPr lang="en-US" alt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en-US" alt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en-US" alt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en-US" alt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en-US" alt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en-US" altLang="en-US" sz="12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  <a:defRPr/>
            </a:pPr>
            <a:r>
              <a:rPr lang="en-US" altLang="en-US" sz="1600" i="1" dirty="0"/>
              <a:t>Fleet of research vessels (15 boats of various types)</a:t>
            </a:r>
          </a:p>
        </p:txBody>
      </p:sp>
      <p:pic>
        <p:nvPicPr>
          <p:cNvPr id="16388" name="Picture 14" descr="DSC_01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4"/>
          <a:stretch>
            <a:fillRect/>
          </a:stretch>
        </p:blipFill>
        <p:spPr bwMode="auto">
          <a:xfrm>
            <a:off x="305680" y="2655536"/>
            <a:ext cx="2585005" cy="200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7" y="846138"/>
            <a:ext cx="2098675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X:\Photos\EPA Project 9.13 pix\DSC00318.JPG"/>
          <p:cNvPicPr>
            <a:picLocks noChangeAspect="1" noChangeArrowheads="1"/>
          </p:cNvPicPr>
          <p:nvPr/>
        </p:nvPicPr>
        <p:blipFill rotWithShape="1">
          <a:blip r:embed="rId4" cstate="print"/>
          <a:srcRect r="2363"/>
          <a:stretch/>
        </p:blipFill>
        <p:spPr bwMode="auto">
          <a:xfrm>
            <a:off x="4800600" y="838202"/>
            <a:ext cx="1887538" cy="141922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Z:\Home\Admin\Pictures and Images\Boat\Seiche\SeicheWilliamHughesandJillSing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1216" y="5090636"/>
            <a:ext cx="2862784" cy="168632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393" name="Picture 9" descr="Chines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" t="25896" r="10982" b="16727"/>
          <a:stretch>
            <a:fillRect/>
          </a:stretch>
        </p:blipFill>
        <p:spPr bwMode="auto">
          <a:xfrm>
            <a:off x="3231573" y="5099539"/>
            <a:ext cx="3138053" cy="168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/>
          <a:srcRect l="29829" t="34631" r="33680" b="41941"/>
          <a:stretch/>
        </p:blipFill>
        <p:spPr bwMode="auto">
          <a:xfrm>
            <a:off x="0" y="5108264"/>
            <a:ext cx="3457437" cy="166869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39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850902"/>
            <a:ext cx="184626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2" y="846138"/>
            <a:ext cx="188912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369" y="2699288"/>
            <a:ext cx="2888036" cy="194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6398" name="Picture 3" descr="E:\Camera\Pictures and Images\FS 2011\Fish lab improvement\IMG_0368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r="2037"/>
          <a:stretch>
            <a:fillRect/>
          </a:stretch>
        </p:blipFill>
        <p:spPr bwMode="auto">
          <a:xfrm>
            <a:off x="3089619" y="2655536"/>
            <a:ext cx="2561030" cy="196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zap_3387">
            <a:extLst>
              <a:ext uri="{FF2B5EF4-FFF2-40B4-BE49-F238E27FC236}">
                <a16:creationId xmlns:a16="http://schemas.microsoft.com/office/drawing/2014/main" id="{4950E794-57FF-4F08-B43F-EA830AA9A5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666"/>
            <a:ext cx="9144000" cy="6869666"/>
          </a:xfr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BBBDAD-952D-41C3-862C-FC74C32AFD17}"/>
              </a:ext>
            </a:extLst>
          </p:cNvPr>
          <p:cNvSpPr/>
          <p:nvPr/>
        </p:nvSpPr>
        <p:spPr>
          <a:xfrm>
            <a:off x="116840" y="1632652"/>
            <a:ext cx="8686800" cy="1631216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000" i="0" dirty="0">
                <a:latin typeface="Arial" charset="0"/>
              </a:rPr>
              <a:t>2. New vectors of spread became available:</a:t>
            </a:r>
            <a:r>
              <a:rPr lang="en-US" sz="2000" b="0" i="0" dirty="0">
                <a:latin typeface="Arial" charset="0"/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b="0" i="0" dirty="0">
                <a:latin typeface="Arial" charset="0"/>
              </a:rPr>
              <a:t>      ballast water,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b="0" i="0" dirty="0">
                <a:latin typeface="Arial" charset="0"/>
              </a:rPr>
              <a:t>      canals became larger than in the 19</a:t>
            </a:r>
            <a:r>
              <a:rPr lang="en-US" sz="2000" b="0" i="0" baseline="30000" dirty="0">
                <a:latin typeface="Arial" charset="0"/>
              </a:rPr>
              <a:t>th</a:t>
            </a:r>
            <a:r>
              <a:rPr lang="en-US" sz="2000" b="0" i="0" dirty="0">
                <a:latin typeface="Arial" charset="0"/>
              </a:rPr>
              <a:t> century,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b="0" i="0" dirty="0">
                <a:latin typeface="Arial" charset="0"/>
              </a:rPr>
              <a:t>      increased rate of commercial and recreational ship traffic 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b="0" i="0" dirty="0">
                <a:latin typeface="Arial" charset="0"/>
              </a:rPr>
              <a:t>      overland movement of pleasure boats.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5FE93-3502-488D-A59A-54380045B188}"/>
              </a:ext>
            </a:extLst>
          </p:cNvPr>
          <p:cNvSpPr txBox="1">
            <a:spLocks/>
          </p:cNvSpPr>
          <p:nvPr/>
        </p:nvSpPr>
        <p:spPr bwMode="auto">
          <a:xfrm>
            <a:off x="873760" y="172595"/>
            <a:ext cx="7172960" cy="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i="0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Happened after 1940s?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12EE27-B022-43DF-9D49-CEBAA4339AA8}"/>
              </a:ext>
            </a:extLst>
          </p:cNvPr>
          <p:cNvSpPr/>
          <p:nvPr/>
        </p:nvSpPr>
        <p:spPr>
          <a:xfrm>
            <a:off x="167156" y="874368"/>
            <a:ext cx="8809687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7663" indent="-347663">
              <a:defRPr/>
            </a:pPr>
            <a:r>
              <a:rPr lang="en-US" sz="2000" i="0" dirty="0">
                <a:latin typeface="Arial" charset="0"/>
              </a:rPr>
              <a:t>1. Newly constructed reservoirs became the “stepping stones” for the invasion </a:t>
            </a:r>
            <a:endParaRPr lang="en-US" b="0" i="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646A7DEB-A89C-421C-ABC6-BE5B1EFADF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of Reservoirs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BA31204-DCCB-4943-BB0A-9A1E2B04454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66018"/>
            <a:ext cx="8458200" cy="4525963"/>
          </a:xfrm>
        </p:spPr>
        <p:txBody>
          <a:bodyPr/>
          <a:lstStyle/>
          <a:p>
            <a:pPr marL="406400" indent="-406400" eaLnBrk="1" hangingPunct="1">
              <a:buFontTx/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Dams facilitate dispersal of invasive species by:</a:t>
            </a:r>
          </a:p>
          <a:p>
            <a:pPr marL="406400" indent="-406400" eaLnBrk="1" hangingPunct="1">
              <a:buFontTx/>
              <a:buAutoNum type="arabicPeriod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creation of more favorable environmental conditions</a:t>
            </a:r>
          </a:p>
          <a:p>
            <a:pPr marL="406400" indent="-406400" eaLnBrk="1" hangingPunct="1">
              <a:buFontTx/>
              <a:buAutoNum type="arabicPeriod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enhancement of recreational activities associated with river damming projects  </a:t>
            </a:r>
          </a:p>
          <a:p>
            <a:pPr marL="406400" indent="-406400" eaLnBrk="1" hangingPunct="1">
              <a:defRPr/>
            </a:pPr>
            <a:endParaRPr lang="en-US" sz="2400" b="1" dirty="0">
              <a:solidFill>
                <a:schemeClr val="bg1"/>
              </a:solidFill>
              <a:cs typeface="Arial" charset="0"/>
            </a:endParaRPr>
          </a:p>
          <a:p>
            <a:pPr marL="406400" indent="-406400" eaLnBrk="1" hangingPunct="1">
              <a:buFontTx/>
              <a:buNone/>
              <a:defRPr/>
            </a:pPr>
            <a:r>
              <a:rPr lang="en-US" sz="2800" b="1" dirty="0">
                <a:solidFill>
                  <a:schemeClr val="bg1"/>
                </a:solidFill>
                <a:cs typeface="Arial" charset="0"/>
              </a:rPr>
              <a:t>    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  <p:pic>
        <p:nvPicPr>
          <p:cNvPr id="26628" name="Picture 5" descr="Construction of Viluisk hydroelectric scheme, Russia">
            <a:extLst>
              <a:ext uri="{FF2B5EF4-FFF2-40B4-BE49-F238E27FC236}">
                <a16:creationId xmlns:a16="http://schemas.microsoft.com/office/drawing/2014/main" id="{13A015A9-B5F4-4FE7-BED2-44B9FD00B12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6938" y="2702559"/>
            <a:ext cx="5176926" cy="3880803"/>
          </a:xfr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5">
            <a:extLst>
              <a:ext uri="{FF2B5EF4-FFF2-40B4-BE49-F238E27FC236}">
                <a16:creationId xmlns:a16="http://schemas.microsoft.com/office/drawing/2014/main" id="{49A98EA0-D3D0-4BC7-8C7C-06BA97525C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837156"/>
              </p:ext>
            </p:extLst>
          </p:nvPr>
        </p:nvGraphicFramePr>
        <p:xfrm>
          <a:off x="3590924" y="1722437"/>
          <a:ext cx="5553075" cy="341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1" name="Image" r:id="rId3" imgW="2670506" imgH="1640105" progId="">
                  <p:embed/>
                </p:oleObj>
              </mc:Choice>
              <mc:Fallback>
                <p:oleObj name="Image" r:id="rId3" imgW="2670506" imgH="1640105" progId="">
                  <p:embed/>
                  <p:pic>
                    <p:nvPicPr>
                      <p:cNvPr id="0" name="Picture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0924" y="1722437"/>
                        <a:ext cx="5553075" cy="341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9">
            <a:extLst>
              <a:ext uri="{FF2B5EF4-FFF2-40B4-BE49-F238E27FC236}">
                <a16:creationId xmlns:a16="http://schemas.microsoft.com/office/drawing/2014/main" id="{C2CDF626-9A0B-42E1-AEC6-ED1273425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990600"/>
            <a:ext cx="87477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1" dirty="0">
                <a:latin typeface="Arial" charset="0"/>
                <a:cs typeface="Arial" charset="0"/>
              </a:rPr>
              <a:t>Limnoperna fortunei  </a:t>
            </a:r>
            <a:r>
              <a:rPr lang="en-US" i="0" dirty="0">
                <a:latin typeface="Arial" charset="0"/>
                <a:cs typeface="Arial" charset="0"/>
              </a:rPr>
              <a:t>was introduced Río </a:t>
            </a:r>
            <a:r>
              <a:rPr lang="en-US" i="0" dirty="0" err="1">
                <a:latin typeface="Arial" charset="0"/>
                <a:cs typeface="Arial" charset="0"/>
              </a:rPr>
              <a:t>Tercero</a:t>
            </a:r>
            <a:r>
              <a:rPr lang="en-US" i="0" dirty="0">
                <a:latin typeface="Arial" charset="0"/>
                <a:cs typeface="Arial" charset="0"/>
              </a:rPr>
              <a:t> Reservoir on boats trailered overland from the Paraná or Uruguay rivers</a:t>
            </a:r>
            <a:endParaRPr lang="en-US" sz="2200" i="0" dirty="0">
              <a:latin typeface="Arial" charset="0"/>
              <a:cs typeface="Arial" charset="0"/>
            </a:endParaRPr>
          </a:p>
        </p:txBody>
      </p:sp>
      <p:graphicFrame>
        <p:nvGraphicFramePr>
          <p:cNvPr id="1028" name="Object 10">
            <a:extLst>
              <a:ext uri="{FF2B5EF4-FFF2-40B4-BE49-F238E27FC236}">
                <a16:creationId xmlns:a16="http://schemas.microsoft.com/office/drawing/2014/main" id="{DCF40E40-4CC1-43F1-8BEF-670C321AF8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7600" y="4973638"/>
          <a:ext cx="5486400" cy="188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2" name="Image" r:id="rId5" imgW="9327215" imgH="3202259" progId="">
                  <p:embed/>
                </p:oleObj>
              </mc:Choice>
              <mc:Fallback>
                <p:oleObj name="Image" r:id="rId5" imgW="9327215" imgH="3202259" progId="">
                  <p:embed/>
                  <p:pic>
                    <p:nvPicPr>
                      <p:cNvPr id="0" name="Picture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973638"/>
                        <a:ext cx="5486400" cy="188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CD6A0469-FB90-431F-A83D-B06CA495E3E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800" i="0" kern="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Construction of Reservoirs</a:t>
            </a:r>
          </a:p>
        </p:txBody>
      </p:sp>
      <p:pic>
        <p:nvPicPr>
          <p:cNvPr id="3" name="Picture 2" descr="A rocky island in the middle of a body of water&#10;&#10;Description automatically generated">
            <a:extLst>
              <a:ext uri="{FF2B5EF4-FFF2-40B4-BE49-F238E27FC236}">
                <a16:creationId xmlns:a16="http://schemas.microsoft.com/office/drawing/2014/main" id="{7068557C-F8B4-4AFC-B115-200EE0120D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A5C8BB84-1DAC-4A91-8CE0-55F8273B0A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Borders </a:t>
            </a:r>
            <a:br>
              <a:rPr lang="en-US" sz="3600" b="1" dirty="0">
                <a:solidFill>
                  <a:srgbClr val="FFFF00"/>
                </a:solidFill>
                <a:cs typeface="Times New Roman" pitchFamily="18" charset="0"/>
              </a:rPr>
            </a:br>
            <a:endParaRPr lang="en-US" sz="2800" b="1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D1C9B840-7BF5-4080-9B89-1CCCF462B08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9080" y="4911724"/>
            <a:ext cx="8808720" cy="1548069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From 1922 to 1939, Belarus was divided between the USSR and Poland, and the range expansion of </a:t>
            </a:r>
            <a:r>
              <a:rPr lang="en-US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polymorpha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was very slow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After the Second World War, the rate of spread increased dramatically </a:t>
            </a:r>
          </a:p>
        </p:txBody>
      </p:sp>
      <p:pic>
        <p:nvPicPr>
          <p:cNvPr id="28676" name="Picture 8" descr="ZM in Belarus 20s">
            <a:extLst>
              <a:ext uri="{FF2B5EF4-FFF2-40B4-BE49-F238E27FC236}">
                <a16:creationId xmlns:a16="http://schemas.microsoft.com/office/drawing/2014/main" id="{8AFD0180-5F76-458C-B49B-5F0714672E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039813"/>
            <a:ext cx="4038600" cy="3719512"/>
          </a:xfrm>
          <a:noFill/>
          <a:ln>
            <a:solidFill>
              <a:schemeClr val="tx1"/>
            </a:solidFill>
          </a:ln>
        </p:spPr>
      </p:pic>
      <p:pic>
        <p:nvPicPr>
          <p:cNvPr id="28677" name="Picture 10">
            <a:extLst>
              <a:ext uri="{FF2B5EF4-FFF2-40B4-BE49-F238E27FC236}">
                <a16:creationId xmlns:a16="http://schemas.microsoft.com/office/drawing/2014/main" id="{4A745300-5F6A-42A1-8293-19C2E6FF7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5" y="1102043"/>
            <a:ext cx="4873625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8" name="Rectangle 7">
            <a:extLst>
              <a:ext uri="{FF2B5EF4-FFF2-40B4-BE49-F238E27FC236}">
                <a16:creationId xmlns:a16="http://schemas.microsoft.com/office/drawing/2014/main" id="{54644304-6F80-4E9A-B4B5-EFBC97908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6612" y="1950075"/>
            <a:ext cx="2057400" cy="609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chemeClr val="tx1"/>
                </a:solidFill>
              </a:rPr>
              <a:t>r</a:t>
            </a:r>
            <a:r>
              <a:rPr lang="en-US" altLang="en-US" sz="1400" baseline="30000" dirty="0">
                <a:solidFill>
                  <a:schemeClr val="tx1"/>
                </a:solidFill>
              </a:rPr>
              <a:t>2 </a:t>
            </a:r>
            <a:r>
              <a:rPr lang="en-US" altLang="en-US" sz="1400" dirty="0">
                <a:solidFill>
                  <a:schemeClr val="tx1"/>
                </a:solidFill>
              </a:rPr>
              <a:t>= 0.87</a:t>
            </a:r>
          </a:p>
          <a:p>
            <a:pPr algn="ctr" eaLnBrk="1" hangingPunct="1"/>
            <a:r>
              <a:rPr lang="en-US" altLang="en-US" sz="1400" dirty="0">
                <a:solidFill>
                  <a:schemeClr val="tx1"/>
                </a:solidFill>
              </a:rPr>
              <a:t>Lakes=2.1 Year-4043</a:t>
            </a:r>
            <a:r>
              <a:rPr lang="en-US" altLang="en-US" sz="1400" baseline="30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8679" name="Rectangle 8">
            <a:extLst>
              <a:ext uri="{FF2B5EF4-FFF2-40B4-BE49-F238E27FC236}">
                <a16:creationId xmlns:a16="http://schemas.microsoft.com/office/drawing/2014/main" id="{8872C783-5553-470F-8F09-A0226A4BD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29000"/>
            <a:ext cx="990600" cy="228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80" name="Rectangle 9">
            <a:extLst>
              <a:ext uri="{FF2B5EF4-FFF2-40B4-BE49-F238E27FC236}">
                <a16:creationId xmlns:a16="http://schemas.microsoft.com/office/drawing/2014/main" id="{BF1B0113-D3E9-4417-9F17-C189580DD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276600"/>
            <a:ext cx="2057400" cy="533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chemeClr val="tx1"/>
                </a:solidFill>
              </a:rPr>
              <a:t>r</a:t>
            </a:r>
            <a:r>
              <a:rPr lang="en-US" altLang="en-US" sz="1400" baseline="30000">
                <a:solidFill>
                  <a:schemeClr val="tx1"/>
                </a:solidFill>
              </a:rPr>
              <a:t>2 </a:t>
            </a:r>
            <a:r>
              <a:rPr lang="en-US" altLang="en-US" sz="1400">
                <a:solidFill>
                  <a:schemeClr val="tx1"/>
                </a:solidFill>
              </a:rPr>
              <a:t>= 0.47</a:t>
            </a:r>
          </a:p>
          <a:p>
            <a:pPr algn="ctr" eaLnBrk="1" hangingPunct="1"/>
            <a:r>
              <a:rPr lang="en-US" altLang="en-US" sz="1400">
                <a:solidFill>
                  <a:schemeClr val="tx1"/>
                </a:solidFill>
              </a:rPr>
              <a:t>Lakes=0.04 Year-74</a:t>
            </a:r>
            <a:endParaRPr lang="en-US" altLang="en-US" sz="1400" baseline="300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1B1AD3A9-C151-483C-958C-E3A3724FC8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91600" cy="545494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Socialism 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Capitalism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F8863BF9-5D1A-417D-A1DB-586DDDEFC6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978031"/>
            <a:ext cx="8763000" cy="4525963"/>
          </a:xfrm>
        </p:spPr>
        <p:txBody>
          <a:bodyPr/>
          <a:lstStyle/>
          <a:p>
            <a:pPr marL="635000" indent="-288925" eaLnBrk="1" hangingPunct="1">
              <a:defRPr/>
            </a:pP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993B05-B3D2-481B-8ECA-CFE12B7D1493}"/>
              </a:ext>
            </a:extLst>
          </p:cNvPr>
          <p:cNvSpPr txBox="1">
            <a:spLocks noChangeArrowheads="1"/>
          </p:cNvSpPr>
          <p:nvPr/>
        </p:nvSpPr>
        <p:spPr>
          <a:xfrm>
            <a:off x="388620" y="1043396"/>
            <a:ext cx="8275320" cy="3542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 algn="ctr">
              <a:buFontTx/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Vectors for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polymorpha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spread:</a:t>
            </a:r>
          </a:p>
          <a:p>
            <a:pPr marL="533400" indent="-533400" algn="ctr">
              <a:lnSpc>
                <a:spcPct val="40000"/>
              </a:lnSpc>
              <a:buFontTx/>
              <a:buNone/>
              <a:defRPr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533400" indent="-533400">
              <a:buFontTx/>
              <a:buAutoNum type="arabicPeriod"/>
              <a:defRPr/>
            </a:pP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Socialism: commercial fisheries (subsidized by government)</a:t>
            </a:r>
          </a:p>
          <a:p>
            <a:pPr marL="533400" indent="-533400">
              <a:buFontTx/>
              <a:buAutoNum type="arabicPeriod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Capitalism: recreational boats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zeebs in nets copy">
            <a:extLst>
              <a:ext uri="{FF2B5EF4-FFF2-40B4-BE49-F238E27FC236}">
                <a16:creationId xmlns:a16="http://schemas.microsoft.com/office/drawing/2014/main" id="{F45CFBDB-CBBF-47BF-A698-17026ECBE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963" y="2966720"/>
            <a:ext cx="4013287" cy="3209607"/>
          </a:xfrm>
          <a:prstGeom prst="rect">
            <a:avLst/>
          </a:prstGeom>
          <a:noFill/>
        </p:spPr>
      </p:pic>
      <p:pic>
        <p:nvPicPr>
          <p:cNvPr id="6" name="Picture 5" descr="slow0006">
            <a:extLst>
              <a:ext uri="{FF2B5EF4-FFF2-40B4-BE49-F238E27FC236}">
                <a16:creationId xmlns:a16="http://schemas.microsoft.com/office/drawing/2014/main" id="{9B4893CC-DE66-40B2-8881-0FB9030EA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9" t="1605" r="21428" b="30978"/>
          <a:stretch>
            <a:fillRect/>
          </a:stretch>
        </p:blipFill>
        <p:spPr bwMode="auto">
          <a:xfrm>
            <a:off x="4823380" y="2926080"/>
            <a:ext cx="4075531" cy="322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D6FDE484-0620-4733-9D31-09B91C2D85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236" y="109905"/>
            <a:ext cx="8991600" cy="90371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Collapse of the USSR: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239F5C6C-793E-43AE-AFEA-6025395288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" y="826805"/>
            <a:ext cx="8763000" cy="4830763"/>
          </a:xfrm>
        </p:spPr>
        <p:txBody>
          <a:bodyPr>
            <a:normAutofit/>
          </a:bodyPr>
          <a:lstStyle/>
          <a:p>
            <a:pPr marL="403225" indent="-403225" eaLnBrk="1" hangingPunct="1">
              <a:buFontTx/>
              <a:buAutoNum type="arabicPeriod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Commercial fishing declined</a:t>
            </a:r>
          </a:p>
          <a:p>
            <a:pPr marL="403225" indent="-403225" eaLnBrk="1" hangingPunct="1">
              <a:buFontTx/>
              <a:buAutoNum type="arabicPeriod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Recreational tourism became an important vector for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Dreissena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spread</a:t>
            </a:r>
          </a:p>
          <a:p>
            <a:pPr marL="403225" indent="-403225" eaLnBrk="1" hangingPunct="1">
              <a:buFontTx/>
              <a:buAutoNum type="arabicPeriod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Dreissena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colonized many isolated lakes that were used for recreation but not for commercial fishery</a:t>
            </a:r>
          </a:p>
          <a:p>
            <a:pPr marL="403225" indent="-403225" eaLnBrk="1" hangingPunct="1">
              <a:buFontTx/>
              <a:buAutoNum type="arabicPeriod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 in trade and exchange of exotic species between Eastern and Western Europe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E034F-5B14-4C2C-BC2A-2D1D1FB4F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022" y="2960483"/>
            <a:ext cx="5413578" cy="366239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5F8A85F5-F759-4E34-936A-5E53E5F8BF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936523" cy="733547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Migrations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02506F7D-C3EE-4964-B86B-88F8213802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42646"/>
            <a:ext cx="9144000" cy="4602163"/>
          </a:xfrm>
        </p:spPr>
        <p:txBody>
          <a:bodyPr/>
          <a:lstStyle/>
          <a:p>
            <a:pPr marL="292100" indent="-6350" eaLnBrk="1" hangingPunct="1">
              <a:spcBef>
                <a:spcPts val="1200"/>
              </a:spcBef>
              <a:buFontTx/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Deliberate introduction of edible bivalves as a food source, or accidental introduction of inedible organisms, together with live seafood. </a:t>
            </a:r>
          </a:p>
          <a:p>
            <a:pPr marL="574675" indent="-288925" eaLnBrk="1" hangingPunct="1">
              <a:spcBef>
                <a:spcPts val="1200"/>
              </a:spcBef>
              <a:buFontTx/>
              <a:buAutoNum type="arabicPeriod"/>
              <a:defRPr/>
            </a:pP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Corbicula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fluminea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was brought to North America by Asian immigrants?</a:t>
            </a:r>
          </a:p>
          <a:p>
            <a:pPr marL="574675" indent="-288925" eaLnBrk="1" hangingPunct="1">
              <a:spcBef>
                <a:spcPts val="1200"/>
              </a:spcBef>
              <a:buFontTx/>
              <a:buAutoNum type="arabicPeriod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Shipping of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fluminea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as a food from China was the route for the introduction of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L. fortunei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to Japan? </a:t>
            </a:r>
          </a:p>
        </p:txBody>
      </p:sp>
      <p:pic>
        <p:nvPicPr>
          <p:cNvPr id="32772" name="Picture 6" descr="AmbNat3">
            <a:extLst>
              <a:ext uri="{FF2B5EF4-FFF2-40B4-BE49-F238E27FC236}">
                <a16:creationId xmlns:a16="http://schemas.microsoft.com/office/drawing/2014/main" id="{E5E17BF7-E01B-4A11-A36A-1EF8F38FC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21" y="3429000"/>
            <a:ext cx="553157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BA887F3F-E9F2-4B21-8F9B-7E25E365D3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2031" y="274638"/>
            <a:ext cx="8100646" cy="76199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International Trade in 20</a:t>
            </a:r>
            <a:r>
              <a:rPr lang="en-US" altLang="en-US" sz="28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6743274-68A7-45B3-A67F-9127D22AB4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915400" cy="4525963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polymorpha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D. bugensis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colonized North America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South America was colonized by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fluminea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L. fortunei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Europe was invaded by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fluminea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fluminalis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09600" indent="-609600" eaLnBrk="1" hangingPunct="1">
              <a:buFontTx/>
              <a:buNone/>
              <a:defRPr/>
            </a:pPr>
            <a:endParaRPr lang="en-US" sz="24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33796" name="Picture 5" descr="ballast">
            <a:extLst>
              <a:ext uri="{FF2B5EF4-FFF2-40B4-BE49-F238E27FC236}">
                <a16:creationId xmlns:a16="http://schemas.microsoft.com/office/drawing/2014/main" id="{C9340102-375D-41B2-BFA5-1E068E388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2895600"/>
            <a:ext cx="74072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D2944B9-4C78-4E42-910D-9A8C238BF6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2"/>
            <a:ext cx="8991600" cy="61631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Practices and Environmental Laws</a:t>
            </a:r>
          </a:p>
        </p:txBody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6F8279F8-6973-4086-B6DA-1A318DC0E8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91" y="902679"/>
            <a:ext cx="8991599" cy="2848706"/>
          </a:xfrm>
        </p:spPr>
        <p:txBody>
          <a:bodyPr>
            <a:normAutofit/>
          </a:bodyPr>
          <a:lstStyle/>
          <a:p>
            <a:pPr marL="0" indent="0" algn="ctr" eaLnBrk="1" hangingPunct="1">
              <a:spcBef>
                <a:spcPts val="1200"/>
              </a:spcBef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Local industrial practices can greatly alter the suitability of waterbodies for species, as well as controls on pollution</a:t>
            </a:r>
          </a:p>
          <a:p>
            <a:pPr marL="339725" indent="-339725">
              <a:spcBef>
                <a:spcPts val="1200"/>
              </a:spcBef>
              <a:tabLst>
                <a:tab pos="3543300" algn="l"/>
              </a:tabLst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Zebra mussels initially colonized waters across Europe; however, as rivers became polluted,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Dreissena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disappeared  </a:t>
            </a:r>
          </a:p>
          <a:p>
            <a:pPr marL="339725" indent="-339725">
              <a:spcBef>
                <a:spcPts val="1200"/>
              </a:spcBef>
              <a:tabLst>
                <a:tab pos="3543300" algn="l"/>
              </a:tabLst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Recent environmental laws across Europe have required cleanup and reduced the input of pollutants   </a:t>
            </a:r>
          </a:p>
          <a:p>
            <a:pPr marL="339725" indent="-339725">
              <a:spcBef>
                <a:spcPts val="1200"/>
              </a:spcBef>
              <a:tabLst>
                <a:tab pos="3543300" algn="l"/>
              </a:tabLst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As a result of the recent improvements, zebra mussels have reinvaded these rivers </a:t>
            </a:r>
          </a:p>
          <a:p>
            <a:pPr marL="533400" indent="-533400" eaLnBrk="1" hangingPunct="1"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E5E059C-6F20-4800-9624-90AE925D8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59" y="3429000"/>
            <a:ext cx="642600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ED401-FE29-4F39-8333-8E9C0CE56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845" y="155767"/>
            <a:ext cx="7329855" cy="435952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Practices and Environmental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31110-4C17-48F2-87AA-7D41569A6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8" y="681432"/>
            <a:ext cx="8583164" cy="23211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improvement in water quality in GL has been correlated with a dramatic increase in the successful invasions, including dreissenids, which are now important ecological factors driving dramatic changes in these systems, preventing restoration of the native communities (Mills et al. 2003)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1DE9ABE-7F69-4F5F-93DE-A366D825CBF4}"/>
              </a:ext>
            </a:extLst>
          </p:cNvPr>
          <p:cNvCxnSpPr/>
          <p:nvPr/>
        </p:nvCxnSpPr>
        <p:spPr>
          <a:xfrm>
            <a:off x="876300" y="4191000"/>
            <a:ext cx="7391400" cy="1588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D4E4C9A-8D3B-44D9-BCFE-FC274CB5DAE5}"/>
              </a:ext>
            </a:extLst>
          </p:cNvPr>
          <p:cNvSpPr txBox="1"/>
          <p:nvPr/>
        </p:nvSpPr>
        <p:spPr>
          <a:xfrm>
            <a:off x="1181100" y="4152900"/>
            <a:ext cx="74411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/>
              <a:t>1960s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8B8CF6-92DE-42D2-957F-0B64195251F9}"/>
              </a:ext>
            </a:extLst>
          </p:cNvPr>
          <p:cNvCxnSpPr/>
          <p:nvPr/>
        </p:nvCxnSpPr>
        <p:spPr>
          <a:xfrm rot="5400000">
            <a:off x="3543300" y="4191000"/>
            <a:ext cx="304800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EEC24D-81EB-4DE2-A016-9D5EDF98A666}"/>
              </a:ext>
            </a:extLst>
          </p:cNvPr>
          <p:cNvCxnSpPr/>
          <p:nvPr/>
        </p:nvCxnSpPr>
        <p:spPr>
          <a:xfrm rot="5400000">
            <a:off x="2171700" y="4191000"/>
            <a:ext cx="304800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C28DD7F-DF84-4627-8E15-F846B7E85635}"/>
              </a:ext>
            </a:extLst>
          </p:cNvPr>
          <p:cNvCxnSpPr/>
          <p:nvPr/>
        </p:nvCxnSpPr>
        <p:spPr>
          <a:xfrm rot="5400000">
            <a:off x="4914900" y="4191000"/>
            <a:ext cx="304800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EDABB9-4F67-43ED-8435-7CEA6F44F383}"/>
              </a:ext>
            </a:extLst>
          </p:cNvPr>
          <p:cNvCxnSpPr/>
          <p:nvPr/>
        </p:nvCxnSpPr>
        <p:spPr>
          <a:xfrm rot="5400000">
            <a:off x="6286500" y="4191000"/>
            <a:ext cx="304800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6F2329C-34A0-496F-A1C9-595854F12F98}"/>
              </a:ext>
            </a:extLst>
          </p:cNvPr>
          <p:cNvSpPr txBox="1"/>
          <p:nvPr/>
        </p:nvSpPr>
        <p:spPr>
          <a:xfrm>
            <a:off x="2552700" y="4161637"/>
            <a:ext cx="74411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/>
              <a:t>1970s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8CAC1C-53D6-4B1C-8929-C6617D58F2A8}"/>
              </a:ext>
            </a:extLst>
          </p:cNvPr>
          <p:cNvSpPr txBox="1"/>
          <p:nvPr/>
        </p:nvSpPr>
        <p:spPr>
          <a:xfrm>
            <a:off x="4000500" y="4152900"/>
            <a:ext cx="74411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/>
              <a:t>1980s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B5896D-6E5E-4891-8ED4-460D9BB1DFF2}"/>
              </a:ext>
            </a:extLst>
          </p:cNvPr>
          <p:cNvSpPr txBox="1"/>
          <p:nvPr/>
        </p:nvSpPr>
        <p:spPr>
          <a:xfrm>
            <a:off x="5372100" y="4152900"/>
            <a:ext cx="74411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/>
              <a:t>1990s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EC277C-2DFD-48B4-8893-2AEE48FD816C}"/>
              </a:ext>
            </a:extLst>
          </p:cNvPr>
          <p:cNvSpPr txBox="1"/>
          <p:nvPr/>
        </p:nvSpPr>
        <p:spPr>
          <a:xfrm>
            <a:off x="6896100" y="4152900"/>
            <a:ext cx="74411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/>
              <a:t>2000s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BF5329-0F9E-4913-B7BF-8EE8F683680C}"/>
              </a:ext>
            </a:extLst>
          </p:cNvPr>
          <p:cNvCxnSpPr/>
          <p:nvPr/>
        </p:nvCxnSpPr>
        <p:spPr>
          <a:xfrm rot="5400000" flipH="1" flipV="1">
            <a:off x="1790700" y="4495800"/>
            <a:ext cx="1066800" cy="457200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D6E78D8-9E4E-4B87-A57E-604D50B54DA5}"/>
              </a:ext>
            </a:extLst>
          </p:cNvPr>
          <p:cNvSpPr txBox="1"/>
          <p:nvPr/>
        </p:nvSpPr>
        <p:spPr>
          <a:xfrm>
            <a:off x="707310" y="6211670"/>
            <a:ext cx="199779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Great Lakes Water</a:t>
            </a:r>
          </a:p>
          <a:p>
            <a:r>
              <a:rPr lang="en-US" dirty="0"/>
              <a:t>Quality Agreement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8CE9AB-63D2-49C6-8C47-E325495AD49F}"/>
              </a:ext>
            </a:extLst>
          </p:cNvPr>
          <p:cNvSpPr txBox="1"/>
          <p:nvPr/>
        </p:nvSpPr>
        <p:spPr>
          <a:xfrm>
            <a:off x="4914900" y="3124200"/>
            <a:ext cx="23920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Dreissena  </a:t>
            </a:r>
            <a:r>
              <a:rPr lang="en-US" i="1" dirty="0" err="1"/>
              <a:t>polymorpha</a:t>
            </a:r>
            <a:endParaRPr lang="en-US" i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E95A348-6452-49CA-9DD3-704E847F1864}"/>
              </a:ext>
            </a:extLst>
          </p:cNvPr>
          <p:cNvCxnSpPr/>
          <p:nvPr/>
        </p:nvCxnSpPr>
        <p:spPr>
          <a:xfrm rot="10800000" flipV="1">
            <a:off x="4838700" y="3429000"/>
            <a:ext cx="838200" cy="685800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CE152DE-B11D-44E3-B9D6-84A5E19BB85E}"/>
              </a:ext>
            </a:extLst>
          </p:cNvPr>
          <p:cNvSpPr txBox="1"/>
          <p:nvPr/>
        </p:nvSpPr>
        <p:spPr>
          <a:xfrm>
            <a:off x="3238501" y="2971800"/>
            <a:ext cx="15231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 err="1"/>
              <a:t>Bythotrephes</a:t>
            </a:r>
            <a:r>
              <a:rPr lang="en-US" i="1" dirty="0"/>
              <a:t>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158A8D-4D87-48E1-8F32-60B5E1FA5E53}"/>
              </a:ext>
            </a:extLst>
          </p:cNvPr>
          <p:cNvCxnSpPr/>
          <p:nvPr/>
        </p:nvCxnSpPr>
        <p:spPr>
          <a:xfrm rot="16200000" flipH="1">
            <a:off x="4495800" y="3848100"/>
            <a:ext cx="457200" cy="228600"/>
          </a:xfrm>
          <a:prstGeom prst="straightConnector1">
            <a:avLst/>
          </a:prstGeom>
          <a:ln w="25400">
            <a:noFill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http://www.glerl.noaa.gov/res/Task_rpts/Images/2002/nsvander10-4f1.gif">
            <a:extLst>
              <a:ext uri="{FF2B5EF4-FFF2-40B4-BE49-F238E27FC236}">
                <a16:creationId xmlns:a16="http://schemas.microsoft.com/office/drawing/2014/main" id="{1E67E47F-2865-4E1A-ABF8-3100E010A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426" t="44089"/>
          <a:stretch>
            <a:fillRect/>
          </a:stretch>
        </p:blipFill>
        <p:spPr bwMode="auto">
          <a:xfrm>
            <a:off x="3009900" y="2209800"/>
            <a:ext cx="1837710" cy="838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76A7827-05FC-4437-81D8-90CC8074D47A}"/>
              </a:ext>
            </a:extLst>
          </p:cNvPr>
          <p:cNvCxnSpPr/>
          <p:nvPr/>
        </p:nvCxnSpPr>
        <p:spPr>
          <a:xfrm rot="16200000" flipH="1">
            <a:off x="3918243" y="3358413"/>
            <a:ext cx="849870" cy="686247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800px-Dreissena_bugensis.jpg">
            <a:extLst>
              <a:ext uri="{FF2B5EF4-FFF2-40B4-BE49-F238E27FC236}">
                <a16:creationId xmlns:a16="http://schemas.microsoft.com/office/drawing/2014/main" id="{DD89D586-8599-483D-94B4-209F9A4C1D3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9387" t="12820" r="6131" b="8816"/>
          <a:stretch>
            <a:fillRect/>
          </a:stretch>
        </p:blipFill>
        <p:spPr>
          <a:xfrm rot="10800000">
            <a:off x="3924300" y="5334000"/>
            <a:ext cx="1752600" cy="1135944"/>
          </a:xfrm>
          <a:prstGeom prst="rect">
            <a:avLst/>
          </a:prstGeom>
        </p:spPr>
      </p:pic>
      <p:pic>
        <p:nvPicPr>
          <p:cNvPr id="23" name="Picture 22" descr="Dreissena_polymorpha3.jpg">
            <a:extLst>
              <a:ext uri="{FF2B5EF4-FFF2-40B4-BE49-F238E27FC236}">
                <a16:creationId xmlns:a16="http://schemas.microsoft.com/office/drawing/2014/main" id="{C540DBC8-E29E-4C32-86B2-5094AE4EB42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72100" y="2209800"/>
            <a:ext cx="1371600" cy="962758"/>
          </a:xfrm>
          <a:prstGeom prst="rect">
            <a:avLst/>
          </a:prstGeom>
        </p:spPr>
      </p:pic>
      <p:pic>
        <p:nvPicPr>
          <p:cNvPr id="24" name="Picture 13" descr="C:\getajob\loyola\Cercopagis.jpg">
            <a:extLst>
              <a:ext uri="{FF2B5EF4-FFF2-40B4-BE49-F238E27FC236}">
                <a16:creationId xmlns:a16="http://schemas.microsoft.com/office/drawing/2014/main" id="{211B5A4C-7048-4EC4-A5DA-77884AB10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6787" y="4858434"/>
            <a:ext cx="1103315" cy="1676400"/>
          </a:xfrm>
          <a:prstGeom prst="rect">
            <a:avLst/>
          </a:prstGeom>
          <a:noFill/>
        </p:spPr>
      </p:pic>
      <p:pic>
        <p:nvPicPr>
          <p:cNvPr id="25" name="Picture 24" descr="GLWQAsigning.bmp">
            <a:extLst>
              <a:ext uri="{FF2B5EF4-FFF2-40B4-BE49-F238E27FC236}">
                <a16:creationId xmlns:a16="http://schemas.microsoft.com/office/drawing/2014/main" id="{278306FB-3568-484B-868B-328655DA0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1" y="5257800"/>
            <a:ext cx="1768069" cy="99220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3C43A51-4F1B-45EE-B74B-52F45CB279D4}"/>
              </a:ext>
            </a:extLst>
          </p:cNvPr>
          <p:cNvSpPr txBox="1"/>
          <p:nvPr/>
        </p:nvSpPr>
        <p:spPr>
          <a:xfrm>
            <a:off x="3695701" y="6400800"/>
            <a:ext cx="206819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Dreissena  </a:t>
            </a:r>
            <a:r>
              <a:rPr lang="en-US" i="1" dirty="0" err="1"/>
              <a:t>bugensis</a:t>
            </a:r>
            <a:endParaRPr lang="en-US" i="1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5534E03-2724-4E0B-A3BB-E131228CD6FD}"/>
              </a:ext>
            </a:extLst>
          </p:cNvPr>
          <p:cNvCxnSpPr/>
          <p:nvPr/>
        </p:nvCxnSpPr>
        <p:spPr>
          <a:xfrm rot="5400000" flipH="1" flipV="1">
            <a:off x="4343400" y="4686300"/>
            <a:ext cx="1066800" cy="228600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11F78D-E95A-482F-A9C9-D611D53C711D}"/>
              </a:ext>
            </a:extLst>
          </p:cNvPr>
          <p:cNvCxnSpPr/>
          <p:nvPr/>
        </p:nvCxnSpPr>
        <p:spPr>
          <a:xfrm rot="16200000" flipV="1">
            <a:off x="6210300" y="4343400"/>
            <a:ext cx="762000" cy="609600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4ABD0F47-9ED3-48A3-B55A-0F40ED2F2D56}"/>
              </a:ext>
            </a:extLst>
          </p:cNvPr>
          <p:cNvSpPr/>
          <p:nvPr/>
        </p:nvSpPr>
        <p:spPr>
          <a:xfrm>
            <a:off x="3913415" y="5337629"/>
            <a:ext cx="1770743" cy="1146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74DF356-D774-4C73-B675-308BC3F4B1B6}"/>
              </a:ext>
            </a:extLst>
          </p:cNvPr>
          <p:cNvSpPr/>
          <p:nvPr/>
        </p:nvSpPr>
        <p:spPr>
          <a:xfrm>
            <a:off x="5364843" y="2202543"/>
            <a:ext cx="1371601" cy="9797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8A6345-8DCC-408D-BD76-2F66D84D2562}"/>
              </a:ext>
            </a:extLst>
          </p:cNvPr>
          <p:cNvSpPr txBox="1"/>
          <p:nvPr/>
        </p:nvSpPr>
        <p:spPr>
          <a:xfrm>
            <a:off x="6456786" y="6412802"/>
            <a:ext cx="122770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 err="1"/>
              <a:t>Cercopagis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251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590800" y="1828800"/>
            <a:ext cx="464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838200" y="117477"/>
            <a:ext cx="7391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ts val="1200"/>
              </a:spcBef>
              <a:buNone/>
            </a:pP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</a:rPr>
              <a:t>Geography of Our Research:</a:t>
            </a:r>
          </a:p>
        </p:txBody>
      </p:sp>
      <p:sp>
        <p:nvSpPr>
          <p:cNvPr id="19461" name="Rectangle 1"/>
          <p:cNvSpPr>
            <a:spLocks noChangeArrowheads="1"/>
          </p:cNvSpPr>
          <p:nvPr/>
        </p:nvSpPr>
        <p:spPr bwMode="auto">
          <a:xfrm>
            <a:off x="146073" y="6443293"/>
            <a:ext cx="2963062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Survey of zebra mussels in Canada</a:t>
            </a:r>
          </a:p>
        </p:txBody>
      </p:sp>
      <p:pic>
        <p:nvPicPr>
          <p:cNvPr id="1946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r="5119"/>
          <a:stretch>
            <a:fillRect/>
          </a:stretch>
        </p:blipFill>
        <p:spPr bwMode="auto">
          <a:xfrm>
            <a:off x="6204132" y="1542473"/>
            <a:ext cx="2718835" cy="241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8"/>
          <p:cNvSpPr>
            <a:spLocks noChangeArrowheads="1"/>
          </p:cNvSpPr>
          <p:nvPr/>
        </p:nvSpPr>
        <p:spPr bwMode="auto">
          <a:xfrm>
            <a:off x="6169278" y="3938023"/>
            <a:ext cx="3088599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Sturgeon research in the Niagara River</a:t>
            </a:r>
          </a:p>
        </p:txBody>
      </p:sp>
      <p:pic>
        <p:nvPicPr>
          <p:cNvPr id="1946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3" r="4059"/>
          <a:stretch>
            <a:fillRect/>
          </a:stretch>
        </p:blipFill>
        <p:spPr bwMode="auto">
          <a:xfrm>
            <a:off x="3233859" y="1338522"/>
            <a:ext cx="2741637" cy="267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3"/>
          <p:cNvPicPr>
            <a:picLocks noChangeAspect="1"/>
          </p:cNvPicPr>
          <p:nvPr/>
        </p:nvPicPr>
        <p:blipFill>
          <a:blip r:embed="rId5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t="12709" r="9738"/>
          <a:stretch>
            <a:fillRect/>
          </a:stretch>
        </p:blipFill>
        <p:spPr bwMode="auto">
          <a:xfrm>
            <a:off x="2898521" y="4137431"/>
            <a:ext cx="3270757" cy="229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Rectangle 11"/>
          <p:cNvSpPr>
            <a:spLocks noChangeArrowheads="1"/>
          </p:cNvSpPr>
          <p:nvPr/>
        </p:nvSpPr>
        <p:spPr bwMode="auto">
          <a:xfrm>
            <a:off x="2898521" y="6440820"/>
            <a:ext cx="279028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Monitoring of Great Lakes</a:t>
            </a:r>
          </a:p>
        </p:txBody>
      </p:sp>
      <p:pic>
        <p:nvPicPr>
          <p:cNvPr id="19467" name="Picture 8"/>
          <p:cNvPicPr>
            <a:picLocks noChangeAspect="1"/>
          </p:cNvPicPr>
          <p:nvPr/>
        </p:nvPicPr>
        <p:blipFill>
          <a:blip r:embed="rId6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r="9058"/>
          <a:stretch>
            <a:fillRect/>
          </a:stretch>
        </p:blipFill>
        <p:spPr bwMode="auto">
          <a:xfrm>
            <a:off x="146073" y="4533025"/>
            <a:ext cx="2693203" cy="186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70" name="Group 2"/>
          <p:cNvGrpSpPr>
            <a:grpSpLocks/>
          </p:cNvGrpSpPr>
          <p:nvPr/>
        </p:nvGrpSpPr>
        <p:grpSpPr bwMode="auto">
          <a:xfrm>
            <a:off x="6228510" y="4353948"/>
            <a:ext cx="2915488" cy="2427742"/>
            <a:chOff x="106367584" y="106498557"/>
            <a:chExt cx="3424878" cy="2961837"/>
          </a:xfrm>
        </p:grpSpPr>
        <p:pic>
          <p:nvPicPr>
            <p:cNvPr id="1947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67597" y="106498557"/>
              <a:ext cx="3424865" cy="2570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106367584" y="109069033"/>
              <a:ext cx="3424865" cy="391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/>
            <a:p>
              <a:pPr algn="ctr">
                <a:defRPr/>
              </a:pPr>
              <a:r>
                <a:rPr lang="en-US" alt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Processing mussel samples, Lake Ontario</a:t>
              </a:r>
              <a:endParaRPr lang="en-US" alt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5">
            <a:extLst>
              <a:ext uri="{FF2B5EF4-FFF2-40B4-BE49-F238E27FC236}">
                <a16:creationId xmlns:a16="http://schemas.microsoft.com/office/drawing/2014/main" id="{428492EE-D3E8-425C-86FC-90D1D8E38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48638" y="904284"/>
            <a:ext cx="8288338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1371600" indent="-2889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1600" dirty="0">
                <a:latin typeface="Arial" panose="020B0604020202020204" pitchFamily="34" charset="0"/>
              </a:rPr>
              <a:t>US from the Rio Grande to the Niagara River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1600" dirty="0">
                <a:latin typeface="Arial" panose="020B0604020202020204" pitchFamily="34" charset="0"/>
              </a:rPr>
              <a:t>Canada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1600" dirty="0">
                <a:latin typeface="Arial" panose="020B0604020202020204" pitchFamily="34" charset="0"/>
              </a:rPr>
              <a:t>Europe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1600" dirty="0">
                <a:latin typeface="Arial" panose="020B0604020202020204" pitchFamily="34" charset="0"/>
              </a:rPr>
              <a:t>South America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1026">
            <a:extLst>
              <a:ext uri="{FF2B5EF4-FFF2-40B4-BE49-F238E27FC236}">
                <a16:creationId xmlns:a16="http://schemas.microsoft.com/office/drawing/2014/main" id="{B94F232A-D71A-4AFD-9CB7-8AF18942AF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462207"/>
            <a:ext cx="8839200" cy="1143000"/>
          </a:xfrm>
        </p:spPr>
        <p:txBody>
          <a:bodyPr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Practices and Environmental Laws</a:t>
            </a:r>
            <a:endParaRPr lang="en-US" sz="3200" b="1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206851" name="Rectangle 1027">
            <a:extLst>
              <a:ext uri="{FF2B5EF4-FFF2-40B4-BE49-F238E27FC236}">
                <a16:creationId xmlns:a16="http://schemas.microsoft.com/office/drawing/2014/main" id="{24AFDBE0-4480-411C-B9A1-4D1FF3CDC0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605207"/>
            <a:ext cx="8698523" cy="4525963"/>
          </a:xfrm>
        </p:spPr>
        <p:txBody>
          <a:bodyPr/>
          <a:lstStyle/>
          <a:p>
            <a:pPr marL="533400" indent="-415925" eaLnBrk="1" hangingPunct="1">
              <a:spcAft>
                <a:spcPts val="120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Recent political changes in China have resulted in rapid industrialization and dramatically increased international trade  </a:t>
            </a:r>
          </a:p>
          <a:p>
            <a:pPr marL="533400" indent="-415925" eaLnBrk="1" hangingPunct="1">
              <a:spcAft>
                <a:spcPts val="120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Water pollution has dramatically increased, possibly closing the door to Chinese ports as a source of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Limnoperna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 invasion to other areas as compared to early 1980s when this species invaded South America </a:t>
            </a:r>
          </a:p>
          <a:p>
            <a:pPr marL="533400" indent="-415925" eaLnBrk="1" hangingPunct="1">
              <a:spcAft>
                <a:spcPts val="120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the water quality in Chinese ports will improve, China may become a major source of invasion</a:t>
            </a:r>
          </a:p>
          <a:p>
            <a:pPr marL="533400" indent="-533400" eaLnBrk="1" hangingPunct="1">
              <a:defRPr/>
            </a:pPr>
            <a:endParaRPr lang="en-US" sz="2400" dirty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4A186-9345-4ABD-8E99-7643DAB1A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16877"/>
            <a:ext cx="8381999" cy="873369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Model of the Spread of Exotic Bivalves</a:t>
            </a:r>
            <a:b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(initially drawn on a napkin in Irish pub)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6CF025-D6B5-4977-A274-35ABA165D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45" y="1197680"/>
            <a:ext cx="5521569" cy="5250959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050">
            <a:extLst>
              <a:ext uri="{FF2B5EF4-FFF2-40B4-BE49-F238E27FC236}">
                <a16:creationId xmlns:a16="http://schemas.microsoft.com/office/drawing/2014/main" id="{30F2D66C-56EF-4942-AB17-E4D935C3D0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8648"/>
            <a:ext cx="7886700" cy="66223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Exotic Bivalves as Ecosystem Engineers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4675" name="Rectangle 2051">
            <a:extLst>
              <a:ext uri="{FF2B5EF4-FFF2-40B4-BE49-F238E27FC236}">
                <a16:creationId xmlns:a16="http://schemas.microsoft.com/office/drawing/2014/main" id="{8F4AF0C6-B375-4982-B5D0-11FB931D11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2900" y="951272"/>
            <a:ext cx="8077200" cy="3522406"/>
          </a:xfrm>
          <a:noFill/>
        </p:spPr>
        <p:txBody>
          <a:bodyPr/>
          <a:lstStyle/>
          <a:p>
            <a:pPr marL="174625" indent="0" eaLnBrk="1" hangingPunct="1">
              <a:buFontTx/>
              <a:buNone/>
              <a:defRPr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“Directly or indirectly control the availability of resources to other organisms by causing physical state changes in biotic or abiotic materials”  </a:t>
            </a:r>
          </a:p>
          <a:p>
            <a:pPr marL="174625" indent="0" algn="r" eaLnBrk="1" hangingPunct="1">
              <a:buFontTx/>
              <a:buNone/>
              <a:defRPr/>
            </a:pPr>
            <a:r>
              <a:rPr lang="en-US" sz="1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Jones et al. 1994, 1997</a:t>
            </a:r>
          </a:p>
          <a:p>
            <a:pPr marL="174625" indent="0" eaLnBrk="1" hangingPunct="1">
              <a:buFontTx/>
              <a:buNone/>
              <a:defRPr/>
            </a:pPr>
            <a:r>
              <a:rPr lang="en-US" dirty="0"/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Examples include:</a:t>
            </a:r>
          </a:p>
          <a:p>
            <a:pPr marL="517525" indent="-342900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Kelp forest</a:t>
            </a:r>
          </a:p>
          <a:p>
            <a:pPr marL="517525" indent="-342900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Marine mussel beds</a:t>
            </a:r>
          </a:p>
        </p:txBody>
      </p:sp>
      <p:pic>
        <p:nvPicPr>
          <p:cNvPr id="40966" name="Picture 6" descr="https://i1.wp.com/dailynexus.com/wp-content/uploads/2017/02/kelpForest.jpg?resize=1000%2C586">
            <a:extLst>
              <a:ext uri="{FF2B5EF4-FFF2-40B4-BE49-F238E27FC236}">
                <a16:creationId xmlns:a16="http://schemas.microsoft.com/office/drawing/2014/main" id="{257AD7A1-6AEE-4C5B-BC86-CFA7555A5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82" y="2382648"/>
            <a:ext cx="5213318" cy="305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File:Mussel beds - geograph.org.uk - 1618939.jpg">
            <a:extLst>
              <a:ext uri="{FF2B5EF4-FFF2-40B4-BE49-F238E27FC236}">
                <a16:creationId xmlns:a16="http://schemas.microsoft.com/office/drawing/2014/main" id="{FEC2D24F-5453-4F55-965D-3CBDBE56D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09987"/>
            <a:ext cx="3930683" cy="294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>
            <a:extLst>
              <a:ext uri="{FF2B5EF4-FFF2-40B4-BE49-F238E27FC236}">
                <a16:creationId xmlns:a16="http://schemas.microsoft.com/office/drawing/2014/main" id="{6CDE1D1A-AEF5-40BC-8E46-C820E352D0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452338" cy="11430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Exotic Bivalves Have all of the Properties of Ecosystem Engineers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83651" name="Rectangle 3">
            <a:extLst>
              <a:ext uri="{FF2B5EF4-FFF2-40B4-BE49-F238E27FC236}">
                <a16:creationId xmlns:a16="http://schemas.microsoft.com/office/drawing/2014/main" id="{086B7C59-8B48-4A8C-984B-5390E91E077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98585" y="1500554"/>
            <a:ext cx="8593016" cy="129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Just by their presence, they change the characteristics of environments  </a:t>
            </a:r>
          </a:p>
          <a:p>
            <a:pPr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Other changes are caused by feeding and filtering </a:t>
            </a:r>
          </a:p>
          <a:p>
            <a:pPr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These changes can be system-wide, or have only local impacts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83662" name="Long siphons  (ITV#1020).avi">
            <a:hlinkClick r:id="" action="ppaction://ole?verb=0"/>
            <a:hlinkHover r:id="" action="ppaction://ole?verb=0"/>
            <a:extLst>
              <a:ext uri="{FF2B5EF4-FFF2-40B4-BE49-F238E27FC236}">
                <a16:creationId xmlns:a16="http://schemas.microsoft.com/office/drawing/2014/main" id="{DED75741-411A-46B1-B314-F2AF3A6656ED}"/>
              </a:ext>
            </a:extLst>
          </p:cNvPr>
          <p:cNvPicPr>
            <a:picLocks noGrp="1" noRot="1" noChangeAspect="1" noChangeArrowheads="1"/>
          </p:cNvPicPr>
          <p:nvPr>
            <p:ph sz="half" idx="2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8742" y="3559277"/>
            <a:ext cx="3651932" cy="273894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CEB666-EB56-4B83-882F-B26E5D0CF5DE}"/>
              </a:ext>
            </a:extLst>
          </p:cNvPr>
          <p:cNvPicPr/>
          <p:nvPr/>
        </p:nvPicPr>
        <p:blipFill rotWithShape="1">
          <a:blip r:embed="rId5"/>
          <a:srcRect l="6162" t="5555" r="22541" b="10000"/>
          <a:stretch/>
        </p:blipFill>
        <p:spPr>
          <a:xfrm>
            <a:off x="398585" y="3077497"/>
            <a:ext cx="4902133" cy="3220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36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36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836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66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366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3074">
            <a:extLst>
              <a:ext uri="{FF2B5EF4-FFF2-40B4-BE49-F238E27FC236}">
                <a16:creationId xmlns:a16="http://schemas.microsoft.com/office/drawing/2014/main" id="{5AE21143-47D9-457E-86C5-7DB341A3B0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984738"/>
            <a:ext cx="8587154" cy="100818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Filtering capacity of different communities in Lake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Lukomskoe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(time required for filtering the volume of the lake)</a:t>
            </a:r>
          </a:p>
        </p:txBody>
      </p:sp>
      <p:graphicFrame>
        <p:nvGraphicFramePr>
          <p:cNvPr id="290838" name="Group 3094">
            <a:extLst>
              <a:ext uri="{FF2B5EF4-FFF2-40B4-BE49-F238E27FC236}">
                <a16:creationId xmlns:a16="http://schemas.microsoft.com/office/drawing/2014/main" id="{59D7CBB9-E0F7-43B1-9235-87D739F0C8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9083167"/>
              </p:ext>
            </p:extLst>
          </p:nvPr>
        </p:nvGraphicFramePr>
        <p:xfrm>
          <a:off x="328247" y="2106612"/>
          <a:ext cx="8587153" cy="2644775"/>
        </p:xfrm>
        <a:graphic>
          <a:graphicData uri="http://schemas.openxmlformats.org/drawingml/2006/table">
            <a:tbl>
              <a:tblPr/>
              <a:tblGrid>
                <a:gridCol w="2461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8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69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COMMUNITY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BEFORE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Dreissena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Invasion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AFTER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Dreissena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Invasion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Zooplankton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 days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17 days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2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Zoobenthos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 years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17 days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B914F975-AEE8-48F0-828E-C0ADF2E85CA4}"/>
              </a:ext>
            </a:extLst>
          </p:cNvPr>
          <p:cNvSpPr txBox="1">
            <a:spLocks noChangeArrowheads="1"/>
          </p:cNvSpPr>
          <p:nvPr/>
        </p:nvSpPr>
        <p:spPr>
          <a:xfrm>
            <a:off x="463062" y="290755"/>
            <a:ext cx="8452338" cy="834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System-wide Effect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Dreissena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3" name="Rectangle 3">
            <a:extLst>
              <a:ext uri="{FF2B5EF4-FFF2-40B4-BE49-F238E27FC236}">
                <a16:creationId xmlns:a16="http://schemas.microsoft.com/office/drawing/2014/main" id="{CCB6BEFD-B579-4671-BF15-7E76A630DB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9569" y="227622"/>
            <a:ext cx="6916616" cy="762977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Dreissena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Invasion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1844" name="Group 4">
            <a:extLst>
              <a:ext uri="{FF2B5EF4-FFF2-40B4-BE49-F238E27FC236}">
                <a16:creationId xmlns:a16="http://schemas.microsoft.com/office/drawing/2014/main" id="{CCE54E63-ACEB-426E-9055-75B45E026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324981"/>
              </p:ext>
            </p:extLst>
          </p:nvPr>
        </p:nvGraphicFramePr>
        <p:xfrm>
          <a:off x="1104900" y="4331677"/>
          <a:ext cx="6553200" cy="2298700"/>
        </p:xfrm>
        <a:graphic>
          <a:graphicData uri="http://schemas.openxmlformats.org/drawingml/2006/table">
            <a:tbl>
              <a:tblPr/>
              <a:tblGrid>
                <a:gridCol w="331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INCREASED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DECREASED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Transparency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Seston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Macrophytes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Organic matter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Zoobenthos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Phytoplankton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Fish productivity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Zooplankton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7367" name="Picture 25" descr="http://lukbor.by/page/image/in5.jpg">
            <a:extLst>
              <a:ext uri="{FF2B5EF4-FFF2-40B4-BE49-F238E27FC236}">
                <a16:creationId xmlns:a16="http://schemas.microsoft.com/office/drawing/2014/main" id="{A07311A9-A665-419E-AC6B-EEF6F7789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23" y="1050190"/>
            <a:ext cx="4290646" cy="321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Naroch lake with fishing boat in distance">
            <a:extLst>
              <a:ext uri="{FF2B5EF4-FFF2-40B4-BE49-F238E27FC236}">
                <a16:creationId xmlns:a16="http://schemas.microsoft.com/office/drawing/2014/main" id="{DC5D89A9-83CB-4F3B-B5D0-0991C616018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r="2499"/>
          <a:stretch>
            <a:fillRect/>
          </a:stretch>
        </p:blipFill>
        <p:spPr>
          <a:xfrm>
            <a:off x="0" y="-15875"/>
            <a:ext cx="9144000" cy="6899275"/>
          </a:xfrm>
          <a:noFill/>
        </p:spPr>
      </p:pic>
      <p:sp>
        <p:nvSpPr>
          <p:cNvPr id="292867" name="Rectangle 3">
            <a:extLst>
              <a:ext uri="{FF2B5EF4-FFF2-40B4-BE49-F238E27FC236}">
                <a16:creationId xmlns:a16="http://schemas.microsoft.com/office/drawing/2014/main" id="{42494161-E869-4EE4-A9D1-74F768AAA1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DREISSENA</a:t>
            </a: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IMPACT ON THE NAROCHANSKIE LAKES</a:t>
            </a:r>
          </a:p>
        </p:txBody>
      </p:sp>
      <p:sp>
        <p:nvSpPr>
          <p:cNvPr id="292868" name="Rectangle 4">
            <a:extLst>
              <a:ext uri="{FF2B5EF4-FFF2-40B4-BE49-F238E27FC236}">
                <a16:creationId xmlns:a16="http://schemas.microsoft.com/office/drawing/2014/main" id="{53DD4810-6F21-4C08-95F5-9639EAADB3C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4419600"/>
            <a:ext cx="79248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Colonized by </a:t>
            </a:r>
            <a:r>
              <a:rPr lang="en-US" sz="2800" b="1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Dreissena</a:t>
            </a:r>
            <a:r>
              <a:rPr lang="en-US" sz="2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 1980s</a:t>
            </a:r>
          </a:p>
          <a:p>
            <a:pPr eaLnBrk="1" hangingPunct="1">
              <a:defRPr/>
            </a:pP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Best studied lakes in FSU</a:t>
            </a:r>
          </a:p>
          <a:p>
            <a:pPr eaLnBrk="1" hangingPunct="1">
              <a:defRPr/>
            </a:pP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Monthly data on chemistry and aquatic communities available since 1946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>
            <a:extLst>
              <a:ext uri="{FF2B5EF4-FFF2-40B4-BE49-F238E27FC236}">
                <a16:creationId xmlns:a16="http://schemas.microsoft.com/office/drawing/2014/main" id="{43C9F854-5E58-43DF-8996-FB0B82DBED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3754" y="271343"/>
            <a:ext cx="7886700" cy="525827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Dreissena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Impact on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Narochanskie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Lakes</a:t>
            </a:r>
          </a:p>
        </p:txBody>
      </p:sp>
      <p:sp>
        <p:nvSpPr>
          <p:cNvPr id="294915" name="Rectangle 3">
            <a:extLst>
              <a:ext uri="{FF2B5EF4-FFF2-40B4-BE49-F238E27FC236}">
                <a16:creationId xmlns:a16="http://schemas.microsoft.com/office/drawing/2014/main" id="{9FCF3809-5A0F-4366-A3C9-A690C73AA5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3754" y="912688"/>
            <a:ext cx="8175380" cy="567396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Water transparency increased 2 times</a:t>
            </a:r>
          </a:p>
          <a:p>
            <a:pPr eaLnBrk="1" hangingPunct="1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Seston and chlorophyll concentration decreased 3 to 7 times </a:t>
            </a:r>
          </a:p>
          <a:p>
            <a:pPr eaLnBrk="1" hangingPunct="1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Phytoplankton primary production, respiration and biomass decreased</a:t>
            </a:r>
          </a:p>
          <a:p>
            <a:pPr eaLnBrk="1" hangingPunct="1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Zooplankton density and biomass decreased</a:t>
            </a:r>
          </a:p>
          <a:p>
            <a:pPr eaLnBrk="1" hangingPunct="1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Macrophytes coverage increased  </a:t>
            </a:r>
          </a:p>
          <a:p>
            <a:pPr eaLnBrk="1" hangingPunct="1"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8188" indent="0"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Highly eutrophic Lake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Batorino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eutrophic </a:t>
            </a:r>
          </a:p>
          <a:p>
            <a:pPr marL="738188" indent="0"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Eutrophic Lake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Myastro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slightly eutrophic </a:t>
            </a:r>
          </a:p>
          <a:p>
            <a:pPr marL="738188" indent="0"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Slightly eutrophic Lake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Naroch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mesotrophic</a:t>
            </a:r>
          </a:p>
          <a:p>
            <a:pPr marL="738188" indent="0">
              <a:buNone/>
              <a:defRPr/>
            </a:pP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725" indent="176213" algn="ctr">
              <a:buNone/>
              <a:defRPr/>
            </a:pP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results were later obtained on many other waterbodies colonized by Dreissena in Europe and North America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0877A3-C122-461F-9F13-132620F83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06"/>
          <a:stretch/>
        </p:blipFill>
        <p:spPr>
          <a:xfrm>
            <a:off x="2061370" y="740799"/>
            <a:ext cx="4399100" cy="57278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03941A-EEB7-4BBA-80D6-F2F050EC95FA}"/>
              </a:ext>
            </a:extLst>
          </p:cNvPr>
          <p:cNvSpPr txBox="1">
            <a:spLocks noChangeArrowheads="1"/>
          </p:cNvSpPr>
          <p:nvPr/>
        </p:nvSpPr>
        <p:spPr>
          <a:xfrm>
            <a:off x="-110801" y="95608"/>
            <a:ext cx="8932984" cy="5874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Ecosystem Impact of 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Dreissena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invaded waterbody</a:t>
            </a:r>
          </a:p>
          <a:p>
            <a:pPr algn="ctr"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(Zebra mussel as ecosystem engineers Karatayev et al. 2002)</a:t>
            </a:r>
          </a:p>
        </p:txBody>
      </p:sp>
    </p:spTree>
    <p:extLst>
      <p:ext uri="{BB962C8B-B14F-4D97-AF65-F5344CB8AC3E}">
        <p14:creationId xmlns:p14="http://schemas.microsoft.com/office/powerpoint/2010/main" val="14634793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>
            <a:extLst>
              <a:ext uri="{FF2B5EF4-FFF2-40B4-BE49-F238E27FC236}">
                <a16:creationId xmlns:a16="http://schemas.microsoft.com/office/drawing/2014/main" id="{93C0A6FE-DE59-4A25-A6D9-13A227BF64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350"/>
            <a:ext cx="9144000" cy="144145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altLang="en-US" sz="13800">
                <a:latin typeface="French Script MT" panose="03020402040607040605" pitchFamily="66" charset="0"/>
              </a:rPr>
              <a:t>Questions</a:t>
            </a:r>
            <a:r>
              <a:rPr lang="en-US" altLang="en-US" sz="8000">
                <a:latin typeface="French Script MT" panose="03020402040607040605" pitchFamily="66" charset="0"/>
              </a:rPr>
              <a:t>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70" y="0"/>
            <a:ext cx="7886700" cy="894714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About GLC</a:t>
            </a:r>
            <a:endParaRPr lang="en-US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88173"/>
          <a:stretch>
            <a:fillRect/>
          </a:stretch>
        </p:blipFill>
        <p:spPr bwMode="auto">
          <a:xfrm>
            <a:off x="40639" y="812801"/>
            <a:ext cx="9058285" cy="123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8080" y="2209877"/>
            <a:ext cx="3268345" cy="43839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5953" name="Picture 1"/>
          <p:cNvPicPr>
            <a:picLocks noChangeAspect="1" noChangeArrowheads="1"/>
          </p:cNvPicPr>
          <p:nvPr/>
        </p:nvPicPr>
        <p:blipFill>
          <a:blip r:embed="rId4"/>
          <a:srcRect l="33958" t="14533" r="31667" b="8667"/>
          <a:stretch>
            <a:fillRect/>
          </a:stretch>
        </p:blipFill>
        <p:spPr bwMode="auto">
          <a:xfrm>
            <a:off x="751840" y="2184400"/>
            <a:ext cx="3352800" cy="4389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F855A-4617-4A61-A581-33F651EE1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" y="147877"/>
            <a:ext cx="8656322" cy="6485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 Ecology USSR vs. USA </a:t>
            </a:r>
            <a:b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(major tendency, exceptions frequent)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8F997CC-1615-4998-81F7-3C2DBDB6D0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998207"/>
              </p:ext>
            </p:extLst>
          </p:nvPr>
        </p:nvGraphicFramePr>
        <p:xfrm>
          <a:off x="60960" y="874759"/>
          <a:ext cx="8965053" cy="5428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6666">
                  <a:extLst>
                    <a:ext uri="{9D8B030D-6E8A-4147-A177-3AD203B41FA5}">
                      <a16:colId xmlns:a16="http://schemas.microsoft.com/office/drawing/2014/main" val="3678643810"/>
                    </a:ext>
                  </a:extLst>
                </a:gridCol>
                <a:gridCol w="3303298">
                  <a:extLst>
                    <a:ext uri="{9D8B030D-6E8A-4147-A177-3AD203B41FA5}">
                      <a16:colId xmlns:a16="http://schemas.microsoft.com/office/drawing/2014/main" val="839493971"/>
                    </a:ext>
                  </a:extLst>
                </a:gridCol>
                <a:gridCol w="3825089">
                  <a:extLst>
                    <a:ext uri="{9D8B030D-6E8A-4147-A177-3AD203B41FA5}">
                      <a16:colId xmlns:a16="http://schemas.microsoft.com/office/drawing/2014/main" val="530827817"/>
                    </a:ext>
                  </a:extLst>
                </a:gridCol>
              </a:tblGrid>
              <a:tr h="492760"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USSR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049442"/>
                  </a:ext>
                </a:extLst>
              </a:tr>
              <a:tr h="37279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 institutions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Academic Institutes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784553"/>
                  </a:ext>
                </a:extLst>
              </a:tr>
              <a:tr h="38345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Laboratories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Professor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177738"/>
                  </a:ext>
                </a:extLst>
              </a:tr>
              <a:tr h="37362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 get funding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Institute/Lab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(PI, PIs)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187955"/>
                  </a:ext>
                </a:extLst>
              </a:tr>
              <a:tr h="42278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Short (1-5 years)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993537"/>
                  </a:ext>
                </a:extLst>
              </a:tr>
              <a:tr h="49276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directions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Stable, long-term, not much driven by short-term funding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Flexible, short-term, largely driven by funding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002935"/>
                  </a:ext>
                </a:extLst>
              </a:tr>
              <a:tr h="49276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 time investment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Research, publications, presentations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Chasing money, project managements, research, publications, teaching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593548"/>
                  </a:ext>
                </a:extLst>
              </a:tr>
              <a:tr h="49276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Outcomes for scientist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Long-term concentration on few areas allows to became the expert in the field (e.g. taxonomy)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Switch among projects allows accomplishments in many areas, but prevent to became the expert in the field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603931"/>
                  </a:ext>
                </a:extLst>
              </a:tr>
              <a:tr h="49276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Intense but allows long-term vocations and other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intense, no long vacations, not much of other 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536739"/>
                  </a:ext>
                </a:extLst>
              </a:tr>
              <a:tr h="49276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Consequences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long-term data accumulated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ideas more quickly adopted. Less long-term data. (Open and easy access of publicly funded data)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618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5535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E2890-545A-4219-941A-588879E3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305" y="2098491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Invasive Species</a:t>
            </a:r>
          </a:p>
        </p:txBody>
      </p:sp>
    </p:spTree>
    <p:extLst>
      <p:ext uri="{BB962C8B-B14F-4D97-AF65-F5344CB8AC3E}">
        <p14:creationId xmlns:p14="http://schemas.microsoft.com/office/powerpoint/2010/main" val="242279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>
            <a:extLst>
              <a:ext uri="{FF2B5EF4-FFF2-40B4-BE49-F238E27FC236}">
                <a16:creationId xmlns:a16="http://schemas.microsoft.com/office/drawing/2014/main" id="{F612562A-6EED-461F-8E65-56B78CBF47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533400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Portrait of a Successful Invader</a:t>
            </a:r>
          </a:p>
        </p:txBody>
      </p:sp>
      <p:sp>
        <p:nvSpPr>
          <p:cNvPr id="397324" name="Rectangle 12">
            <a:extLst>
              <a:ext uri="{FF2B5EF4-FFF2-40B4-BE49-F238E27FC236}">
                <a16:creationId xmlns:a16="http://schemas.microsoft.com/office/drawing/2014/main" id="{F8CF35B5-0482-47D8-92AF-1B95AA66C9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299" y="876299"/>
            <a:ext cx="5317393" cy="3078285"/>
          </a:xfrm>
          <a:noFill/>
          <a:ln/>
          <a:effectLst>
            <a:outerShdw dist="28398" dir="6993903" algn="ctr" rotWithShape="0">
              <a:schemeClr val="bg2"/>
            </a:outerShdw>
          </a:effectLst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 scientists spent 10 days in Ireland trying to draw a portrait of an invader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95 freshwater, brackish, and marine invertebrates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55 life history and environmental parameters </a:t>
            </a:r>
          </a:p>
        </p:txBody>
      </p:sp>
      <p:grpSp>
        <p:nvGrpSpPr>
          <p:cNvPr id="397318" name="Group 6">
            <a:extLst>
              <a:ext uri="{FF2B5EF4-FFF2-40B4-BE49-F238E27FC236}">
                <a16:creationId xmlns:a16="http://schemas.microsoft.com/office/drawing/2014/main" id="{A5DA8FC1-A2A8-4766-A482-2A8DFA9666E4}"/>
              </a:ext>
            </a:extLst>
          </p:cNvPr>
          <p:cNvGrpSpPr>
            <a:grpSpLocks/>
          </p:cNvGrpSpPr>
          <p:nvPr/>
        </p:nvGrpSpPr>
        <p:grpSpPr bwMode="auto">
          <a:xfrm>
            <a:off x="5509846" y="1007789"/>
            <a:ext cx="3405554" cy="2250087"/>
            <a:chOff x="1584" y="1584"/>
            <a:chExt cx="2964" cy="2235"/>
          </a:xfrm>
        </p:grpSpPr>
        <p:pic>
          <p:nvPicPr>
            <p:cNvPr id="397319" name="Picture 7">
              <a:extLst>
                <a:ext uri="{FF2B5EF4-FFF2-40B4-BE49-F238E27FC236}">
                  <a16:creationId xmlns:a16="http://schemas.microsoft.com/office/drawing/2014/main" id="{3DD0840C-CA35-4132-8F4D-22A7E61AE7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584"/>
              <a:ext cx="2964" cy="2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7320" name="Text Box 8">
              <a:extLst>
                <a:ext uri="{FF2B5EF4-FFF2-40B4-BE49-F238E27FC236}">
                  <a16:creationId xmlns:a16="http://schemas.microsoft.com/office/drawing/2014/main" id="{1E0AC8FB-769F-420C-8F2F-03167B581F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6" y="1852"/>
              <a:ext cx="781" cy="19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5600" dirty="0">
                  <a:latin typeface="GoudySans Blk BT" pitchFamily="34" charset="0"/>
                </a:rPr>
                <a:t>?</a:t>
              </a:r>
            </a:p>
          </p:txBody>
        </p:sp>
        <p:pic>
          <p:nvPicPr>
            <p:cNvPr id="397321" name="Picture 9" descr="Pav 3 invader">
              <a:extLst>
                <a:ext uri="{FF2B5EF4-FFF2-40B4-BE49-F238E27FC236}">
                  <a16:creationId xmlns:a16="http://schemas.microsoft.com/office/drawing/2014/main" id="{F42ADB36-7C96-456B-A321-2F482B60A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45" t="15477" r="17346" b="15984"/>
            <a:stretch>
              <a:fillRect/>
            </a:stretch>
          </p:blipFill>
          <p:spPr bwMode="auto">
            <a:xfrm>
              <a:off x="1968" y="1920"/>
              <a:ext cx="2208" cy="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7322" name="Picture 10" descr="DSCN8769">
            <a:extLst>
              <a:ext uri="{FF2B5EF4-FFF2-40B4-BE49-F238E27FC236}">
                <a16:creationId xmlns:a16="http://schemas.microsoft.com/office/drawing/2014/main" id="{E20BD859-3769-43EA-AAEF-2C05EB42E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7" t="13811"/>
          <a:stretch>
            <a:fillRect/>
          </a:stretch>
        </p:blipFill>
        <p:spPr bwMode="auto">
          <a:xfrm>
            <a:off x="424404" y="3109965"/>
            <a:ext cx="5201487" cy="35194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2327</TotalTime>
  <Words>2324</Words>
  <Application>Microsoft Office PowerPoint</Application>
  <PresentationFormat>On-screen Show (4:3)</PresentationFormat>
  <Paragraphs>365</Paragraphs>
  <Slides>59</Slides>
  <Notes>14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2" baseType="lpstr">
      <vt:lpstr>Arial</vt:lpstr>
      <vt:lpstr>Arial Black</vt:lpstr>
      <vt:lpstr>Calibri</vt:lpstr>
      <vt:lpstr>Calibri Light</vt:lpstr>
      <vt:lpstr>Corbel</vt:lpstr>
      <vt:lpstr>French Script MT</vt:lpstr>
      <vt:lpstr>GoudySans Blk BT</vt:lpstr>
      <vt:lpstr>Roboto</vt:lpstr>
      <vt:lpstr>Tahoma</vt:lpstr>
      <vt:lpstr>Times New Roman</vt:lpstr>
      <vt:lpstr>Wingdings</vt:lpstr>
      <vt:lpstr>Office Theme</vt:lpstr>
      <vt:lpstr>Image</vt:lpstr>
      <vt:lpstr>Александр Юрьевич Каратаев</vt:lpstr>
      <vt:lpstr>PowerPoint Presentation</vt:lpstr>
      <vt:lpstr>GLC Staff and Collaborators</vt:lpstr>
      <vt:lpstr>Facilities</vt:lpstr>
      <vt:lpstr>PowerPoint Presentation</vt:lpstr>
      <vt:lpstr>About GLC</vt:lpstr>
      <vt:lpstr>Research in Ecology USSR vs. USA  (major tendency, exceptions frequent)</vt:lpstr>
      <vt:lpstr>Invasive Species</vt:lpstr>
      <vt:lpstr>Portrait of a Successful Invader</vt:lpstr>
      <vt:lpstr>Portrait of a Successful Invader. Challenges:</vt:lpstr>
      <vt:lpstr>Results</vt:lpstr>
      <vt:lpstr>The ultimate invasive species is</vt:lpstr>
      <vt:lpstr>The Most Iconic American Brand</vt:lpstr>
      <vt:lpstr>Introduced Species </vt:lpstr>
      <vt:lpstr>The Scale of the Problem</vt:lpstr>
      <vt:lpstr>Invasive Species Can Cause Problems for:</vt:lpstr>
      <vt:lpstr>Effect</vt:lpstr>
      <vt:lpstr>TERMINOLOGY is a Mess</vt:lpstr>
      <vt:lpstr>Definitions </vt:lpstr>
      <vt:lpstr>Irish Ballad</vt:lpstr>
      <vt:lpstr>PowerPoint Presentation</vt:lpstr>
      <vt:lpstr>Historically, Europe and America did not have powerful benthic suspension feeders that: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Planktonic larvae </vt:lpstr>
      <vt:lpstr>Filter Feeders </vt:lpstr>
      <vt:lpstr>Byssus </vt:lpstr>
      <vt:lpstr>Dreissena polymorpha (Zebra mussel) Native to the Caspian and Black Sea basins</vt:lpstr>
      <vt:lpstr>Corbicula fluminea (Asian clam) Native to Asia, Africa, and Australia</vt:lpstr>
      <vt:lpstr>Limnoperna  fortunei  (Golden mussel)</vt:lpstr>
      <vt:lpstr>We hypothesized that:</vt:lpstr>
      <vt:lpstr>First jump of exotic bivalves has been associated with the construction of inter-basin shipping  canals for trade</vt:lpstr>
      <vt:lpstr>Construction of Shipping Canals </vt:lpstr>
      <vt:lpstr>Cumulative Spread of Zebra Mussel</vt:lpstr>
      <vt:lpstr>Cumulative Spread of Quagga Mussel </vt:lpstr>
      <vt:lpstr>Why the mechanisms and vectors of spread successfully used by zebra mussel did not work for quagga mussel?</vt:lpstr>
      <vt:lpstr>PowerPoint Presentation</vt:lpstr>
      <vt:lpstr>Construction of Reservoirs</vt:lpstr>
      <vt:lpstr>PowerPoint Presentation</vt:lpstr>
      <vt:lpstr>Political Borders  </vt:lpstr>
      <vt:lpstr>Socialism vs. Capitalism</vt:lpstr>
      <vt:lpstr>Collapse of the USSR:</vt:lpstr>
      <vt:lpstr>Human Migrations</vt:lpstr>
      <vt:lpstr>Increased International Trade in 20th Century</vt:lpstr>
      <vt:lpstr>Industrial Practices and Environmental Laws</vt:lpstr>
      <vt:lpstr>Industrial Practices and Environmental Laws</vt:lpstr>
      <vt:lpstr>Industrial Practices and Environmental Laws</vt:lpstr>
      <vt:lpstr>Conceptual Model of the Spread of Exotic Bivalves (initially drawn on a napkin in Irish pub)</vt:lpstr>
      <vt:lpstr>Exotic Bivalves as Ecosystem Engineers</vt:lpstr>
      <vt:lpstr>Exotic Bivalves Have all of the Properties of Ecosystem Engineers </vt:lpstr>
      <vt:lpstr>Filtering capacity of different communities in Lake Lukomskoe (time required for filtering the volume of the lake)</vt:lpstr>
      <vt:lpstr>After Dreissena Invasion</vt:lpstr>
      <vt:lpstr>DREISSENA IMPACT ON THE NAROCHANSKIE LAKES</vt:lpstr>
      <vt:lpstr>Dreissena Impact on Narochanskie Lakes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Александр Юриевич Каратаев</dc:title>
  <dc:creator>Karatayev, Alexander Y.</dc:creator>
  <cp:lastModifiedBy>Burlakova, Lyubov E.</cp:lastModifiedBy>
  <cp:revision>117</cp:revision>
  <dcterms:created xsi:type="dcterms:W3CDTF">2019-07-09T15:35:12Z</dcterms:created>
  <dcterms:modified xsi:type="dcterms:W3CDTF">2019-10-12T02:26:40Z</dcterms:modified>
</cp:coreProperties>
</file>