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858180" cy="1643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Высокоактивный </a:t>
            </a:r>
            <a:r>
              <a:rPr lang="en-US" b="1" dirty="0" smtClean="0">
                <a:solidFill>
                  <a:srgbClr val="FFFF00"/>
                </a:solidFill>
              </a:rPr>
              <a:t>BRET-</a:t>
            </a:r>
            <a:r>
              <a:rPr lang="ru-RU" b="1" dirty="0" smtClean="0">
                <a:solidFill>
                  <a:srgbClr val="FFFF00"/>
                </a:solidFill>
              </a:rPr>
              <a:t>Репортер на основе «желтого» мутанта </a:t>
            </a:r>
            <a:r>
              <a:rPr lang="ru-RU" b="1" dirty="0" err="1" smtClean="0">
                <a:solidFill>
                  <a:srgbClr val="FFFF00"/>
                </a:solidFill>
              </a:rPr>
              <a:t>люц</a:t>
            </a:r>
            <a:r>
              <a:rPr lang="ru-RU" b="1" dirty="0" err="1" smtClean="0">
                <a:solidFill>
                  <a:srgbClr val="FFFF00"/>
                </a:solidFill>
              </a:rPr>
              <a:t>и</a:t>
            </a:r>
            <a:r>
              <a:rPr lang="ru-RU" b="1" dirty="0" err="1" smtClean="0">
                <a:solidFill>
                  <a:srgbClr val="FFFF00"/>
                </a:solidFill>
              </a:rPr>
              <a:t>феразы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RENILLA MUELLERI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2786058"/>
            <a:ext cx="3343276" cy="142398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ДОКЛАДЫ АКАДЕМИИ НАУК, 2013, том 450, №4, с. 474-478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5786454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Студент: </a:t>
            </a:r>
            <a:r>
              <a:rPr lang="ru-RU" dirty="0" err="1" smtClean="0"/>
              <a:t>Тангочин</a:t>
            </a:r>
            <a:r>
              <a:rPr lang="ru-RU" dirty="0" smtClean="0"/>
              <a:t> Д.А. ББ12-01Б</a:t>
            </a:r>
          </a:p>
          <a:p>
            <a:r>
              <a:rPr lang="ru-RU" dirty="0" smtClean="0"/>
              <a:t>Преподаватель: Суковатая И.Е.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00364" y="3786190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Авторы статьи: </a:t>
            </a:r>
            <a:r>
              <a:rPr lang="ru-RU" dirty="0" err="1" smtClean="0"/>
              <a:t>Еремеева</a:t>
            </a:r>
            <a:r>
              <a:rPr lang="ru-RU" dirty="0" smtClean="0"/>
              <a:t> Е.В., Маркова С.В., Высоцкий Е.С.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00364" y="4572008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Представлена академиком </a:t>
            </a:r>
            <a:r>
              <a:rPr lang="ru-RU" dirty="0" err="1" smtClean="0"/>
              <a:t>Гительзоном</a:t>
            </a:r>
            <a:r>
              <a:rPr lang="ru-RU" dirty="0" smtClean="0"/>
              <a:t> И.И. 09.08.12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Спасибо за внимание.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Развитие биологии, медицины и фармакологии требует создания </a:t>
            </a:r>
            <a:r>
              <a:rPr lang="ru-RU" b="1" dirty="0" err="1" smtClean="0">
                <a:solidFill>
                  <a:srgbClr val="FFFF00"/>
                </a:solidFill>
              </a:rPr>
              <a:t>неинвазивных</a:t>
            </a:r>
            <a:r>
              <a:rPr lang="ru-RU" b="1" dirty="0" smtClean="0">
                <a:solidFill>
                  <a:srgbClr val="FFFF00"/>
                </a:solidFill>
              </a:rPr>
              <a:t> технологий визуализации процес</a:t>
            </a:r>
            <a:r>
              <a:rPr lang="ru-RU" b="1" dirty="0" smtClean="0">
                <a:solidFill>
                  <a:srgbClr val="FFFF00"/>
                </a:solidFill>
              </a:rPr>
              <a:t>с</a:t>
            </a:r>
            <a:r>
              <a:rPr lang="ru-RU" b="1" dirty="0" smtClean="0">
                <a:solidFill>
                  <a:srgbClr val="FFFF00"/>
                </a:solidFill>
              </a:rPr>
              <a:t>ов </a:t>
            </a:r>
            <a:r>
              <a:rPr lang="en-US" b="1" dirty="0" smtClean="0">
                <a:solidFill>
                  <a:srgbClr val="FFFF00"/>
                </a:solidFill>
              </a:rPr>
              <a:t>in vivo.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000372"/>
            <a:ext cx="8401080" cy="31257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Претенденты:</a:t>
            </a:r>
          </a:p>
          <a:p>
            <a:r>
              <a:rPr lang="ru-RU" dirty="0" err="1" smtClean="0"/>
              <a:t>Люцифераза</a:t>
            </a:r>
            <a:r>
              <a:rPr lang="ru-RU" dirty="0" smtClean="0"/>
              <a:t> светляков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err="1" smtClean="0"/>
              <a:t>Люцифераза</a:t>
            </a:r>
            <a:r>
              <a:rPr lang="en-US" dirty="0" smtClean="0"/>
              <a:t> </a:t>
            </a:r>
            <a:r>
              <a:rPr lang="ru-RU" dirty="0" err="1" smtClean="0"/>
              <a:t>копепод</a:t>
            </a:r>
            <a:r>
              <a:rPr lang="ru-RU" dirty="0" smtClean="0"/>
              <a:t> </a:t>
            </a:r>
            <a:r>
              <a:rPr lang="en-US" dirty="0" err="1" smtClean="0"/>
              <a:t>Metridia</a:t>
            </a:r>
            <a:r>
              <a:rPr lang="en-US" dirty="0" smtClean="0"/>
              <a:t>, </a:t>
            </a:r>
            <a:r>
              <a:rPr lang="en-US" dirty="0" err="1" smtClean="0"/>
              <a:t>Gaussia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Мутант </a:t>
            </a:r>
            <a:r>
              <a:rPr lang="ru-RU" dirty="0" err="1" smtClean="0"/>
              <a:t>люциферазы</a:t>
            </a:r>
            <a:r>
              <a:rPr lang="ru-RU" dirty="0" smtClean="0"/>
              <a:t> коралла </a:t>
            </a:r>
            <a:r>
              <a:rPr lang="en-US" dirty="0" err="1" smtClean="0"/>
              <a:t>Renilla</a:t>
            </a:r>
            <a:r>
              <a:rPr lang="en-US" dirty="0" smtClean="0"/>
              <a:t> </a:t>
            </a:r>
            <a:r>
              <a:rPr lang="en-US" dirty="0" err="1" smtClean="0"/>
              <a:t>muelleri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Метод </a:t>
            </a:r>
            <a:r>
              <a:rPr lang="en-US" dirty="0" smtClean="0">
                <a:solidFill>
                  <a:srgbClr val="FFFF00"/>
                </a:solidFill>
              </a:rPr>
              <a:t>BRET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Метод переноса энергии между</a:t>
            </a:r>
            <a:r>
              <a:rPr lang="en-US" dirty="0" smtClean="0"/>
              <a:t> BRET-</a:t>
            </a:r>
            <a:r>
              <a:rPr lang="ru-RU" dirty="0" smtClean="0"/>
              <a:t>парой: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биолюминесцентным</a:t>
            </a:r>
            <a:r>
              <a:rPr lang="ru-RU" dirty="0" smtClean="0"/>
              <a:t> донором(</a:t>
            </a:r>
            <a:r>
              <a:rPr lang="ru-RU" dirty="0" err="1" smtClean="0"/>
              <a:t>люцифераза</a:t>
            </a:r>
            <a:r>
              <a:rPr lang="ru-RU" dirty="0" smtClean="0"/>
              <a:t>) и флуоресцентным акцептором(</a:t>
            </a:r>
            <a:r>
              <a:rPr lang="en-US" dirty="0" smtClean="0"/>
              <a:t>GFP).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4643446"/>
            <a:ext cx="221457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люцифераза</a:t>
            </a:r>
            <a:r>
              <a:rPr lang="ru-RU" dirty="0" smtClean="0"/>
              <a:t> </a:t>
            </a:r>
            <a:r>
              <a:rPr lang="ru-RU" dirty="0" smtClean="0"/>
              <a:t>коралла </a:t>
            </a:r>
            <a:r>
              <a:rPr lang="en-US" dirty="0" err="1" smtClean="0"/>
              <a:t>Renilla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071934" y="5143512"/>
            <a:ext cx="71438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072728" y="5143512"/>
            <a:ext cx="713586" cy="7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429256" y="4643446"/>
            <a:ext cx="214314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EYFP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Задача: Сконструировать гибридный белок с лучшими </a:t>
            </a:r>
            <a:r>
              <a:rPr lang="ru-RU" dirty="0" err="1" smtClean="0">
                <a:solidFill>
                  <a:srgbClr val="FFFF00"/>
                </a:solidFill>
              </a:rPr>
              <a:t>биолюминесцентными</a:t>
            </a:r>
            <a:r>
              <a:rPr lang="ru-RU" dirty="0" smtClean="0">
                <a:solidFill>
                  <a:srgbClr val="FFFF00"/>
                </a:solidFill>
              </a:rPr>
              <a:t> свойствами.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643182"/>
            <a:ext cx="7258072" cy="26971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Путем использования мутанта </a:t>
            </a:r>
            <a:r>
              <a:rPr lang="ru-RU" dirty="0" err="1" smtClean="0"/>
              <a:t>л</a:t>
            </a:r>
            <a:r>
              <a:rPr lang="ru-RU" dirty="0" err="1" smtClean="0"/>
              <a:t>юцифераза</a:t>
            </a:r>
            <a:r>
              <a:rPr lang="ru-RU" dirty="0" smtClean="0"/>
              <a:t> коралла </a:t>
            </a:r>
            <a:r>
              <a:rPr lang="en-US" dirty="0" err="1" smtClean="0"/>
              <a:t>Renilla</a:t>
            </a:r>
            <a:r>
              <a:rPr lang="en-US" dirty="0" smtClean="0"/>
              <a:t> </a:t>
            </a:r>
            <a:r>
              <a:rPr lang="en-US" dirty="0" err="1" smtClean="0"/>
              <a:t>muelleri</a:t>
            </a:r>
            <a:r>
              <a:rPr lang="ru-RU" dirty="0" smtClean="0"/>
              <a:t> (</a:t>
            </a:r>
            <a:r>
              <a:rPr lang="en-US" dirty="0" err="1" smtClean="0"/>
              <a:t>yRmLuc</a:t>
            </a:r>
            <a:r>
              <a:rPr lang="en-US" dirty="0" smtClean="0"/>
              <a:t>) </a:t>
            </a:r>
            <a:r>
              <a:rPr lang="ru-RU" dirty="0" smtClean="0"/>
              <a:t>(желтый) и </a:t>
            </a:r>
            <a:r>
              <a:rPr lang="ru-RU" dirty="0" err="1" smtClean="0"/>
              <a:t>флоуресцентных</a:t>
            </a:r>
            <a:r>
              <a:rPr lang="ru-RU" dirty="0" smtClean="0"/>
              <a:t> белков</a:t>
            </a:r>
            <a:r>
              <a:rPr lang="en-US" dirty="0" smtClean="0"/>
              <a:t> </a:t>
            </a:r>
            <a:r>
              <a:rPr lang="en-US" dirty="0" err="1" smtClean="0"/>
              <a:t>TurboRFP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TagRFP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оранжевый).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к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7897813" cy="3533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 ходе разработки получены гибридные </a:t>
            </a:r>
            <a:r>
              <a:rPr lang="ru-RU" dirty="0" err="1" smtClean="0">
                <a:solidFill>
                  <a:srgbClr val="FFFF00"/>
                </a:solidFill>
              </a:rPr>
              <a:t>билки</a:t>
            </a:r>
            <a:r>
              <a:rPr lang="ru-RU" dirty="0" smtClean="0">
                <a:solidFill>
                  <a:srgbClr val="FFFF00"/>
                </a:solidFill>
              </a:rPr>
              <a:t>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yRmLuc</a:t>
            </a:r>
            <a:r>
              <a:rPr lang="ru-RU" dirty="0" smtClean="0"/>
              <a:t>-</a:t>
            </a:r>
            <a:r>
              <a:rPr lang="en-US" dirty="0" err="1" smtClean="0"/>
              <a:t>TagRFP</a:t>
            </a:r>
            <a:endParaRPr lang="ru-RU" dirty="0" smtClean="0"/>
          </a:p>
          <a:p>
            <a:r>
              <a:rPr lang="en-US" dirty="0" err="1" smtClean="0"/>
              <a:t>yRmLuc</a:t>
            </a:r>
            <a:r>
              <a:rPr lang="ru-RU" dirty="0" smtClean="0"/>
              <a:t>-</a:t>
            </a:r>
            <a:r>
              <a:rPr lang="en-US" dirty="0" err="1" smtClean="0"/>
              <a:t>TurboRFP</a:t>
            </a:r>
            <a:endParaRPr lang="ru-RU" dirty="0" smtClean="0"/>
          </a:p>
          <a:p>
            <a:r>
              <a:rPr lang="en-US" dirty="0" err="1" smtClean="0"/>
              <a:t>yRmLuc</a:t>
            </a:r>
            <a:r>
              <a:rPr lang="ru-RU" dirty="0" smtClean="0"/>
              <a:t>5-</a:t>
            </a:r>
            <a:r>
              <a:rPr lang="en-US" dirty="0" err="1" smtClean="0"/>
              <a:t>TurboRFP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пк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688" y="4071942"/>
            <a:ext cx="8658312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к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8198608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Результаты измерения свечения: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yRmLuc</a:t>
            </a:r>
            <a:r>
              <a:rPr lang="ru-RU" dirty="0" smtClean="0"/>
              <a:t>-</a:t>
            </a:r>
            <a:r>
              <a:rPr lang="en-US" dirty="0" err="1" smtClean="0"/>
              <a:t>TagRFP</a:t>
            </a:r>
            <a:r>
              <a:rPr lang="ru-RU" dirty="0" smtClean="0"/>
              <a:t>          3,3*10</a:t>
            </a:r>
            <a:r>
              <a:rPr lang="en-US" dirty="0" smtClean="0"/>
              <a:t>^16 RLU/</a:t>
            </a:r>
            <a:r>
              <a:rPr lang="ru-RU" dirty="0" smtClean="0"/>
              <a:t>моль</a:t>
            </a:r>
            <a:endParaRPr lang="ru-RU" dirty="0" smtClean="0"/>
          </a:p>
          <a:p>
            <a:r>
              <a:rPr lang="en-US" dirty="0" err="1" smtClean="0">
                <a:solidFill>
                  <a:srgbClr val="FFC000"/>
                </a:solidFill>
              </a:rPr>
              <a:t>yRmLuc</a:t>
            </a:r>
            <a:r>
              <a:rPr lang="ru-RU" dirty="0" smtClean="0">
                <a:solidFill>
                  <a:srgbClr val="FFC000"/>
                </a:solidFill>
              </a:rPr>
              <a:t>-</a:t>
            </a:r>
            <a:r>
              <a:rPr lang="en-US" dirty="0" err="1" smtClean="0">
                <a:solidFill>
                  <a:srgbClr val="FFC000"/>
                </a:solidFill>
              </a:rPr>
              <a:t>TurboRFP</a:t>
            </a:r>
            <a:r>
              <a:rPr lang="ru-RU" dirty="0" smtClean="0">
                <a:solidFill>
                  <a:srgbClr val="FFC000"/>
                </a:solidFill>
              </a:rPr>
              <a:t>      5,6</a:t>
            </a:r>
            <a:r>
              <a:rPr lang="ru-RU" dirty="0" smtClean="0">
                <a:solidFill>
                  <a:srgbClr val="FFC000"/>
                </a:solidFill>
              </a:rPr>
              <a:t>*10</a:t>
            </a:r>
            <a:r>
              <a:rPr lang="en-US" dirty="0" smtClean="0">
                <a:solidFill>
                  <a:srgbClr val="FFC000"/>
                </a:solidFill>
              </a:rPr>
              <a:t>^16 RLU/</a:t>
            </a:r>
            <a:r>
              <a:rPr lang="ru-RU" dirty="0" smtClean="0">
                <a:solidFill>
                  <a:srgbClr val="FFC000"/>
                </a:solidFill>
              </a:rPr>
              <a:t>моль</a:t>
            </a:r>
          </a:p>
          <a:p>
            <a:r>
              <a:rPr lang="en-US" dirty="0" err="1" smtClean="0"/>
              <a:t>yRmLuc</a:t>
            </a:r>
            <a:r>
              <a:rPr lang="ru-RU" dirty="0" smtClean="0"/>
              <a:t>5-</a:t>
            </a:r>
            <a:r>
              <a:rPr lang="en-US" dirty="0" err="1" smtClean="0"/>
              <a:t>TurboRFP</a:t>
            </a:r>
            <a:r>
              <a:rPr lang="en-US" dirty="0" smtClean="0"/>
              <a:t>    3,6</a:t>
            </a:r>
            <a:r>
              <a:rPr lang="ru-RU" dirty="0" smtClean="0"/>
              <a:t>*10</a:t>
            </a:r>
            <a:r>
              <a:rPr lang="en-US" dirty="0" smtClean="0"/>
              <a:t>^16 RLU/</a:t>
            </a:r>
            <a:r>
              <a:rPr lang="ru-RU" dirty="0" smtClean="0"/>
              <a:t>моль</a:t>
            </a:r>
          </a:p>
          <a:p>
            <a:r>
              <a:rPr lang="ru-RU" dirty="0" smtClean="0"/>
              <a:t>Мутант </a:t>
            </a:r>
            <a:r>
              <a:rPr lang="en-US" dirty="0" err="1" smtClean="0"/>
              <a:t>yRmLuc</a:t>
            </a:r>
            <a:r>
              <a:rPr lang="en-US" dirty="0" smtClean="0"/>
              <a:t>          1,9</a:t>
            </a:r>
            <a:r>
              <a:rPr lang="ru-RU" dirty="0" smtClean="0"/>
              <a:t>*10</a:t>
            </a:r>
            <a:r>
              <a:rPr lang="en-US" dirty="0" smtClean="0"/>
              <a:t>^16 RLU/</a:t>
            </a:r>
            <a:r>
              <a:rPr lang="ru-RU" dirty="0" smtClean="0"/>
              <a:t>моль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Список литературы: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1.</a:t>
            </a:r>
            <a:r>
              <a:rPr lang="ru-RU" dirty="0" smtClean="0"/>
              <a:t> </a:t>
            </a:r>
            <a:r>
              <a:rPr lang="en-US" dirty="0" smtClean="0"/>
              <a:t>de </a:t>
            </a:r>
            <a:r>
              <a:rPr lang="en-US" dirty="0" smtClean="0"/>
              <a:t>Wet J.R., Wood K.V., </a:t>
            </a:r>
            <a:r>
              <a:rPr lang="en-US" dirty="0" err="1" smtClean="0"/>
              <a:t>Helinski</a:t>
            </a:r>
            <a:r>
              <a:rPr lang="en-US" dirty="0" smtClean="0"/>
              <a:t> D.R., </a:t>
            </a:r>
            <a:r>
              <a:rPr lang="en-US" dirty="0" err="1" smtClean="0"/>
              <a:t>DeLuca</a:t>
            </a:r>
            <a:r>
              <a:rPr lang="en-US" dirty="0" smtClean="0"/>
              <a:t> M.//</a:t>
            </a:r>
          </a:p>
          <a:p>
            <a:pPr>
              <a:buNone/>
            </a:pPr>
            <a:r>
              <a:rPr lang="en-US" dirty="0" smtClean="0"/>
              <a:t>Proc. Nat. Acad. Sci. USA. 1985. V. 82. P. 7870–7873.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2.Lorenz </a:t>
            </a:r>
            <a:r>
              <a:rPr lang="en-US" dirty="0" smtClean="0"/>
              <a:t>W.W., McCann R.O., </a:t>
            </a:r>
            <a:r>
              <a:rPr lang="en-US" dirty="0" err="1" smtClean="0"/>
              <a:t>Longiaru</a:t>
            </a:r>
            <a:r>
              <a:rPr lang="en-US" dirty="0" smtClean="0"/>
              <a:t> M., </a:t>
            </a:r>
            <a:r>
              <a:rPr lang="en-US" dirty="0" err="1" smtClean="0"/>
              <a:t>Cor</a:t>
            </a:r>
            <a:r>
              <a:rPr lang="en-US" dirty="0" smtClean="0"/>
              <a:t>'</a:t>
            </a:r>
          </a:p>
          <a:p>
            <a:pPr>
              <a:buNone/>
            </a:pPr>
            <a:r>
              <a:rPr lang="en-US" dirty="0" err="1" smtClean="0"/>
              <a:t>mier</a:t>
            </a:r>
            <a:r>
              <a:rPr lang="en-US" dirty="0" smtClean="0"/>
              <a:t> M.J.// Proc. Nat. Acad. Sci. USA. 1991. V. 88.</a:t>
            </a:r>
          </a:p>
          <a:p>
            <a:pPr>
              <a:buNone/>
            </a:pPr>
            <a:r>
              <a:rPr lang="en-US" dirty="0" smtClean="0"/>
              <a:t>P. 4438–4442.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3.Markova </a:t>
            </a:r>
            <a:r>
              <a:rPr lang="en-US" dirty="0" smtClean="0"/>
              <a:t>S.V., </a:t>
            </a:r>
            <a:r>
              <a:rPr lang="en-US" dirty="0" err="1" smtClean="0"/>
              <a:t>Golz</a:t>
            </a:r>
            <a:r>
              <a:rPr lang="en-US" dirty="0" smtClean="0"/>
              <a:t> S., Frank L.A., et al. // J. Biol.</a:t>
            </a:r>
          </a:p>
          <a:p>
            <a:pPr>
              <a:buNone/>
            </a:pPr>
            <a:r>
              <a:rPr lang="en-US" dirty="0" smtClean="0"/>
              <a:t>Chem. 2004. V. 279. P. 3212–3217.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4.Tannous </a:t>
            </a:r>
            <a:r>
              <a:rPr lang="en-US" dirty="0" smtClean="0"/>
              <a:t>B.A., Kim D.E., Fernandez J.L., et </a:t>
            </a:r>
            <a:r>
              <a:rPr lang="en-US" dirty="0" smtClean="0"/>
              <a:t>al. // Mol.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Ther</a:t>
            </a:r>
            <a:r>
              <a:rPr lang="en-US" dirty="0" smtClean="0"/>
              <a:t>. 2005. V. 11. P. 435–443.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5.Loening </a:t>
            </a:r>
            <a:r>
              <a:rPr lang="en-US" dirty="0" smtClean="0"/>
              <a:t>A.M., </a:t>
            </a:r>
            <a:r>
              <a:rPr lang="en-US" dirty="0" err="1" smtClean="0"/>
              <a:t>Dragulescu'Andrasi</a:t>
            </a:r>
            <a:r>
              <a:rPr lang="en-US" dirty="0" smtClean="0"/>
              <a:t> A., </a:t>
            </a:r>
            <a:r>
              <a:rPr lang="en-US" dirty="0" err="1" smtClean="0"/>
              <a:t>Gambhir</a:t>
            </a:r>
            <a:r>
              <a:rPr lang="en-US" dirty="0" smtClean="0"/>
              <a:t> S.S.//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Nat. Methods. 2010. V. 7. P. 5–6.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6.Stepanyuk </a:t>
            </a:r>
            <a:r>
              <a:rPr lang="en-US" dirty="0" smtClean="0"/>
              <a:t>G.A., </a:t>
            </a:r>
            <a:r>
              <a:rPr lang="en-US" dirty="0" err="1" smtClean="0"/>
              <a:t>Unch</a:t>
            </a:r>
            <a:r>
              <a:rPr lang="en-US" dirty="0" smtClean="0"/>
              <a:t> J., </a:t>
            </a:r>
            <a:r>
              <a:rPr lang="en-US" dirty="0" err="1" smtClean="0"/>
              <a:t>Malikova</a:t>
            </a:r>
            <a:r>
              <a:rPr lang="en-US" dirty="0" smtClean="0"/>
              <a:t> N.P., et al</a:t>
            </a:r>
            <a:r>
              <a:rPr lang="en-US" dirty="0" smtClean="0"/>
              <a:t>.// Anal.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Bioanal</a:t>
            </a:r>
            <a:r>
              <a:rPr lang="en-US" dirty="0" smtClean="0"/>
              <a:t>. Chem. 2010. V. 398. P. 1809–1817.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7.</a:t>
            </a:r>
            <a:r>
              <a:rPr lang="en-US" dirty="0" err="1" smtClean="0"/>
              <a:t>Dragulescu'Andrasi</a:t>
            </a:r>
            <a:r>
              <a:rPr lang="en-US" dirty="0" smtClean="0"/>
              <a:t> A., Chan C.T., De A., et al.// Proc.</a:t>
            </a:r>
          </a:p>
          <a:p>
            <a:pPr>
              <a:buNone/>
            </a:pPr>
            <a:r>
              <a:rPr lang="en-US" dirty="0" smtClean="0"/>
              <a:t>Nat. Acad. Sci. USA. 2011. V. 108. P. 12060–12065.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8.Merzlyak </a:t>
            </a:r>
            <a:r>
              <a:rPr lang="en-US" dirty="0" smtClean="0"/>
              <a:t>E.M., </a:t>
            </a:r>
            <a:r>
              <a:rPr lang="en-US" dirty="0" err="1" smtClean="0"/>
              <a:t>Goedhart</a:t>
            </a:r>
            <a:r>
              <a:rPr lang="en-US" dirty="0" smtClean="0"/>
              <a:t> J., </a:t>
            </a:r>
            <a:r>
              <a:rPr lang="en-US" dirty="0" err="1" smtClean="0"/>
              <a:t>Shcherbo</a:t>
            </a:r>
            <a:r>
              <a:rPr lang="en-US" dirty="0" smtClean="0"/>
              <a:t> D., et al.// Nat.</a:t>
            </a:r>
          </a:p>
          <a:p>
            <a:pPr>
              <a:buNone/>
            </a:pPr>
            <a:r>
              <a:rPr lang="en-US" dirty="0" smtClean="0"/>
              <a:t>Methods. 2007. V. 4. P. 555–557.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9.Markova </a:t>
            </a:r>
            <a:r>
              <a:rPr lang="en-US" dirty="0" smtClean="0"/>
              <a:t>S.V., </a:t>
            </a:r>
            <a:r>
              <a:rPr lang="en-US" dirty="0" err="1" smtClean="0"/>
              <a:t>Burakova</a:t>
            </a:r>
            <a:r>
              <a:rPr lang="en-US" dirty="0" smtClean="0"/>
              <a:t> L.P., Frank L.A., et al.// Pho</a:t>
            </a:r>
          </a:p>
          <a:p>
            <a:pPr>
              <a:buNone/>
            </a:pPr>
            <a:r>
              <a:rPr lang="en-US" dirty="0" err="1" smtClean="0"/>
              <a:t>tochem</a:t>
            </a:r>
            <a:r>
              <a:rPr lang="en-US" dirty="0" smtClean="0"/>
              <a:t>. and </a:t>
            </a:r>
            <a:r>
              <a:rPr lang="en-US" dirty="0" err="1" smtClean="0"/>
              <a:t>Photobiol</a:t>
            </a:r>
            <a:r>
              <a:rPr lang="en-US" dirty="0" smtClean="0"/>
              <a:t>. Sci. 2010. V. 9. P. 757–765.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10.Subach </a:t>
            </a:r>
            <a:r>
              <a:rPr lang="en-US" dirty="0" smtClean="0"/>
              <a:t>O.M., </a:t>
            </a:r>
            <a:r>
              <a:rPr lang="en-US" dirty="0" err="1" smtClean="0"/>
              <a:t>Malashkevich</a:t>
            </a:r>
            <a:r>
              <a:rPr lang="en-US" dirty="0" smtClean="0"/>
              <a:t> V.N., </a:t>
            </a:r>
            <a:r>
              <a:rPr lang="en-US" dirty="0" err="1" smtClean="0"/>
              <a:t>Zencheck</a:t>
            </a:r>
            <a:r>
              <a:rPr lang="en-US" dirty="0" smtClean="0"/>
              <a:t> W.D.,</a:t>
            </a:r>
          </a:p>
          <a:p>
            <a:pPr>
              <a:buNone/>
            </a:pPr>
            <a:r>
              <a:rPr lang="en-US" dirty="0" smtClean="0"/>
              <a:t>et al.// Chem. Biol. 2010. V. 17. P. 333–341.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11.Lakowicz </a:t>
            </a:r>
            <a:r>
              <a:rPr lang="en-US" dirty="0" err="1" smtClean="0"/>
              <a:t>J.R.Principles</a:t>
            </a:r>
            <a:r>
              <a:rPr lang="en-US" dirty="0" smtClean="0"/>
              <a:t> of Fluorescence Spectroscopy.</a:t>
            </a:r>
          </a:p>
          <a:p>
            <a:pPr>
              <a:buNone/>
            </a:pPr>
            <a:r>
              <a:rPr lang="en-US" dirty="0" smtClean="0"/>
              <a:t>B.: Springer, 2006.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12.Loening </a:t>
            </a:r>
            <a:r>
              <a:rPr lang="en-US" dirty="0" smtClean="0"/>
              <a:t>A.M., </a:t>
            </a:r>
            <a:r>
              <a:rPr lang="en-US" dirty="0" err="1" smtClean="0"/>
              <a:t>Fenn</a:t>
            </a:r>
            <a:r>
              <a:rPr lang="en-US" dirty="0" smtClean="0"/>
              <a:t> T.D., </a:t>
            </a:r>
            <a:r>
              <a:rPr lang="en-US" dirty="0" err="1" smtClean="0"/>
              <a:t>Gambhir</a:t>
            </a:r>
            <a:r>
              <a:rPr lang="en-US" dirty="0" smtClean="0"/>
              <a:t> S.S.// J. Mol. Biol.</a:t>
            </a:r>
          </a:p>
          <a:p>
            <a:pPr>
              <a:buNone/>
            </a:pPr>
            <a:r>
              <a:rPr lang="en-US" dirty="0" smtClean="0"/>
              <a:t>2007. V. 374. P. 1017–1028.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13.Shimomura </a:t>
            </a:r>
            <a:r>
              <a:rPr lang="en-US" dirty="0" err="1" smtClean="0"/>
              <a:t>O.Bioluminescence</a:t>
            </a:r>
            <a:r>
              <a:rPr lang="en-US" dirty="0" smtClean="0"/>
              <a:t>: Chemical </a:t>
            </a:r>
            <a:r>
              <a:rPr lang="en-US" dirty="0" err="1" smtClean="0"/>
              <a:t>Pinciples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and Methods. Singapore: World Sci., 2006.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14.Ward </a:t>
            </a:r>
            <a:r>
              <a:rPr lang="en-US" dirty="0" smtClean="0"/>
              <a:t>W.W., Cormier M.J.// J. Biol. Chem. 1979.</a:t>
            </a:r>
          </a:p>
          <a:p>
            <a:pPr>
              <a:buNone/>
            </a:pPr>
            <a:r>
              <a:rPr lang="en-US" dirty="0" smtClean="0"/>
              <a:t>V. 254. P. 781–788.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567</Words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Высокоактивный BRET-Репортер на основе «желтого» мутанта люциферазы RENILLA MUELLERI.</vt:lpstr>
      <vt:lpstr>Развитие биологии, медицины и фармакологии требует создания неинвазивных технологий визуализации процессов in vivo.</vt:lpstr>
      <vt:lpstr>Метод BRET</vt:lpstr>
      <vt:lpstr>Задача: Сконструировать гибридный белок с лучшими биолюминесцентными свойствами.</vt:lpstr>
      <vt:lpstr>Слайд 5</vt:lpstr>
      <vt:lpstr>В ходе разработки получены гибридные билки:</vt:lpstr>
      <vt:lpstr>Слайд 7</vt:lpstr>
      <vt:lpstr>Результаты измерения свечения:</vt:lpstr>
      <vt:lpstr>Список литературы: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Высокоактивный BRET-Репортер на основе «желтого» мутанта люциферазы RENILLA MUELLERI.</dc:title>
  <dc:creator>пк</dc:creator>
  <cp:lastModifiedBy>пк</cp:lastModifiedBy>
  <cp:revision>9</cp:revision>
  <dcterms:created xsi:type="dcterms:W3CDTF">2014-04-17T14:40:09Z</dcterms:created>
  <dcterms:modified xsi:type="dcterms:W3CDTF">2014-04-17T16:05:57Z</dcterms:modified>
</cp:coreProperties>
</file>