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6"/>
  </p:notesMasterIdLst>
  <p:sldIdLst>
    <p:sldId id="256" r:id="rId2"/>
    <p:sldId id="280" r:id="rId3"/>
    <p:sldId id="287" r:id="rId4"/>
    <p:sldId id="278" r:id="rId5"/>
    <p:sldId id="281" r:id="rId6"/>
    <p:sldId id="286" r:id="rId7"/>
    <p:sldId id="279" r:id="rId8"/>
    <p:sldId id="282" r:id="rId9"/>
    <p:sldId id="289" r:id="rId10"/>
    <p:sldId id="277" r:id="rId11"/>
    <p:sldId id="283" r:id="rId12"/>
    <p:sldId id="285" r:id="rId13"/>
    <p:sldId id="288" r:id="rId14"/>
    <p:sldId id="28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F1F3F7-25C6-4AAC-8B5A-BA402B3528CE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5F344-2250-4744-9490-91DD4DBB49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23714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5F344-2250-4744-9490-91DD4DBB496D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2348A-404C-431A-B8BA-66B1363C7832}" type="datetime1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6F07-C83E-4637-9D01-A377DF5879AA}" type="datetime1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9DAF7-7CB1-4E01-93C6-64815073CBD6}" type="datetime1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460A-6613-41AA-8277-6B1CB16BD92E}" type="datetime1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361-D35B-4C17-8AF9-C8C87031E82D}" type="datetime1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6875-91B3-4A2A-B20F-ED97C631D3A3}" type="datetime1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6B6D-8D87-40E6-A1B8-D3E26F75B393}" type="datetime1">
              <a:rPr lang="ru-RU" smtClean="0"/>
              <a:pPr/>
              <a:t>27.01.2014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82C01-4D25-4C31-AD18-B9FC4AB57BA0}" type="datetime1">
              <a:rPr lang="ru-RU" smtClean="0"/>
              <a:pPr/>
              <a:t>27.01.2014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1905-8C57-4179-839C-2516F562541F}" type="datetime1">
              <a:rPr lang="ru-RU" smtClean="0"/>
              <a:pPr/>
              <a:t>27.01.2014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4DEDF-DE59-44E2-A144-25660E97EEEF}" type="datetime1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A6C0A-4BA0-4DA1-926C-23D01CD7037E}" type="datetime1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95B81-25DA-4CE7-A398-888FCB37D447}" type="datetime1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bi.ac.uk/thornton-srv/databases/cgi-bin/enzymes/GetPage.pl?ec_number=1.15.-.-" TargetMode="External"/><Relationship Id="rId2" Type="http://schemas.openxmlformats.org/officeDocument/2006/relationships/hyperlink" Target="http://www.ebi.ac.uk/thornton-srv/databases/cgi-bin/enzymes/GetPage.pl?ec_number=1.-.-.-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bi.ac.uk/thornton-srv/databases/cgi-bin/enzymes/GetPage.pl?ec_number=1.15.1.-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857496"/>
            <a:ext cx="8429684" cy="2252666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2"/>
                </a:solidFill>
              </a:rPr>
              <a:t>Display </a:t>
            </a:r>
            <a:r>
              <a:rPr lang="en-US" sz="4400" b="1" dirty="0" smtClean="0">
                <a:solidFill>
                  <a:schemeClr val="tx2"/>
                </a:solidFill>
              </a:rPr>
              <a:t>Modes</a:t>
            </a:r>
            <a:endParaRPr lang="ru-RU" sz="4400" b="1" dirty="0" smtClean="0">
              <a:solidFill>
                <a:schemeClr val="tx2"/>
              </a:solidFill>
            </a:endParaRPr>
          </a:p>
          <a:p>
            <a:r>
              <a:rPr lang="ru-RU" sz="4400" b="1" i="1" u="sng" dirty="0" smtClean="0">
                <a:solidFill>
                  <a:schemeClr val="tx2"/>
                </a:solidFill>
              </a:rPr>
              <a:t>EC </a:t>
            </a:r>
            <a:r>
              <a:rPr lang="en-US" sz="4400" b="1" i="1" u="sng" dirty="0" smtClean="0">
                <a:solidFill>
                  <a:schemeClr val="tx2"/>
                </a:solidFill>
              </a:rPr>
              <a:t>3.2.1.1</a:t>
            </a:r>
            <a:r>
              <a:rPr lang="en-US" sz="4400" b="1" dirty="0" smtClean="0">
                <a:solidFill>
                  <a:schemeClr val="tx2"/>
                </a:solidFill>
              </a:rPr>
              <a:t>: Alpha-amylase</a:t>
            </a:r>
            <a:endParaRPr lang="ru-RU" sz="4400" b="1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47864" y="6263010"/>
            <a:ext cx="1842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Красноярск </a:t>
            </a:r>
            <a:r>
              <a:rPr lang="ru-RU" dirty="0" smtClean="0"/>
              <a:t>2013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237494" y="5461193"/>
            <a:ext cx="23669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err="1" smtClean="0"/>
              <a:t>Русинова</a:t>
            </a:r>
            <a:r>
              <a:rPr lang="ru-RU" sz="2000" dirty="0" smtClean="0"/>
              <a:t> Анастасия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331640" y="0"/>
            <a:ext cx="627582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/>
              <a:t>Федеральное агентство по образованию</a:t>
            </a:r>
          </a:p>
          <a:p>
            <a:pPr algn="ctr"/>
            <a:r>
              <a:rPr lang="ru-RU" dirty="0">
                <a:ea typeface="Times New Roman" pitchFamily="18" charset="0"/>
                <a:cs typeface="Times New Roman" pitchFamily="18" charset="0"/>
              </a:rPr>
              <a:t>Федеральное государственное автономное образовательное </a:t>
            </a:r>
            <a:br>
              <a:rPr lang="ru-RU" dirty="0">
                <a:ea typeface="Times New Roman" pitchFamily="18" charset="0"/>
                <a:cs typeface="Times New Roman" pitchFamily="18" charset="0"/>
              </a:rPr>
            </a:br>
            <a:r>
              <a:rPr lang="ru-RU" dirty="0">
                <a:ea typeface="Times New Roman" pitchFamily="18" charset="0"/>
                <a:cs typeface="Times New Roman" pitchFamily="18" charset="0"/>
              </a:rPr>
              <a:t>учреждение высшего профессионального образования</a:t>
            </a:r>
          </a:p>
          <a:p>
            <a:pPr algn="ctr"/>
            <a:r>
              <a:rPr lang="ru-RU" dirty="0"/>
              <a:t>«СИБИРСКИЙ ФЕДЕРАЛЬНЫЙ УНИВЕРСИТЕТ»</a:t>
            </a:r>
          </a:p>
          <a:p>
            <a:pPr algn="ctr"/>
            <a:r>
              <a:rPr lang="ru-RU" dirty="0"/>
              <a:t> </a:t>
            </a:r>
          </a:p>
          <a:p>
            <a:pPr algn="ctr"/>
            <a:r>
              <a:rPr lang="ru-RU" dirty="0"/>
              <a:t>Институт фундаментальной биологии и биотехнологии</a:t>
            </a:r>
          </a:p>
          <a:p>
            <a:pPr algn="ctr"/>
            <a:r>
              <a:rPr lang="ru-RU" dirty="0"/>
              <a:t>Кафедра биофизики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83474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142976" y="214290"/>
            <a:ext cx="6925677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Электростатический потенциал в</a:t>
            </a:r>
            <a:b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воде (</a:t>
            </a:r>
            <a:r>
              <a:rPr lang="el-GR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ε=80)</a:t>
            </a:r>
            <a:endParaRPr lang="ru-RU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7170" name="Picture 2" descr="C:\Users\Настя\Desktop\амилаза\эл стат по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428736"/>
            <a:ext cx="6643734" cy="50266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18103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428604"/>
            <a:ext cx="789171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Доступность растворителю</a:t>
            </a:r>
            <a:endParaRPr lang="ru-RU" sz="4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9218" name="Picture 2" descr="C:\Users\Настя\Desktop\амилаза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428736"/>
            <a:ext cx="6786610" cy="46503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428604"/>
            <a:ext cx="797590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Окрашивание по </a:t>
            </a:r>
            <a:r>
              <a:rPr lang="en-US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B-factor</a:t>
            </a:r>
            <a:endParaRPr lang="ru-RU" sz="4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42" name="Picture 2" descr="C:\Users\Настя\Desktop\амилаза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357298"/>
            <a:ext cx="6643734" cy="46471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0"/>
            <a:ext cx="842968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Цветовое распределение всех</a:t>
            </a:r>
            <a:br>
              <a:rPr lang="ru-RU" sz="36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3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аминокислотных остатков</a:t>
            </a:r>
            <a:endParaRPr lang="ru-RU" sz="3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1266" name="Picture 2" descr="C:\Users\Настя\Desktop\амилаза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500174"/>
            <a:ext cx="6429420" cy="4512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357290" y="357166"/>
            <a:ext cx="6435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Карта </a:t>
            </a:r>
            <a:r>
              <a:rPr lang="ru-RU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Рамачандра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8194" name="Picture 2" descr="C:\Users\Настя\Desktop\амилаза\рамач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1428736"/>
            <a:ext cx="6929486" cy="43666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28736"/>
            <a:ext cx="8258204" cy="4697427"/>
          </a:xfrm>
        </p:spPr>
        <p:txBody>
          <a:bodyPr>
            <a:normAutofit/>
          </a:bodyPr>
          <a:lstStyle/>
          <a:p>
            <a:pPr>
              <a:buNone/>
            </a:pPr>
            <a:endParaRPr lang="ru-RU" b="1" i="1" dirty="0">
              <a:solidFill>
                <a:srgbClr val="00B0F0"/>
              </a:solidFill>
              <a:hlinkClick r:id="rId2"/>
            </a:endParaRPr>
          </a:p>
          <a:p>
            <a:pPr>
              <a:buNone/>
            </a:pPr>
            <a:r>
              <a:rPr lang="ru-RU" b="1" i="1" dirty="0">
                <a:solidFill>
                  <a:srgbClr val="00B0F0"/>
                </a:solidFill>
                <a:hlinkClick r:id="rId2"/>
              </a:rPr>
              <a:t>EC </a:t>
            </a:r>
            <a:r>
              <a:rPr lang="ru-RU" b="1" i="1" dirty="0" smtClean="0">
                <a:solidFill>
                  <a:srgbClr val="00B0F0"/>
                </a:solidFill>
                <a:hlinkClick r:id="rId2"/>
              </a:rPr>
              <a:t>3. </a:t>
            </a:r>
            <a:r>
              <a:rPr lang="ru-RU" b="1" i="1" dirty="0">
                <a:solidFill>
                  <a:srgbClr val="00B0F0"/>
                </a:solidFill>
                <a:hlinkClick r:id="rId2"/>
              </a:rPr>
              <a:t>-. </a:t>
            </a:r>
            <a:r>
              <a:rPr lang="ru-RU" b="1" i="1" dirty="0">
                <a:solidFill>
                  <a:srgbClr val="92D050"/>
                </a:solidFill>
                <a:hlinkClick r:id="rId2"/>
              </a:rPr>
              <a:t>-.</a:t>
            </a:r>
            <a:r>
              <a:rPr lang="ru-RU" b="1" i="1" dirty="0">
                <a:solidFill>
                  <a:srgbClr val="00B0F0"/>
                </a:solidFill>
                <a:hlinkClick r:id="rId2"/>
              </a:rPr>
              <a:t> -</a:t>
            </a:r>
            <a:r>
              <a:rPr lang="ru-RU" dirty="0"/>
              <a:t>   </a:t>
            </a:r>
            <a:r>
              <a:rPr lang="ru-RU" dirty="0" smtClean="0"/>
              <a:t>Гидролазы, катализирующие гидролиз химических связей</a:t>
            </a:r>
            <a:r>
              <a:rPr lang="ru-RU" dirty="0"/>
              <a:t> </a:t>
            </a:r>
          </a:p>
          <a:p>
            <a:pPr>
              <a:buNone/>
            </a:pPr>
            <a:r>
              <a:rPr lang="ru-RU" b="1" i="1" dirty="0">
                <a:solidFill>
                  <a:srgbClr val="00B0F0"/>
                </a:solidFill>
                <a:hlinkClick r:id="rId3"/>
              </a:rPr>
              <a:t>EC </a:t>
            </a:r>
            <a:r>
              <a:rPr lang="ru-RU" b="1" i="1" dirty="0" smtClean="0">
                <a:solidFill>
                  <a:srgbClr val="00B0F0"/>
                </a:solidFill>
                <a:hlinkClick r:id="rId3"/>
              </a:rPr>
              <a:t>3.</a:t>
            </a:r>
            <a:r>
              <a:rPr lang="ru-RU" b="1" i="1" dirty="0" smtClean="0">
                <a:solidFill>
                  <a:srgbClr val="00B0F0"/>
                </a:solidFill>
                <a:hlinkClick r:id="rId3"/>
              </a:rPr>
              <a:t>2</a:t>
            </a:r>
            <a:r>
              <a:rPr lang="ru-RU" b="1" i="1" dirty="0" smtClean="0">
                <a:solidFill>
                  <a:srgbClr val="00B0F0"/>
                </a:solidFill>
                <a:hlinkClick r:id="rId3"/>
              </a:rPr>
              <a:t>. </a:t>
            </a:r>
            <a:r>
              <a:rPr lang="ru-RU" b="1" i="1" dirty="0">
                <a:solidFill>
                  <a:srgbClr val="00B0F0"/>
                </a:solidFill>
                <a:hlinkClick r:id="rId3"/>
              </a:rPr>
              <a:t>-. -</a:t>
            </a:r>
            <a:r>
              <a:rPr lang="ru-RU" dirty="0"/>
              <a:t> </a:t>
            </a:r>
            <a:r>
              <a:rPr lang="ru-RU" dirty="0" smtClean="0"/>
              <a:t> </a:t>
            </a:r>
            <a:r>
              <a:rPr lang="ru-RU" dirty="0" err="1" smtClean="0"/>
              <a:t>Гидролизуют</a:t>
            </a:r>
            <a:r>
              <a:rPr lang="ru-RU" dirty="0" smtClean="0"/>
              <a:t> </a:t>
            </a:r>
            <a:r>
              <a:rPr lang="ru-RU" dirty="0" smtClean="0"/>
              <a:t>сахара</a:t>
            </a:r>
            <a:endParaRPr lang="ru-RU" dirty="0"/>
          </a:p>
          <a:p>
            <a:pPr>
              <a:buNone/>
            </a:pPr>
            <a:r>
              <a:rPr lang="ru-RU" b="1" i="1" dirty="0">
                <a:solidFill>
                  <a:schemeClr val="tx2"/>
                </a:solidFill>
                <a:hlinkClick r:id="rId4"/>
              </a:rPr>
              <a:t>ЕС </a:t>
            </a:r>
            <a:r>
              <a:rPr lang="ru-RU" b="1" i="1" dirty="0" smtClean="0">
                <a:solidFill>
                  <a:schemeClr val="tx2"/>
                </a:solidFill>
                <a:hlinkClick r:id="rId4"/>
              </a:rPr>
              <a:t>3</a:t>
            </a:r>
            <a:r>
              <a:rPr lang="ru-RU" b="1" i="1" dirty="0" smtClean="0">
                <a:solidFill>
                  <a:schemeClr val="tx2"/>
                </a:solidFill>
                <a:hlinkClick r:id="rId4"/>
              </a:rPr>
              <a:t>.2.1 </a:t>
            </a:r>
            <a:r>
              <a:rPr lang="ru-RU" b="1" i="1" dirty="0">
                <a:solidFill>
                  <a:schemeClr val="tx2"/>
                </a:solidFill>
                <a:hlinkClick r:id="rId4"/>
              </a:rPr>
              <a:t>-.</a:t>
            </a:r>
            <a:r>
              <a:rPr lang="ru-RU" b="1" i="1" dirty="0">
                <a:solidFill>
                  <a:schemeClr val="tx2"/>
                </a:solidFill>
              </a:rPr>
              <a:t> </a:t>
            </a:r>
            <a:r>
              <a:rPr lang="ru-RU" dirty="0"/>
              <a:t> </a:t>
            </a:r>
            <a:r>
              <a:rPr lang="ru-RU" dirty="0" smtClean="0"/>
              <a:t>Амилаза</a:t>
            </a:r>
            <a:endParaRPr lang="ru-RU" dirty="0"/>
          </a:p>
          <a:p>
            <a:pPr>
              <a:buNone/>
            </a:pPr>
            <a:r>
              <a:rPr lang="ru-RU" b="1" i="1" u="sng" dirty="0">
                <a:solidFill>
                  <a:schemeClr val="tx2"/>
                </a:solidFill>
              </a:rPr>
              <a:t>EC </a:t>
            </a:r>
            <a:r>
              <a:rPr lang="ru-RU" b="1" i="1" u="sng" dirty="0" smtClean="0">
                <a:solidFill>
                  <a:schemeClr val="tx2"/>
                </a:solidFill>
              </a:rPr>
              <a:t>3</a:t>
            </a:r>
            <a:r>
              <a:rPr lang="ru-RU" b="1" i="1" u="sng" dirty="0" smtClean="0">
                <a:solidFill>
                  <a:schemeClr val="tx2"/>
                </a:solidFill>
              </a:rPr>
              <a:t>.2.1.1</a:t>
            </a:r>
            <a:r>
              <a:rPr lang="ru-RU" b="1" dirty="0"/>
              <a:t> </a:t>
            </a:r>
            <a:r>
              <a:rPr lang="ru-RU" b="1" dirty="0" smtClean="0"/>
              <a:t> </a:t>
            </a:r>
            <a:r>
              <a:rPr lang="el-GR" b="1" dirty="0" smtClean="0"/>
              <a:t>α-</a:t>
            </a:r>
            <a:r>
              <a:rPr lang="ru-RU" b="1" dirty="0" smtClean="0"/>
              <a:t>Амилаза</a:t>
            </a:r>
            <a:r>
              <a:rPr lang="ru-RU" dirty="0"/>
              <a:t> 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/>
          <a:lstStyle/>
          <a:p>
            <a:r>
              <a:rPr lang="el-GR" b="1" dirty="0" smtClean="0">
                <a:solidFill>
                  <a:schemeClr val="tx2"/>
                </a:solidFill>
              </a:rPr>
              <a:t>α-</a:t>
            </a:r>
            <a:r>
              <a:rPr lang="ru-RU" b="1" dirty="0" smtClean="0">
                <a:solidFill>
                  <a:schemeClr val="tx2"/>
                </a:solidFill>
              </a:rPr>
              <a:t>Амилаза</a:t>
            </a:r>
            <a:endParaRPr lang="ru-RU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9692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chemeClr val="tx2"/>
                </a:solidFill>
              </a:rPr>
              <a:t>α-</a:t>
            </a:r>
            <a:r>
              <a:rPr lang="ru-RU" b="1" dirty="0" smtClean="0">
                <a:solidFill>
                  <a:schemeClr val="tx2"/>
                </a:solidFill>
              </a:rPr>
              <a:t>Амилаза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Амила́за</a:t>
            </a:r>
            <a:r>
              <a:rPr lang="ru-RU" dirty="0" smtClean="0"/>
              <a:t> (англ. </a:t>
            </a:r>
            <a:r>
              <a:rPr lang="ru-RU" dirty="0" err="1" smtClean="0"/>
              <a:t>Amylase</a:t>
            </a:r>
            <a:r>
              <a:rPr lang="ru-RU" dirty="0" smtClean="0"/>
              <a:t>) — фермент, </a:t>
            </a:r>
            <a:r>
              <a:rPr lang="ru-RU" dirty="0" err="1" smtClean="0"/>
              <a:t>гликозил-гидролаза</a:t>
            </a:r>
            <a:r>
              <a:rPr lang="ru-RU" dirty="0" smtClean="0"/>
              <a:t>, расщепляющий крахмал до олигосахаридов, относится к ферментам </a:t>
            </a:r>
            <a:r>
              <a:rPr lang="ru-RU" dirty="0" smtClean="0"/>
              <a:t>пищеварения. </a:t>
            </a:r>
            <a:r>
              <a:rPr lang="ru-RU" dirty="0" smtClean="0"/>
              <a:t>Существует три типа амилаз, обозначаемых альфа, бета и гамма. Расщепляет α-1,4-гликозидную связь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α-Амилаза </a:t>
            </a:r>
            <a:r>
              <a:rPr lang="ru-RU" dirty="0" smtClean="0"/>
              <a:t>(КФ 3.2.1.1; 1,4-α-D-глюкан-глюканогидролаза; </a:t>
            </a:r>
            <a:r>
              <a:rPr lang="ru-RU" dirty="0" err="1" smtClean="0"/>
              <a:t>гликогеназа</a:t>
            </a:r>
            <a:r>
              <a:rPr lang="ru-RU" dirty="0" smtClean="0"/>
              <a:t>) является </a:t>
            </a:r>
            <a:r>
              <a:rPr lang="ru-RU" dirty="0" err="1" smtClean="0"/>
              <a:t>кальций-зависимым</a:t>
            </a:r>
            <a:r>
              <a:rPr lang="ru-RU" dirty="0" smtClean="0"/>
              <a:t> ферментом. К этому типу относятся амилаза слюнных желез и амилаза поджелудочной железы. Она способна </a:t>
            </a:r>
            <a:r>
              <a:rPr lang="ru-RU" dirty="0" err="1" smtClean="0"/>
              <a:t>гидролизовать</a:t>
            </a:r>
            <a:r>
              <a:rPr lang="ru-RU" dirty="0" smtClean="0"/>
              <a:t> полисахаридную цепь крахмала и других длинноцепочечных углеводов в любом месте. Таким образом, процесс гидролиза ускоряется и приводит к образованию олигосахаридов различной длины. У животных </a:t>
            </a:r>
            <a:r>
              <a:rPr lang="ru-RU" dirty="0" err="1" smtClean="0"/>
              <a:t>α-амилаза </a:t>
            </a:r>
            <a:r>
              <a:rPr lang="ru-RU" dirty="0" smtClean="0"/>
              <a:t>является основным пищеварительным ферментом. 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428604"/>
            <a:ext cx="72525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Основной вид белка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C:\Users\Настя\Desktop\амилаза\Безымянны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500174"/>
            <a:ext cx="5715040" cy="45294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42843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285728"/>
            <a:ext cx="72980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Вторичная структура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2050" name="Picture 2" descr="C:\Users\Настя\Desktop\амилаза\втор ст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285860"/>
            <a:ext cx="7016307" cy="50932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797842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357166"/>
            <a:ext cx="68579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Риббон</a:t>
            </a:r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диаграмма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3074" name="Picture 2" descr="C:\Users\Настя\Desktop\амилаза\рибб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357298"/>
            <a:ext cx="6215106" cy="49777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428604"/>
            <a:ext cx="755027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Водородные связи в белке</a:t>
            </a:r>
          </a:p>
        </p:txBody>
      </p:sp>
      <p:pic>
        <p:nvPicPr>
          <p:cNvPr id="4098" name="Picture 2" descr="C:\Users\Настя\Desktop\амилаза\vod_sv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785926"/>
            <a:ext cx="4200525" cy="3648075"/>
          </a:xfrm>
          <a:prstGeom prst="rect">
            <a:avLst/>
          </a:prstGeom>
          <a:noFill/>
        </p:spPr>
      </p:pic>
      <p:pic>
        <p:nvPicPr>
          <p:cNvPr id="4099" name="Picture 3" descr="C:\Users\Настя\Desktop\амилаза\vod_sv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1785926"/>
            <a:ext cx="3638550" cy="36480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55442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357166"/>
            <a:ext cx="547867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Атомная структура</a:t>
            </a:r>
            <a:endParaRPr lang="ru-RU" sz="4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2" name="Picture 2" descr="C:\Users\Настя\Desktop\амилаза\атомн ст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285860"/>
            <a:ext cx="5857916" cy="4751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202892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357166"/>
            <a:ext cx="729937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spc="0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Ван-дер-Ваальсовы</a:t>
            </a:r>
            <a:r>
              <a:rPr lang="ru-RU" sz="44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связи</a:t>
            </a:r>
          </a:p>
        </p:txBody>
      </p:sp>
      <p:pic>
        <p:nvPicPr>
          <p:cNvPr id="6146" name="Picture 2" descr="C:\Users\Настя\Desktop\амилаза\Безымянныйвандервал с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285860"/>
            <a:ext cx="6357982" cy="47894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2381</TotalTime>
  <Words>168</Words>
  <Application>Microsoft Office PowerPoint</Application>
  <PresentationFormat>Экран (4:3)</PresentationFormat>
  <Paragraphs>44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α-Амилаза</vt:lpstr>
      <vt:lpstr>α-Амилаза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Карина</dc:creator>
  <cp:lastModifiedBy>Настя</cp:lastModifiedBy>
  <cp:revision>18</cp:revision>
  <dcterms:created xsi:type="dcterms:W3CDTF">2013-12-15T17:04:21Z</dcterms:created>
  <dcterms:modified xsi:type="dcterms:W3CDTF">2014-01-27T09:09:49Z</dcterms:modified>
</cp:coreProperties>
</file>