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68" r:id="rId2"/>
    <p:sldId id="261" r:id="rId3"/>
    <p:sldId id="269" r:id="rId4"/>
    <p:sldId id="264" r:id="rId5"/>
    <p:sldId id="270" r:id="rId6"/>
    <p:sldId id="257" r:id="rId7"/>
    <p:sldId id="263" r:id="rId8"/>
    <p:sldId id="262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4" autoAdjust="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B6B83-61B1-4AD9-B60B-63C442D0C3F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5CF9C-15A7-4036-AC86-202D5C2AD7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Рыбки семейства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Фонареглазовые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Anomalopidae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обладают своеобразными подглазничными светящимися железами, состоящими из группы трубочек, в которых жидкость содержит бактерии. В одной чайной ложке этой жидкости находится до 50 млрд. светящихся бактерий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Стая таких рыб безлунными ночами светится мерцающим сине-зеленым светом.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CF9C-15A7-4036-AC86-202D5C2AD7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</a:rPr>
              <a:t>Семейство </a:t>
            </a:r>
            <a:r>
              <a:rPr lang="ru-RU" sz="1200" dirty="0" err="1" smtClean="0">
                <a:latin typeface="+mj-lt"/>
              </a:rPr>
              <a:t>Фонареглазовые</a:t>
            </a:r>
            <a:r>
              <a:rPr lang="ru-RU" sz="1200" dirty="0" smtClean="0">
                <a:latin typeface="+mj-lt"/>
              </a:rPr>
              <a:t> (</a:t>
            </a:r>
            <a:r>
              <a:rPr lang="ru-RU" sz="1200" dirty="0" err="1" smtClean="0">
                <a:latin typeface="+mj-lt"/>
              </a:rPr>
              <a:t>Anomalopidae</a:t>
            </a:r>
            <a:r>
              <a:rPr lang="ru-RU" sz="1200" dirty="0" smtClean="0">
                <a:latin typeface="+mj-lt"/>
              </a:rPr>
              <a:t>) содержит три рода, каждый из которых представлен только одним видом.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CF9C-15A7-4036-AC86-202D5C2AD7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5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водах Индо-Малайского архипелага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Большой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фонареглаз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.ямайский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фонареглаз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Карибском море у берегов Ямайки.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CF9C-15A7-4036-AC86-202D5C2AD7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6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Все </a:t>
            </a:r>
            <a:r>
              <a:rPr lang="ru-RU" sz="1200" dirty="0" err="1" smtClean="0"/>
              <a:t>фонареглазы</a:t>
            </a:r>
            <a:r>
              <a:rPr lang="ru-RU" sz="1200" dirty="0" smtClean="0"/>
              <a:t> способны произвольно «включать» и «выключать» свои органы свечения. Конечно, рыбы не могут заставить бактерий-симбионтов светиться по своему желанию, однако они имеют возможность регулировать свечение с помощью особых приспособлений. У малого </a:t>
            </a:r>
            <a:r>
              <a:rPr lang="ru-RU" sz="1200" dirty="0" err="1" smtClean="0"/>
              <a:t>фонареглаза</a:t>
            </a:r>
            <a:r>
              <a:rPr lang="ru-RU" sz="1200" dirty="0" smtClean="0"/>
              <a:t>, например, имеется специальная кожная заслонка (нечто вроде нижнего века), которая используется наподобие ставни, скрывающей источник света. Большой </a:t>
            </a:r>
            <a:r>
              <a:rPr lang="ru-RU" sz="1200" dirty="0" err="1" smtClean="0"/>
              <a:t>фонареглаз</a:t>
            </a:r>
            <a:r>
              <a:rPr lang="ru-RU" sz="1200" dirty="0" smtClean="0"/>
              <a:t> может посредством особой мускулатуры поворачивать светящийся орган вокруг его продольной оси, так что излучение бактерий направляется внутрь и становится невидимым со стороны.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CF9C-15A7-4036-AC86-202D5C2AD7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1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</a:rPr>
              <a:t>Химической основой свечения бактерий является ферментативное окисление восстановленного </a:t>
            </a:r>
            <a:r>
              <a:rPr lang="ru-RU" sz="1200" dirty="0" err="1" smtClean="0">
                <a:latin typeface="+mj-lt"/>
              </a:rPr>
              <a:t>флавинмононуклеотида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i="1" dirty="0" smtClean="0">
                <a:latin typeface="+mj-lt"/>
              </a:rPr>
              <a:t>FMN </a:t>
            </a:r>
            <a:r>
              <a:rPr lang="ru-RU" sz="1200" dirty="0" smtClean="0">
                <a:latin typeface="+mj-lt"/>
              </a:rPr>
              <a:t>Н2 и длинноцепочечного альдегида RCHO кислородом воздуха. </a:t>
            </a:r>
            <a:r>
              <a:rPr lang="ru-RU" i="1" dirty="0" smtClean="0"/>
              <a:t>FMN </a:t>
            </a:r>
            <a:r>
              <a:rPr lang="ru-RU" dirty="0" smtClean="0"/>
              <a:t>и RCOOH – </a:t>
            </a:r>
            <a:r>
              <a:rPr lang="ru-RU" dirty="0" err="1" smtClean="0"/>
              <a:t>флавинмононуклеотид</a:t>
            </a:r>
            <a:r>
              <a:rPr lang="ru-RU" dirty="0" smtClean="0"/>
              <a:t> и карбоновая кислота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CF9C-15A7-4036-AC86-202D5C2AD7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0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 естественных условиях </a:t>
            </a:r>
            <a:r>
              <a:rPr lang="ru-RU" sz="1200" dirty="0" err="1" smtClean="0"/>
              <a:t>фонареглазы</a:t>
            </a:r>
            <a:r>
              <a:rPr lang="ru-RU" sz="1200" dirty="0" smtClean="0"/>
              <a:t> широко используют свои возможности. Периодически мигая своими «фонариками» хищник завлекает креветок или небольших рыбешек, а также отпугивает хищников и освещает путь.</a:t>
            </a:r>
          </a:p>
          <a:p>
            <a:r>
              <a:rPr lang="ru-RU" sz="1200" dirty="0" smtClean="0"/>
              <a:t>По мнению некоторых ученых разнообразные серии вспышек </a:t>
            </a:r>
            <a:r>
              <a:rPr lang="ru-RU" sz="1200" dirty="0" err="1" smtClean="0"/>
              <a:t>фонареглазов</a:t>
            </a:r>
            <a:r>
              <a:rPr lang="ru-RU" sz="1200" dirty="0" smtClean="0"/>
              <a:t> служат средством общения. Мерцание, возможно, предупреждает </a:t>
            </a:r>
            <a:r>
              <a:rPr lang="ru-RU" sz="1200" dirty="0" err="1" smtClean="0"/>
              <a:t>фонареглаза</a:t>
            </a:r>
            <a:r>
              <a:rPr lang="ru-RU" sz="1200" dirty="0" smtClean="0"/>
              <a:t>, заплывшего на чужую территорию. Обороняя свои владения, самка, выключив фонарики, плывет к непрошеному гостю, а приблизившись, внезапно включает их. Такая шоковая тактика, по-видимому, оказывает действие, и пришелец обычно удаляется.</a:t>
            </a:r>
          </a:p>
          <a:p>
            <a:r>
              <a:rPr lang="ru-RU" sz="1200" dirty="0" smtClean="0"/>
              <a:t>Эти рыбы почти не имеют промыслового значения, но индонезийские рыбаки используют светящуюся железу большого </a:t>
            </a:r>
            <a:r>
              <a:rPr lang="ru-RU" sz="1200" dirty="0" err="1" smtClean="0"/>
              <a:t>фонареглаза</a:t>
            </a:r>
            <a:r>
              <a:rPr lang="ru-RU" sz="1200" dirty="0" smtClean="0"/>
              <a:t> в качестве наживки при лове других рыб на удочки.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CF9C-15A7-4036-AC86-202D5C2AD7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5AD5-B380-42E1-83B1-C10AEB3A2842}" type="datetime1">
              <a:rPr lang="ru-RU" smtClean="0"/>
              <a:t>14.12.2013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F234-2370-4011-AC14-130BEC3B4FC1}" type="datetime1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384F-FC34-4168-BA9D-951A50BEB3C0}" type="datetime1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EE2D-1077-4427-B4E1-58B7238DB1D4}" type="datetime1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2AB1-2D96-438D-8458-C8BD66311E83}" type="datetime1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B12-F232-4440-8194-9056C2430155}" type="datetime1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6E0-A1CE-451F-BA3C-AEE20159960C}" type="datetime1">
              <a:rPr lang="ru-RU" smtClean="0"/>
              <a:t>14.12.2013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99FD-8494-48CB-9E39-A0596B8650A4}" type="datetime1">
              <a:rPr lang="ru-RU" smtClean="0"/>
              <a:t>14.12.2013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F7B5-4A2F-4EB1-8216-556C8D5F91A7}" type="datetime1">
              <a:rPr lang="ru-RU" smtClean="0"/>
              <a:t>14.12.2013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B5E-D37F-4769-8785-602E4CBF941F}" type="datetime1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329-FC60-43EF-8504-E6B05B28829F}" type="datetime1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F96EB5-1E5F-4CB8-B303-CAC58E3DBC42}" type="datetime1">
              <a:rPr lang="ru-RU" smtClean="0"/>
              <a:t>14.12.2013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fidf.blogspot.ru/2012/05/laweri-ikan-bercahaya-dari-laut-banda.html" TargetMode="External"/><Relationship Id="rId2" Type="http://schemas.openxmlformats.org/officeDocument/2006/relationships/hyperlink" Target="http://www.natgeocreative.com/photography/7844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biology.info/Lin.html" TargetMode="External"/><Relationship Id="rId5" Type="http://schemas.openxmlformats.org/officeDocument/2006/relationships/hyperlink" Target="http://reefcentral.ru/news/detail.php?ELEMENT_ID=9066" TargetMode="External"/><Relationship Id="rId4" Type="http://schemas.openxmlformats.org/officeDocument/2006/relationships/hyperlink" Target="http://animalworld.com.ua/news/Podmigivajushhije-rybki-semejstva-fonareglazovyje-lat-Anomalopidae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animalworld.tumblr.com/post/13286890980/flashlight-fish-photoblepharon-palpebrat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dafidf.blogspot.ru/2012/05/laweri-ikan-bercahaya-dari-laut-banda.html" TargetMode="External"/><Relationship Id="rId4" Type="http://schemas.openxmlformats.org/officeDocument/2006/relationships/hyperlink" Target="http://www.natgeocreative.com/photography/78444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imalworld.com.ua/news/Podmigivajushhije-rybki-semejstva-fonareglazovyje-lat-Anomalopidae-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scoverlife.org/mp/20q?search=Photoblephar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efcentral.ru/news/detail.php?ELEMENT_ID=9066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otobiology.info/Lin.html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703" y="25383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Рыбка-</a:t>
            </a:r>
            <a:r>
              <a:rPr lang="ru-RU" dirty="0" err="1" smtClean="0"/>
              <a:t>фонареглаз</a:t>
            </a:r>
            <a:r>
              <a:rPr lang="ru-RU" dirty="0" smtClean="0"/>
              <a:t> или </a:t>
            </a:r>
            <a:r>
              <a:rPr lang="en-US" dirty="0" err="1" smtClean="0"/>
              <a:t>Photoblepharon</a:t>
            </a:r>
            <a:r>
              <a:rPr lang="en-US" dirty="0" smtClean="0"/>
              <a:t> </a:t>
            </a:r>
            <a:r>
              <a:rPr lang="en-US" dirty="0" err="1" smtClean="0"/>
              <a:t>palpebratus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338" y="213507"/>
            <a:ext cx="8085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Федеральное агентство по образованию</a:t>
            </a:r>
          </a:p>
          <a:p>
            <a:pPr algn="ctr"/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</a:t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высшего профессионального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«СИБИРСКИЙ </a:t>
            </a:r>
            <a:r>
              <a:rPr lang="ru-RU" dirty="0">
                <a:latin typeface="Calibri" pitchFamily="34" charset="0"/>
              </a:rPr>
              <a:t>ФЕДЕРАЛЬНЫЙ УНИВЕРСИТЕТ»</a:t>
            </a:r>
          </a:p>
          <a:p>
            <a:pPr algn="ctr"/>
            <a:r>
              <a:rPr lang="ru-RU" dirty="0">
                <a:latin typeface="Calibri" pitchFamily="34" charset="0"/>
              </a:rPr>
              <a:t> </a:t>
            </a:r>
          </a:p>
          <a:p>
            <a:pPr algn="ctr"/>
            <a:r>
              <a:rPr lang="ru-RU" dirty="0">
                <a:latin typeface="Calibri" pitchFamily="34" charset="0"/>
              </a:rPr>
              <a:t>Институт фундаментальной биологии и биотехнологии</a:t>
            </a:r>
          </a:p>
          <a:p>
            <a:pPr algn="ctr"/>
            <a:r>
              <a:rPr lang="ru-RU" dirty="0">
                <a:latin typeface="Calibri" pitchFamily="34" charset="0"/>
              </a:rPr>
              <a:t>Кафедра биофизики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4725144"/>
            <a:ext cx="265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Выполнила Артеменко К.</a:t>
            </a:r>
          </a:p>
          <a:p>
            <a:r>
              <a:rPr lang="ru-RU" dirty="0" smtClean="0">
                <a:latin typeface="+mj-lt"/>
              </a:rPr>
              <a:t>ФБ 09-01С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3755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Красноярск 2013</a:t>
            </a:r>
            <a:endParaRPr lang="ru-RU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1886"/>
            <a:ext cx="3625263" cy="22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99672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Список использованных источников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85000" lnSpcReduction="10000"/>
          </a:bodyPr>
          <a:lstStyle/>
          <a:p>
            <a:r>
              <a:rPr lang="en-US" sz="2900" dirty="0">
                <a:latin typeface="+mj-lt"/>
              </a:rPr>
              <a:t>Physics and chemistry of bioluminescence </a:t>
            </a:r>
            <a:r>
              <a:rPr lang="ru-RU" sz="2900" dirty="0">
                <a:latin typeface="+mj-lt"/>
              </a:rPr>
              <a:t>:</a:t>
            </a:r>
            <a:r>
              <a:rPr lang="en-US" sz="2900" dirty="0">
                <a:latin typeface="+mj-lt"/>
              </a:rPr>
              <a:t> textbook / V. S. </a:t>
            </a:r>
            <a:r>
              <a:rPr lang="en-US" sz="2900" dirty="0" err="1">
                <a:latin typeface="+mj-lt"/>
              </a:rPr>
              <a:t>Bondar</a:t>
            </a:r>
            <a:r>
              <a:rPr lang="en-US" sz="2900" dirty="0">
                <a:latin typeface="+mj-lt"/>
              </a:rPr>
              <a:t>, E. S. </a:t>
            </a:r>
            <a:r>
              <a:rPr lang="en-US" sz="2900" dirty="0" err="1">
                <a:latin typeface="+mj-lt"/>
              </a:rPr>
              <a:t>Visotsky</a:t>
            </a:r>
            <a:r>
              <a:rPr lang="en-US" sz="2900" dirty="0">
                <a:latin typeface="+mj-lt"/>
              </a:rPr>
              <a:t>, E. N. </a:t>
            </a:r>
            <a:r>
              <a:rPr lang="en-US" sz="2900" dirty="0" err="1">
                <a:latin typeface="+mj-lt"/>
              </a:rPr>
              <a:t>Esimbecova</a:t>
            </a:r>
            <a:r>
              <a:rPr lang="en-US" sz="2900" dirty="0">
                <a:latin typeface="+mj-lt"/>
              </a:rPr>
              <a:t> et. al. ; ed. by O. Shimomura, the Nobel laureate, I. I. </a:t>
            </a:r>
            <a:r>
              <a:rPr lang="en-US" sz="2900" dirty="0" err="1">
                <a:latin typeface="+mj-lt"/>
              </a:rPr>
              <a:t>Gitelson</a:t>
            </a:r>
            <a:r>
              <a:rPr lang="en-US" sz="2900" dirty="0">
                <a:latin typeface="+mj-lt"/>
              </a:rPr>
              <a:t>, Academician of RAS. Krasnoyarsk: Siberian Federal Univ., 2012.- 218p.</a:t>
            </a:r>
          </a:p>
          <a:p>
            <a:r>
              <a:rPr lang="en-US" sz="2900" dirty="0" smtClean="0">
                <a:solidFill>
                  <a:srgbClr val="7030A0"/>
                </a:solidFill>
                <a:latin typeface="+mj-lt"/>
                <a:hlinkClick r:id="rId2"/>
              </a:rPr>
              <a:t>http</a:t>
            </a:r>
            <a:r>
              <a:rPr lang="en-US" sz="2900" dirty="0">
                <a:solidFill>
                  <a:srgbClr val="7030A0"/>
                </a:solidFill>
                <a:latin typeface="+mj-lt"/>
                <a:hlinkClick r:id="rId2"/>
              </a:rPr>
              <a:t>://www.natgeocreative.com/photography/784445</a:t>
            </a:r>
            <a:endParaRPr lang="ru-RU" sz="2900" dirty="0">
              <a:solidFill>
                <a:srgbClr val="7030A0"/>
              </a:solidFill>
              <a:latin typeface="+mj-lt"/>
            </a:endParaRPr>
          </a:p>
          <a:p>
            <a:r>
              <a:rPr lang="en-US" sz="2900" dirty="0">
                <a:solidFill>
                  <a:srgbClr val="7030A0"/>
                </a:solidFill>
                <a:latin typeface="+mj-lt"/>
                <a:hlinkClick r:id="rId3"/>
              </a:rPr>
              <a:t>http://dafidf.blogspot.ru/2012/05/laweri-ikan-bercahaya-dari-laut-banda.html</a:t>
            </a:r>
            <a:endParaRPr lang="ru-RU" sz="2900" dirty="0">
              <a:solidFill>
                <a:srgbClr val="7030A0"/>
              </a:solidFill>
              <a:latin typeface="+mj-lt"/>
            </a:endParaRPr>
          </a:p>
          <a:p>
            <a:r>
              <a:rPr lang="en-US" sz="2900" dirty="0">
                <a:solidFill>
                  <a:srgbClr val="7030A0"/>
                </a:solidFill>
                <a:latin typeface="+mj-lt"/>
                <a:hlinkClick r:id="rId4"/>
              </a:rPr>
              <a:t>http://animalworld.com.ua/news/Podmigivajushhije-rybki-semejstva-fonareglazovyje-lat-Anomalopidae-</a:t>
            </a:r>
            <a:endParaRPr lang="ru-RU" sz="2900" dirty="0">
              <a:solidFill>
                <a:srgbClr val="7030A0"/>
              </a:solidFill>
              <a:latin typeface="+mj-lt"/>
            </a:endParaRPr>
          </a:p>
          <a:p>
            <a:r>
              <a:rPr lang="en-US" sz="2900" dirty="0">
                <a:solidFill>
                  <a:srgbClr val="7030A0"/>
                </a:solidFill>
                <a:latin typeface="+mj-lt"/>
                <a:hlinkClick r:id="rId5"/>
              </a:rPr>
              <a:t>http://</a:t>
            </a:r>
            <a:r>
              <a:rPr lang="en-US" sz="2900" dirty="0" smtClean="0">
                <a:solidFill>
                  <a:srgbClr val="7030A0"/>
                </a:solidFill>
                <a:latin typeface="+mj-lt"/>
                <a:hlinkClick r:id="rId5"/>
              </a:rPr>
              <a:t>reefcentral.ru/news/detail.php?ELEMENT_ID=9066</a:t>
            </a:r>
            <a:endParaRPr lang="ru-RU" sz="2900" dirty="0" smtClean="0">
              <a:solidFill>
                <a:srgbClr val="7030A0"/>
              </a:solidFill>
              <a:latin typeface="+mj-lt"/>
            </a:endParaRPr>
          </a:p>
          <a:p>
            <a:r>
              <a:rPr lang="en-US" sz="2900" dirty="0">
                <a:solidFill>
                  <a:srgbClr val="7030A0"/>
                </a:solidFill>
                <a:latin typeface="+mj-lt"/>
                <a:hlinkClick r:id="rId6"/>
              </a:rPr>
              <a:t>http://www.photobiology.info/Lin.html</a:t>
            </a:r>
            <a:endParaRPr lang="ru-RU" sz="2900" dirty="0">
              <a:solidFill>
                <a:srgbClr val="7030A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956" y="764704"/>
            <a:ext cx="684076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r>
              <a:rPr lang="ru-RU" b="1" dirty="0" smtClean="0"/>
              <a:t>!</a:t>
            </a:r>
            <a:r>
              <a:rPr lang="ru-RU" b="1" dirty="0" smtClean="0">
                <a:solidFill>
                  <a:srgbClr val="000000"/>
                </a:solidFill>
                <a:sym typeface="Wingdings" pitchFamily="2" charset="2"/>
              </a:rPr>
              <a:t>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376" y="5721364"/>
            <a:ext cx="903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2"/>
              </a:rPr>
              <a:t>http://animalworld.tumblr.com/post/13286890980/flashlight-fish-photoblepharon-palpebratus</a:t>
            </a:r>
            <a:endParaRPr lang="ru-RU" sz="16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97" y="2060848"/>
            <a:ext cx="551412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geocreative.com/comp/Y0/387/784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60" y="3177804"/>
            <a:ext cx="4961398" cy="31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204" y="3491383"/>
            <a:ext cx="417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http://www.natgeocreative.com/photography/784445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53484" y="630022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http://dafidf.blogspot.ru/2012/05/laweri-ikan-bercahaya-dari-laut-banda.html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9" y="269969"/>
            <a:ext cx="4867604" cy="3221413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08667" y="79471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+mj-lt"/>
              </a:rPr>
              <a:t>Ф</a:t>
            </a:r>
            <a:r>
              <a:rPr lang="ru-RU" sz="2400" dirty="0" err="1" smtClean="0">
                <a:latin typeface="+mj-lt"/>
              </a:rPr>
              <a:t>онареглаз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или </a:t>
            </a:r>
            <a:r>
              <a:rPr lang="en-US" sz="2400" dirty="0" err="1">
                <a:latin typeface="+mj-lt"/>
              </a:rPr>
              <a:t>Photoblepharon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palpebratus</a:t>
            </a:r>
            <a:endParaRPr lang="ru-RU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9120"/>
            <a:ext cx="452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Стая таких рыб светится мерцающим сине-зеленым светом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6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+mj-lt"/>
              </a:rPr>
              <a:t>Домен: Эукариоты</a:t>
            </a:r>
          </a:p>
          <a:p>
            <a:r>
              <a:rPr lang="ru-RU" sz="2100" dirty="0">
                <a:solidFill>
                  <a:srgbClr val="000000"/>
                </a:solidFill>
                <a:latin typeface="+mj-lt"/>
              </a:rPr>
              <a:t>Царство: </a:t>
            </a:r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Животные</a:t>
            </a:r>
          </a:p>
          <a:p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Тип: Хордовые</a:t>
            </a:r>
            <a:endParaRPr lang="ru-RU" sz="2100" dirty="0">
              <a:solidFill>
                <a:srgbClr val="000000"/>
              </a:solidFill>
              <a:latin typeface="+mj-lt"/>
            </a:endParaRPr>
          </a:p>
          <a:p>
            <a:pPr fontAlgn="t"/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Подтип: Позвоночные</a:t>
            </a:r>
            <a:endParaRPr lang="ru-RU" sz="2100" dirty="0">
              <a:solidFill>
                <a:srgbClr val="000000"/>
              </a:solidFill>
              <a:latin typeface="+mj-lt"/>
            </a:endParaRPr>
          </a:p>
          <a:p>
            <a:pPr fontAlgn="t"/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Класс: Костные 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рыбы </a:t>
            </a:r>
            <a:r>
              <a:rPr lang="ru-RU" sz="2100" i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100" i="1" dirty="0" err="1">
                <a:solidFill>
                  <a:srgbClr val="000000"/>
                </a:solidFill>
                <a:latin typeface="+mj-lt"/>
              </a:rPr>
              <a:t>Osteichthyes</a:t>
            </a:r>
            <a:r>
              <a:rPr lang="ru-RU" sz="2100" i="1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t"/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Подкласс: Лучепёрые рыбы </a:t>
            </a:r>
            <a:r>
              <a:rPr lang="ru-RU" sz="2100" i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la-Latn" sz="2100" i="1" dirty="0" smtClean="0">
                <a:latin typeface="+mj-lt"/>
              </a:rPr>
              <a:t>Actinopterygii</a:t>
            </a:r>
            <a:r>
              <a:rPr lang="ru-RU" sz="2100" i="1" dirty="0" smtClean="0">
                <a:latin typeface="+mj-lt"/>
              </a:rPr>
              <a:t>)</a:t>
            </a:r>
            <a:endParaRPr lang="ru-RU" sz="2100" i="1" dirty="0">
              <a:solidFill>
                <a:srgbClr val="000000"/>
              </a:solidFill>
              <a:latin typeface="+mj-lt"/>
            </a:endParaRPr>
          </a:p>
          <a:p>
            <a:pPr fontAlgn="t"/>
            <a:r>
              <a:rPr lang="ru-RU" sz="2100" dirty="0" err="1" smtClean="0">
                <a:solidFill>
                  <a:srgbClr val="000000"/>
                </a:solidFill>
                <a:latin typeface="+mj-lt"/>
              </a:rPr>
              <a:t>Надотряд</a:t>
            </a:r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: Костистые рыбы </a:t>
            </a:r>
            <a:r>
              <a:rPr lang="ru-RU" sz="2100" i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la-Latn" sz="2100" i="1" dirty="0" smtClean="0">
                <a:latin typeface="+mj-lt"/>
              </a:rPr>
              <a:t>Teleostei</a:t>
            </a:r>
            <a:r>
              <a:rPr lang="ru-RU" sz="2100" i="1" dirty="0" smtClean="0">
                <a:latin typeface="+mj-lt"/>
              </a:rPr>
              <a:t>)</a:t>
            </a:r>
            <a:endParaRPr lang="ru-RU" sz="2100" i="1" dirty="0">
              <a:solidFill>
                <a:srgbClr val="000000"/>
              </a:solidFill>
              <a:latin typeface="+mj-lt"/>
            </a:endParaRPr>
          </a:p>
          <a:p>
            <a:pPr fontAlgn="t"/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Отряд: </a:t>
            </a:r>
            <a:r>
              <a:rPr lang="ru-RU" sz="2100" dirty="0" err="1" smtClean="0">
                <a:solidFill>
                  <a:srgbClr val="000000"/>
                </a:solidFill>
                <a:latin typeface="+mj-lt"/>
              </a:rPr>
              <a:t>Бериксообразные</a:t>
            </a:r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i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100" i="1" dirty="0" err="1">
                <a:solidFill>
                  <a:srgbClr val="000000"/>
                </a:solidFill>
                <a:latin typeface="+mj-lt"/>
              </a:rPr>
              <a:t>Beryciformes</a:t>
            </a:r>
            <a:r>
              <a:rPr lang="ru-RU" sz="2100" i="1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ru-RU" sz="2100" dirty="0" smtClean="0">
                <a:solidFill>
                  <a:srgbClr val="000000"/>
                </a:solidFill>
                <a:latin typeface="+mj-lt"/>
              </a:rPr>
              <a:t>Семейство: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Фонареглазовые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i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ru-RU" sz="2100" i="1" dirty="0" err="1">
                <a:solidFill>
                  <a:srgbClr val="000000"/>
                </a:solidFill>
                <a:latin typeface="+mj-lt"/>
              </a:rPr>
              <a:t>Anomalopidae</a:t>
            </a:r>
            <a:r>
              <a:rPr lang="ru-RU" sz="2100" i="1" dirty="0">
                <a:solidFill>
                  <a:srgbClr val="000000"/>
                </a:solidFill>
                <a:latin typeface="+mj-lt"/>
              </a:rPr>
              <a:t>) </a:t>
            </a:r>
            <a:endParaRPr lang="ru-RU" sz="2100" i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3999" cy="8929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Семейство </a:t>
            </a:r>
            <a:r>
              <a:rPr lang="ru-RU" dirty="0" err="1">
                <a:latin typeface="+mj-lt"/>
              </a:rPr>
              <a:t>Фонареглазовые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Anomalopidae</a:t>
            </a:r>
            <a:r>
              <a:rPr lang="ru-RU" dirty="0">
                <a:latin typeface="+mj-lt"/>
              </a:rPr>
              <a:t>) содержит три рода, каждый из которых представлен только одним видом</a:t>
            </a:r>
            <a:r>
              <a:rPr lang="ru-RU" dirty="0" smtClean="0">
                <a:latin typeface="+mj-lt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88997"/>
            <a:ext cx="2925085" cy="2039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4" y="1340768"/>
            <a:ext cx="2948546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9" y="4597415"/>
            <a:ext cx="2916028" cy="1662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6"/>
              </a:rPr>
              <a:t>http://</a:t>
            </a:r>
            <a:r>
              <a:rPr lang="en-US" dirty="0" smtClean="0">
                <a:latin typeface="+mj-lt"/>
                <a:hlinkClick r:id="rId6"/>
              </a:rPr>
              <a:t>animalworld.com.ua/news/Podmigivajushhije-rybki-semejstva-fonareglazovyje-lat-Anomalopidae-</a:t>
            </a:r>
            <a:endParaRPr lang="ru-RU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71940" y="342900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j-lt"/>
              </a:rPr>
              <a:t>Большой </a:t>
            </a:r>
            <a:r>
              <a:rPr lang="ru-RU" b="1" i="1" dirty="0" err="1">
                <a:latin typeface="+mj-lt"/>
              </a:rPr>
              <a:t>фонареглаз</a:t>
            </a:r>
            <a:r>
              <a:rPr lang="ru-RU" b="1" i="1" dirty="0">
                <a:latin typeface="+mj-lt"/>
              </a:rPr>
              <a:t> (</a:t>
            </a:r>
            <a:r>
              <a:rPr lang="ru-RU" b="1" i="1" dirty="0" err="1">
                <a:latin typeface="+mj-lt"/>
              </a:rPr>
              <a:t>Anomalops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katoptron</a:t>
            </a:r>
            <a:r>
              <a:rPr lang="ru-RU" b="1" i="1" dirty="0">
                <a:latin typeface="+mj-lt"/>
              </a:rPr>
              <a:t>)</a:t>
            </a:r>
            <a:r>
              <a:rPr lang="ru-RU" dirty="0">
                <a:latin typeface="+mj-lt"/>
              </a:rPr>
              <a:t>, достигающий 30 см в длину и имеющий два широко разделенных спинных плавника.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5734" y="1415190"/>
            <a:ext cx="521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+mj-lt"/>
              </a:rPr>
              <a:t>Малый </a:t>
            </a:r>
            <a:r>
              <a:rPr lang="ru-RU" b="1" i="1" dirty="0" err="1">
                <a:latin typeface="+mj-lt"/>
              </a:rPr>
              <a:t>фонареглаз</a:t>
            </a:r>
            <a:r>
              <a:rPr lang="ru-RU" b="1" i="1" dirty="0">
                <a:latin typeface="+mj-lt"/>
              </a:rPr>
              <a:t> (</a:t>
            </a:r>
            <a:r>
              <a:rPr lang="ru-RU" b="1" i="1" dirty="0" err="1">
                <a:latin typeface="+mj-lt"/>
              </a:rPr>
              <a:t>Photoblepharon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palpebratus</a:t>
            </a:r>
            <a:r>
              <a:rPr lang="ru-RU" b="1" dirty="0">
                <a:latin typeface="+mj-lt"/>
              </a:rPr>
              <a:t>)</a:t>
            </a:r>
            <a:r>
              <a:rPr lang="ru-RU" dirty="0">
                <a:latin typeface="+mj-lt"/>
              </a:rPr>
              <a:t>, не </a:t>
            </a:r>
            <a:r>
              <a:rPr lang="ru-RU" dirty="0" smtClean="0">
                <a:latin typeface="+mj-lt"/>
              </a:rPr>
              <a:t>превышающий </a:t>
            </a:r>
            <a:r>
              <a:rPr lang="ru-RU" dirty="0">
                <a:latin typeface="+mj-lt"/>
              </a:rPr>
              <a:t>10 см в длину и обладающий только одним плавником на спине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2647" y="5616097"/>
            <a:ext cx="488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+mj-lt"/>
              </a:rPr>
              <a:t>Ямайский </a:t>
            </a:r>
            <a:r>
              <a:rPr lang="ru-RU" b="1" i="1" dirty="0" err="1">
                <a:latin typeface="+mj-lt"/>
              </a:rPr>
              <a:t>фонареглаз</a:t>
            </a:r>
            <a:r>
              <a:rPr lang="ru-RU" b="1" i="1" dirty="0">
                <a:latin typeface="+mj-lt"/>
              </a:rPr>
              <a:t> (</a:t>
            </a:r>
            <a:r>
              <a:rPr lang="ru-RU" b="1" i="1" dirty="0" err="1">
                <a:latin typeface="+mj-lt"/>
              </a:rPr>
              <a:t>Kryptophaneron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alfredi</a:t>
            </a:r>
            <a:r>
              <a:rPr lang="ru-RU" b="1" i="1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7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04448" cy="11521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Распространение рыбок </a:t>
            </a:r>
            <a:r>
              <a:rPr lang="ru-RU" sz="3600" b="1" dirty="0"/>
              <a:t>семейства </a:t>
            </a:r>
            <a:r>
              <a:rPr lang="ru-RU" sz="3600" b="1" dirty="0" err="1" smtClean="0"/>
              <a:t>Фонареглазовые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950108" cy="35478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5594804"/>
            <a:ext cx="660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  <a:latin typeface="+mj-lt"/>
              </a:rPr>
              <a:t>Малый </a:t>
            </a:r>
            <a:r>
              <a:rPr lang="ru-RU" b="1" i="1" dirty="0" err="1">
                <a:solidFill>
                  <a:srgbClr val="FFC000"/>
                </a:solidFill>
                <a:latin typeface="+mj-lt"/>
              </a:rPr>
              <a:t>фонареглаз</a:t>
            </a:r>
            <a:r>
              <a:rPr lang="ru-RU" b="1" i="1" dirty="0">
                <a:solidFill>
                  <a:srgbClr val="FFC000"/>
                </a:solidFill>
                <a:latin typeface="+mj-lt"/>
              </a:rPr>
              <a:t> (</a:t>
            </a:r>
            <a:r>
              <a:rPr lang="ru-RU" b="1" i="1" dirty="0" err="1">
                <a:solidFill>
                  <a:srgbClr val="FFC000"/>
                </a:solidFill>
                <a:latin typeface="+mj-lt"/>
              </a:rPr>
              <a:t>Photoblepharon</a:t>
            </a:r>
            <a:r>
              <a:rPr lang="ru-RU" b="1" i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b="1" i="1" dirty="0" err="1">
                <a:solidFill>
                  <a:srgbClr val="FFC000"/>
                </a:solidFill>
                <a:latin typeface="+mj-lt"/>
              </a:rPr>
              <a:t>palpebratus</a:t>
            </a:r>
            <a:r>
              <a:rPr lang="ru-RU" b="1" i="1" dirty="0">
                <a:solidFill>
                  <a:srgbClr val="FFC000"/>
                </a:solidFill>
                <a:latin typeface="+mj-lt"/>
              </a:rPr>
              <a:t>)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Большой </a:t>
            </a:r>
            <a:r>
              <a:rPr lang="ru-RU" b="1" i="1" dirty="0" err="1">
                <a:solidFill>
                  <a:srgbClr val="FF0000"/>
                </a:solidFill>
                <a:latin typeface="+mj-lt"/>
              </a:rPr>
              <a:t>фонареглаз</a:t>
            </a:r>
            <a:r>
              <a:rPr lang="ru-RU" b="1" i="1" dirty="0">
                <a:solidFill>
                  <a:srgbClr val="FF0000"/>
                </a:solidFill>
                <a:latin typeface="+mj-lt"/>
              </a:rPr>
              <a:t> (</a:t>
            </a:r>
            <a:r>
              <a:rPr lang="ru-RU" b="1" i="1" dirty="0" err="1">
                <a:solidFill>
                  <a:srgbClr val="FF0000"/>
                </a:solidFill>
                <a:latin typeface="+mj-lt"/>
              </a:rPr>
              <a:t>Anomalops</a:t>
            </a:r>
            <a:r>
              <a:rPr lang="ru-RU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+mj-lt"/>
              </a:rPr>
              <a:t>katoptron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+mj-lt"/>
              </a:rPr>
              <a:t>Ямайский </a:t>
            </a:r>
            <a:r>
              <a:rPr lang="ru-RU" b="1" i="1" dirty="0" err="1">
                <a:solidFill>
                  <a:srgbClr val="7030A0"/>
                </a:solidFill>
                <a:latin typeface="+mj-lt"/>
              </a:rPr>
              <a:t>фонареглаз</a:t>
            </a:r>
            <a:r>
              <a:rPr lang="ru-RU" b="1" i="1" dirty="0">
                <a:solidFill>
                  <a:srgbClr val="7030A0"/>
                </a:solidFill>
                <a:latin typeface="+mj-lt"/>
              </a:rPr>
              <a:t> (</a:t>
            </a:r>
            <a:r>
              <a:rPr lang="ru-RU" b="1" i="1" dirty="0" err="1">
                <a:solidFill>
                  <a:srgbClr val="7030A0"/>
                </a:solidFill>
                <a:latin typeface="+mj-lt"/>
              </a:rPr>
              <a:t>Kryptophaneron</a:t>
            </a:r>
            <a:r>
              <a:rPr lang="ru-RU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+mj-lt"/>
              </a:rPr>
              <a:t>alfredi</a:t>
            </a:r>
            <a:r>
              <a:rPr lang="ru-RU" b="1" i="1" dirty="0">
                <a:solidFill>
                  <a:srgbClr val="7030A0"/>
                </a:solidFill>
                <a:latin typeface="+mj-lt"/>
              </a:rPr>
              <a:t>)</a:t>
            </a:r>
            <a:r>
              <a:rPr lang="ru-RU" dirty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417" y="5256250"/>
            <a:ext cx="560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http://www.discoverlife.org/mp/20q?search=Photoblepharon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6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0614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j-lt"/>
              </a:rPr>
              <a:t>Все </a:t>
            </a:r>
            <a:r>
              <a:rPr lang="ru-RU" sz="2000" dirty="0" err="1">
                <a:latin typeface="+mj-lt"/>
              </a:rPr>
              <a:t>фонареглазы</a:t>
            </a:r>
            <a:r>
              <a:rPr lang="ru-RU" sz="2000" dirty="0">
                <a:latin typeface="+mj-lt"/>
              </a:rPr>
              <a:t> способны произвольно «включать» и «выключать» свои органы </a:t>
            </a:r>
            <a:r>
              <a:rPr lang="ru-RU" sz="2000" dirty="0" smtClean="0">
                <a:latin typeface="+mj-lt"/>
              </a:rPr>
              <a:t>свечения.</a:t>
            </a:r>
          </a:p>
          <a:p>
            <a:r>
              <a:rPr lang="ru-RU" sz="2000" dirty="0" smtClean="0">
                <a:latin typeface="+mj-lt"/>
              </a:rPr>
              <a:t>У </a:t>
            </a:r>
            <a:r>
              <a:rPr lang="ru-RU" sz="2000" dirty="0">
                <a:latin typeface="+mj-lt"/>
              </a:rPr>
              <a:t>малого </a:t>
            </a:r>
            <a:r>
              <a:rPr lang="ru-RU" sz="2000" dirty="0" err="1" smtClean="0">
                <a:latin typeface="+mj-lt"/>
              </a:rPr>
              <a:t>фонареглаза</a:t>
            </a:r>
            <a:r>
              <a:rPr lang="ru-RU" sz="2000" dirty="0" smtClean="0">
                <a:latin typeface="+mj-lt"/>
              </a:rPr>
              <a:t>  имеется </a:t>
            </a:r>
            <a:r>
              <a:rPr lang="ru-RU" sz="2000" dirty="0">
                <a:latin typeface="+mj-lt"/>
              </a:rPr>
              <a:t>специальная кожная </a:t>
            </a:r>
            <a:r>
              <a:rPr lang="ru-RU" sz="2000" dirty="0" smtClean="0">
                <a:latin typeface="+mj-lt"/>
              </a:rPr>
              <a:t>заслонка, </a:t>
            </a:r>
            <a:r>
              <a:rPr lang="ru-RU" sz="2000" dirty="0">
                <a:latin typeface="+mj-lt"/>
              </a:rPr>
              <a:t>которая используется наподобие ставни, скрывающей источник света. Большой </a:t>
            </a:r>
            <a:r>
              <a:rPr lang="ru-RU" sz="2000" dirty="0" err="1">
                <a:latin typeface="+mj-lt"/>
              </a:rPr>
              <a:t>фонареглаз</a:t>
            </a:r>
            <a:r>
              <a:rPr lang="ru-RU" sz="2000" dirty="0">
                <a:latin typeface="+mj-lt"/>
              </a:rPr>
              <a:t> может посредством особой мускулатуры поворачивать светящийся орган вокруг его продольной </a:t>
            </a:r>
            <a:r>
              <a:rPr lang="ru-RU" sz="2000" dirty="0" smtClean="0">
                <a:latin typeface="+mj-lt"/>
              </a:rPr>
              <a:t>оси.</a:t>
            </a:r>
            <a:endParaRPr lang="ru-RU" sz="1050" dirty="0" smtClean="0">
              <a:latin typeface="+mj-lt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29075"/>
            <a:ext cx="2977069" cy="2232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0" y="4629964"/>
            <a:ext cx="2615736" cy="177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0" y="2996952"/>
            <a:ext cx="2608932" cy="1754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693" y="6470351"/>
            <a:ext cx="62853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6"/>
              </a:rPr>
              <a:t>http://reefcentral.ru/news/detail.php?ELEMENT_ID=9066</a:t>
            </a:r>
            <a:endParaRPr lang="ru-RU" sz="1600" dirty="0">
              <a:latin typeface="+mj-lt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279322"/>
            <a:ext cx="310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Группа </a:t>
            </a:r>
            <a:r>
              <a:rPr lang="ru-RU" i="1" dirty="0">
                <a:latin typeface="+mj-lt"/>
              </a:rPr>
              <a:t>P. </a:t>
            </a:r>
            <a:r>
              <a:rPr lang="ru-RU" i="1" dirty="0" err="1">
                <a:latin typeface="+mj-lt"/>
              </a:rPr>
              <a:t>palpebratus</a:t>
            </a:r>
            <a:r>
              <a:rPr lang="ru-RU" dirty="0">
                <a:latin typeface="+mj-lt"/>
              </a:rPr>
              <a:t> при выключенном освещении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71312" y="4891848"/>
            <a:ext cx="2507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Тот же самый экземпляр со спрятанными </a:t>
            </a:r>
            <a:r>
              <a:rPr lang="ru-RU" dirty="0" err="1">
                <a:latin typeface="+mj-lt"/>
              </a:rPr>
              <a:t>фотофорами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71311" y="3022194"/>
            <a:ext cx="16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i="1" dirty="0">
                <a:latin typeface="+mj-lt"/>
              </a:rPr>
              <a:t>P. </a:t>
            </a:r>
            <a:r>
              <a:rPr lang="ru-RU" i="1" dirty="0" err="1">
                <a:latin typeface="+mj-lt"/>
              </a:rPr>
              <a:t>palpebratus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22" y="476672"/>
            <a:ext cx="8327268" cy="64807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Как же происходит свечение?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  <a:effectLst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Известно три рода морских </a:t>
            </a:r>
            <a:r>
              <a:rPr lang="ru-RU" sz="2400" dirty="0" smtClean="0">
                <a:latin typeface="+mj-lt"/>
              </a:rPr>
              <a:t>светящихся бактерий</a:t>
            </a:r>
            <a:r>
              <a:rPr lang="ru-RU" sz="2400" dirty="0">
                <a:latin typeface="+mj-lt"/>
              </a:rPr>
              <a:t>: </a:t>
            </a:r>
            <a:r>
              <a:rPr lang="en-US" sz="2400" i="1" dirty="0" err="1">
                <a:latin typeface="+mj-lt"/>
              </a:rPr>
              <a:t>Photobacterium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>
                <a:latin typeface="+mj-lt"/>
              </a:rPr>
              <a:t>Vibrio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 err="1" smtClean="0">
                <a:latin typeface="+mj-lt"/>
              </a:rPr>
              <a:t>Alteromonos</a:t>
            </a:r>
            <a:r>
              <a:rPr lang="en-US" sz="2400" i="1" dirty="0" smtClean="0">
                <a:latin typeface="+mj-lt"/>
              </a:rPr>
              <a:t> </a:t>
            </a:r>
            <a:endParaRPr lang="ru-RU" sz="2400" i="1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Виды</a:t>
            </a:r>
            <a:r>
              <a:rPr lang="ru-RU" sz="2400" i="1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P. </a:t>
            </a:r>
            <a:r>
              <a:rPr lang="en-US" sz="2400" i="1" dirty="0" err="1" smtClean="0">
                <a:latin typeface="+mj-lt"/>
              </a:rPr>
              <a:t>phosphoreum</a:t>
            </a:r>
            <a:r>
              <a:rPr lang="en-US" sz="2400" i="1" dirty="0" smtClean="0">
                <a:latin typeface="+mj-lt"/>
              </a:rPr>
              <a:t>, P. </a:t>
            </a:r>
            <a:r>
              <a:rPr lang="en-US" sz="2400" i="1" dirty="0" err="1" smtClean="0">
                <a:latin typeface="+mj-lt"/>
              </a:rPr>
              <a:t>leiognathi</a:t>
            </a:r>
            <a:r>
              <a:rPr lang="en-US" sz="2400" i="1" dirty="0" smtClean="0">
                <a:latin typeface="+mj-lt"/>
              </a:rPr>
              <a:t> V. </a:t>
            </a:r>
            <a:r>
              <a:rPr lang="en-US" sz="2400" i="1" dirty="0" err="1" smtClean="0">
                <a:latin typeface="+mj-lt"/>
              </a:rPr>
              <a:t>harveyi</a:t>
            </a:r>
            <a:r>
              <a:rPr lang="en-US" sz="2400" i="1" dirty="0" smtClean="0">
                <a:latin typeface="+mj-lt"/>
              </a:rPr>
              <a:t>, V. </a:t>
            </a:r>
            <a:r>
              <a:rPr lang="en-US" sz="2400" i="1" dirty="0" err="1" smtClean="0">
                <a:latin typeface="+mj-lt"/>
              </a:rPr>
              <a:t>fischeri</a:t>
            </a:r>
            <a:r>
              <a:rPr lang="ru-RU" sz="2400" i="1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6462"/>
            <a:ext cx="7992888" cy="8197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t="8323" r="25305" b="10603"/>
          <a:stretch/>
        </p:blipFill>
        <p:spPr>
          <a:xfrm>
            <a:off x="1259632" y="3849259"/>
            <a:ext cx="2664296" cy="2680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6756" y="6360515"/>
            <a:ext cx="3446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hlinkClick r:id="rId5"/>
              </a:rPr>
              <a:t>http://www.photobiology.info/Lin.html</a:t>
            </a:r>
            <a:endParaRPr lang="ru-RU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6756" y="4895671"/>
            <a:ext cx="390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Химическое </a:t>
            </a:r>
            <a:r>
              <a:rPr lang="ru-RU" dirty="0"/>
              <a:t>уравнение бактериальной </a:t>
            </a:r>
            <a:r>
              <a:rPr lang="ru-RU" dirty="0" err="1"/>
              <a:t>люциферазы</a:t>
            </a:r>
            <a:r>
              <a:rPr lang="ru-RU" dirty="0"/>
              <a:t> катализируемой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8175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Биологическая роль бактерий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Биологическая роль свечения для самих бактерий пока сводится к предположению, что биолюминесценция помогает им не допустить перегрева или привлечь животных для заселения в их органы.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192688" cy="8640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Функции биолюминесценции у организма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46176"/>
            <a:ext cx="7992888" cy="49118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Привлечение креветок </a:t>
            </a:r>
            <a:r>
              <a:rPr lang="ru-RU" dirty="0">
                <a:latin typeface="+mj-lt"/>
              </a:rPr>
              <a:t>или небольших </a:t>
            </a:r>
            <a:r>
              <a:rPr lang="ru-RU" dirty="0" smtClean="0">
                <a:latin typeface="+mj-lt"/>
              </a:rPr>
              <a:t>рыбешек</a:t>
            </a:r>
          </a:p>
          <a:p>
            <a:r>
              <a:rPr lang="ru-RU" dirty="0" smtClean="0">
                <a:latin typeface="+mj-lt"/>
              </a:rPr>
              <a:t>Отпугивание хищников</a:t>
            </a:r>
          </a:p>
          <a:p>
            <a:r>
              <a:rPr lang="ru-RU" dirty="0" smtClean="0">
                <a:latin typeface="+mj-lt"/>
              </a:rPr>
              <a:t>Освещение пути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Средство общения </a:t>
            </a:r>
          </a:p>
          <a:p>
            <a:r>
              <a:rPr lang="ru-RU" dirty="0" smtClean="0">
                <a:latin typeface="+mj-lt"/>
              </a:rPr>
              <a:t>Внутривидовая коммуникация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Использовании светящейся железы в </a:t>
            </a:r>
            <a:r>
              <a:rPr lang="ru-RU" dirty="0">
                <a:latin typeface="+mj-lt"/>
              </a:rPr>
              <a:t>качестве </a:t>
            </a:r>
            <a:r>
              <a:rPr lang="ru-RU" dirty="0" smtClean="0">
                <a:latin typeface="+mj-lt"/>
              </a:rPr>
              <a:t>наживки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2905</TotalTime>
  <Words>682</Words>
  <Application>Microsoft Office PowerPoint</Application>
  <PresentationFormat>Экран (4:3)</PresentationFormat>
  <Paragraphs>93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Рыбка-фонареглаз или Photoblepharon palpebratus</vt:lpstr>
      <vt:lpstr>Презентация PowerPoint</vt:lpstr>
      <vt:lpstr>Классификация</vt:lpstr>
      <vt:lpstr>Презентация PowerPoint</vt:lpstr>
      <vt:lpstr>Распространение рыбок семейства Фонареглазовые</vt:lpstr>
      <vt:lpstr>Презентация PowerPoint</vt:lpstr>
      <vt:lpstr>Как же происходит свечение?</vt:lpstr>
      <vt:lpstr>Биологическая роль бактерий</vt:lpstr>
      <vt:lpstr>Функции биолюминесценции у организма</vt:lpstr>
      <vt:lpstr>Список использованных источников</vt:lpstr>
      <vt:lpstr>Спасибо за внимание!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Photoblepharon palpebratus</dc:title>
  <dc:creator>Карина</dc:creator>
  <cp:lastModifiedBy>Карина</cp:lastModifiedBy>
  <cp:revision>6</cp:revision>
  <dcterms:created xsi:type="dcterms:W3CDTF">2013-11-11T12:26:22Z</dcterms:created>
  <dcterms:modified xsi:type="dcterms:W3CDTF">2013-12-15T14:53:59Z</dcterms:modified>
</cp:coreProperties>
</file>