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  <p:sldMasterId id="2147483768" r:id="rId2"/>
  </p:sldMasterIdLst>
  <p:notesMasterIdLst>
    <p:notesMasterId r:id="rId34"/>
  </p:notesMasterIdLst>
  <p:handoutMasterIdLst>
    <p:handoutMasterId r:id="rId35"/>
  </p:handoutMasterIdLst>
  <p:sldIdLst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7" r:id="rId22"/>
    <p:sldId id="276" r:id="rId23"/>
    <p:sldId id="278" r:id="rId24"/>
    <p:sldId id="279" r:id="rId25"/>
    <p:sldId id="281" r:id="rId26"/>
    <p:sldId id="282" r:id="rId27"/>
    <p:sldId id="285" r:id="rId28"/>
    <p:sldId id="283" r:id="rId29"/>
    <p:sldId id="288" r:id="rId30"/>
    <p:sldId id="286" r:id="rId31"/>
    <p:sldId id="284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66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715F4-92BA-4521-9ED4-CA5FB2614D48}" type="datetimeFigureOut">
              <a:rPr lang="ru-RU" smtClean="0"/>
              <a:pPr/>
              <a:t>04.11.2013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E6B54-CA5A-4C95-8036-C23BC0BF58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818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BE29F-C7BA-4603-A363-19DE207FCBF3}" type="datetimeFigureOut">
              <a:rPr lang="ru-RU" smtClean="0"/>
              <a:pPr/>
              <a:t>04.11.2013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918BE-3AB5-47D2-B189-35145D4C3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954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04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7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BC3CAF7-DFF2-4C87-AD2C-A49AE0177C68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A1618-5A90-4E64-9552-46FE177D727F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E627-0564-4A52-8EA3-0D70A255C80D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0873BEB-98DD-4499-B09A-AACF975F5808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7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7C94-9D72-4168-9F15-B1B929A941D7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5263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1F5F24B-F415-4A72-9361-72843AD20285}" type="datetime1">
              <a:rPr lang="ru-RU" smtClean="0">
                <a:solidFill>
                  <a:srgbClr val="DDE9EC"/>
                </a:solidFill>
              </a:rPr>
              <a:pPr/>
              <a:t>04.11.2013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ru-RU" smtClean="0">
                <a:solidFill>
                  <a:srgbClr val="DDE9EC"/>
                </a:solidFill>
              </a:rPr>
              <a:t>БИОТЕХНОЛОГИЧЕСКАЯ ШКОЛА - 2013</a:t>
            </a:r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2B3567E-CB15-43BF-95DC-CBBFDE818B88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1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CDCD-31C2-4974-B474-28B9AFCC6CAF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288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402A-972C-476B-A716-8F7F77CA0F51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727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1A7B-CC6A-4ABC-9688-55EB06206F3E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25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6383-B8E6-4E75-BC0C-35D00CC18500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2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575C-0A17-487B-809E-AFDFB645251E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029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C7F0-9F59-4333-B1F2-C4BEE73F7464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065B-D932-4DD2-AC1C-786C41C356B1}" type="datetime1">
              <a:rPr lang="ru-RU" smtClean="0">
                <a:solidFill>
                  <a:srgbClr val="DDE9EC"/>
                </a:solidFill>
              </a:rPr>
              <a:pPr/>
              <a:t>04.11.2013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DE9EC"/>
                </a:solidFill>
              </a:rPr>
              <a:t>БИОТЕХНОЛОГИЧЕСКАЯ ШКОЛА - 2013</a:t>
            </a:r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53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E624-3FF3-473C-9621-887A44D3F6CD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36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E4B-FBEB-4A63-9C25-7CD5643DB434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0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2448E3F-3407-4148-8EFF-21D1EBA06A96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EB6E-2CD7-4329-9DEF-53549DA9DBE5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12709-C794-4EAC-AF6F-588567890552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4D88-2AC6-4EBB-ABE7-C94006BF2AF4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AB33-871F-4247-866C-8AABCB8D608F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A0BF-7368-43C3-9597-53BAA57F75E3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272F-476F-4C13-A740-D27F6FB63EC0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8000"/>
            <a:lum/>
          </a:blip>
          <a:srcRect/>
          <a:stretch>
            <a:fillRect l="1000" t="1000" r="80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FA4D3D-114E-4405-BE87-6D060844849B}" type="datetime1">
              <a:rPr lang="ru-RU" smtClean="0"/>
              <a:pPr/>
              <a:t>04.11.2013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B3567E-CB15-43BF-95DC-CBBFDE818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38978D-72E3-48EC-A1F9-3A4297A51FA1}" type="datetime1">
              <a:rPr lang="ru-RU" smtClean="0">
                <a:solidFill>
                  <a:srgbClr val="464653"/>
                </a:solidFill>
              </a:rPr>
              <a:pPr/>
              <a:t>04.11.2013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ru-RU" smtClean="0">
                <a:solidFill>
                  <a:srgbClr val="464653"/>
                </a:solidFill>
              </a:rPr>
              <a:t>БИОТЕХНОЛОГИЧЕСКАЯ ШКОЛА - 2013</a:t>
            </a:r>
            <a:endParaRPr lang="ru-RU">
              <a:solidFill>
                <a:srgbClr val="464653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B3567E-CB15-43BF-95DC-CBBFDE818B8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8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3717032"/>
            <a:ext cx="6840760" cy="1152128"/>
          </a:xfrm>
          <a:noFill/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Систематика домена </a:t>
            </a:r>
            <a:r>
              <a:rPr lang="en-US" sz="4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BACTERIA</a:t>
            </a:r>
            <a:endParaRPr lang="ru-RU" sz="40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6624736" cy="576064"/>
          </a:xfrm>
          <a:noFill/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Часть 1</a:t>
            </a:r>
          </a:p>
        </p:txBody>
      </p:sp>
    </p:spTree>
    <p:extLst>
      <p:ext uri="{BB962C8B-B14F-4D97-AF65-F5344CB8AC3E}">
        <p14:creationId xmlns:p14="http://schemas.microsoft.com/office/powerpoint/2010/main" val="14421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en-US" b="1" dirty="0" err="1" smtClean="0">
                <a:cs typeface="Arial" panose="020B0604020202020204" pitchFamily="34" charset="0"/>
              </a:rPr>
              <a:t>Thermus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301450" y="1556792"/>
            <a:ext cx="4751158" cy="4436735"/>
          </a:xfrm>
        </p:spPr>
        <p:txBody>
          <a:bodyPr>
            <a:normAutofit/>
          </a:bodyPr>
          <a:lstStyle/>
          <a:p>
            <a:r>
              <a:rPr lang="ru-RU" sz="2400" b="1" i="1" dirty="0" err="1"/>
              <a:t>Thermus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aquaticus</a:t>
            </a:r>
            <a:r>
              <a:rPr lang="ru-RU" sz="2400" b="1" dirty="0" smtClean="0"/>
              <a:t> известен </a:t>
            </a:r>
            <a:r>
              <a:rPr lang="ru-RU" sz="2400" b="1" dirty="0"/>
              <a:t>своей </a:t>
            </a:r>
            <a:r>
              <a:rPr lang="ru-RU" sz="2400" b="1" dirty="0" err="1" smtClean="0"/>
              <a:t>Taq</a:t>
            </a:r>
            <a:r>
              <a:rPr lang="ru-RU" sz="2400" b="1" dirty="0" smtClean="0"/>
              <a:t>-полимеразой. </a:t>
            </a:r>
            <a:r>
              <a:rPr lang="ru-RU" sz="2400" b="1" dirty="0"/>
              <a:t>М</a:t>
            </a:r>
            <a:r>
              <a:rPr lang="ru-RU" sz="2400" b="1" dirty="0" smtClean="0"/>
              <a:t>ожет </a:t>
            </a:r>
            <a:r>
              <a:rPr lang="ru-RU" sz="2400" b="1" dirty="0"/>
              <a:t>синтезировать нити до температуры 97,5 °</a:t>
            </a:r>
            <a:r>
              <a:rPr lang="ru-RU" sz="2400" b="1" dirty="0" smtClean="0"/>
              <a:t>С, оптимальная температура </a:t>
            </a:r>
            <a:r>
              <a:rPr lang="ru-RU" sz="2400" b="1" dirty="0"/>
              <a:t>70 </a:t>
            </a:r>
            <a:r>
              <a:rPr lang="ru-RU" sz="2400" b="1" dirty="0" smtClean="0"/>
              <a:t>°C</a:t>
            </a:r>
          </a:p>
          <a:p>
            <a:r>
              <a:rPr lang="ru-RU" sz="2400" b="1" dirty="0" err="1" smtClean="0"/>
              <a:t>Хемоорганогетеротрофы</a:t>
            </a:r>
            <a:r>
              <a:rPr lang="ru-RU" sz="2400" b="1" dirty="0" smtClean="0"/>
              <a:t>, </a:t>
            </a:r>
            <a:r>
              <a:rPr lang="ru-RU" sz="2400" b="1" dirty="0"/>
              <a:t>используют несколько субстратов для роста, в том числе углеводы, аминокислоты, карбоновые кислоты и пептиды.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821" y="1296633"/>
            <a:ext cx="3096344" cy="2597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244" y="4049751"/>
            <a:ext cx="3441498" cy="23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5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03848" y="1294356"/>
            <a:ext cx="5760640" cy="542775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err="1"/>
              <a:t>Deinococcus</a:t>
            </a:r>
            <a:r>
              <a:rPr lang="ru-RU" i="1" dirty="0"/>
              <a:t> </a:t>
            </a:r>
            <a:r>
              <a:rPr lang="ru-RU" i="1" dirty="0" err="1" smtClean="0"/>
              <a:t>radiodurans</a:t>
            </a:r>
            <a:r>
              <a:rPr lang="ru-RU" i="1" dirty="0" smtClean="0"/>
              <a:t> – </a:t>
            </a:r>
            <a:r>
              <a:rPr lang="ru-RU" dirty="0" smtClean="0"/>
              <a:t>один </a:t>
            </a:r>
            <a:r>
              <a:rPr lang="ru-RU" dirty="0"/>
              <a:t>из самых радиорезистентных организмов в </a:t>
            </a:r>
            <a:r>
              <a:rPr lang="ru-RU" dirty="0" smtClean="0"/>
              <a:t>мире. Выдерживает </a:t>
            </a:r>
            <a:r>
              <a:rPr lang="ru-RU" dirty="0"/>
              <a:t>ионизирующее излучение 10-60 </a:t>
            </a:r>
            <a:r>
              <a:rPr lang="ru-RU" dirty="0" err="1" smtClean="0"/>
              <a:t>кГр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Защитные механизмы:</a:t>
            </a:r>
          </a:p>
          <a:p>
            <a:pPr lvl="1"/>
            <a:r>
              <a:rPr lang="ru-RU" sz="2600" dirty="0">
                <a:solidFill>
                  <a:schemeClr val="tx1"/>
                </a:solidFill>
              </a:rPr>
              <a:t>репарации ДНК, </a:t>
            </a:r>
            <a:endParaRPr lang="ru-RU" sz="2600" dirty="0" smtClean="0">
              <a:solidFill>
                <a:schemeClr val="tx1"/>
              </a:solidFill>
            </a:endParaRPr>
          </a:p>
          <a:p>
            <a:pPr lvl="1"/>
            <a:r>
              <a:rPr lang="ru-RU" sz="2600" dirty="0" smtClean="0">
                <a:solidFill>
                  <a:schemeClr val="tx1"/>
                </a:solidFill>
              </a:rPr>
              <a:t>белки </a:t>
            </a:r>
            <a:r>
              <a:rPr lang="ru-RU" sz="2600" dirty="0">
                <a:solidFill>
                  <a:schemeClr val="tx1"/>
                </a:solidFill>
              </a:rPr>
              <a:t>защиты, </a:t>
            </a:r>
            <a:endParaRPr lang="ru-RU" sz="2600" dirty="0" smtClean="0">
              <a:solidFill>
                <a:schemeClr val="tx1"/>
              </a:solidFill>
            </a:endParaRPr>
          </a:p>
          <a:p>
            <a:pPr lvl="1"/>
            <a:r>
              <a:rPr lang="ru-RU" sz="2600" dirty="0" smtClean="0">
                <a:solidFill>
                  <a:schemeClr val="tx1"/>
                </a:solidFill>
              </a:rPr>
              <a:t>накопление </a:t>
            </a:r>
            <a:r>
              <a:rPr lang="en-US" sz="2600" dirty="0" err="1">
                <a:solidFill>
                  <a:schemeClr val="tx1"/>
                </a:solidFill>
              </a:rPr>
              <a:t>Mn</a:t>
            </a:r>
            <a:r>
              <a:rPr lang="ru-RU" sz="2600" dirty="0">
                <a:solidFill>
                  <a:schemeClr val="tx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</a:rPr>
              <a:t>II</a:t>
            </a:r>
            <a:r>
              <a:rPr lang="ru-RU" sz="2600" dirty="0" smtClean="0">
                <a:solidFill>
                  <a:schemeClr val="tx1"/>
                </a:solidFill>
              </a:rPr>
              <a:t>),</a:t>
            </a:r>
          </a:p>
          <a:p>
            <a:pPr lvl="1"/>
            <a:r>
              <a:rPr lang="ru-RU" sz="2600" dirty="0" smtClean="0">
                <a:solidFill>
                  <a:schemeClr val="tx1"/>
                </a:solidFill>
              </a:rPr>
              <a:t>экспорт поврежденной </a:t>
            </a:r>
            <a:r>
              <a:rPr lang="ru-RU" sz="2600" dirty="0">
                <a:solidFill>
                  <a:schemeClr val="tx1"/>
                </a:solidFill>
              </a:rPr>
              <a:t>ДНК, </a:t>
            </a:r>
            <a:endParaRPr lang="ru-RU" sz="2600" dirty="0" smtClean="0">
              <a:solidFill>
                <a:schemeClr val="tx1"/>
              </a:solidFill>
            </a:endParaRPr>
          </a:p>
          <a:p>
            <a:pPr lvl="1"/>
            <a:r>
              <a:rPr lang="ru-RU" sz="2600" dirty="0" smtClean="0">
                <a:solidFill>
                  <a:schemeClr val="tx1"/>
                </a:solidFill>
              </a:rPr>
              <a:t>генетическое резервирование </a:t>
            </a:r>
          </a:p>
          <a:p>
            <a:pPr lvl="1"/>
            <a:r>
              <a:rPr lang="ru-RU" sz="2600" dirty="0" smtClean="0">
                <a:solidFill>
                  <a:schemeClr val="tx1"/>
                </a:solidFill>
              </a:rPr>
              <a:t>восстановление высыханием</a:t>
            </a:r>
          </a:p>
          <a:p>
            <a:r>
              <a:rPr lang="ru-RU" i="1" dirty="0"/>
              <a:t>D. </a:t>
            </a:r>
            <a:r>
              <a:rPr lang="ru-RU" i="1" dirty="0" err="1"/>
              <a:t>radiophilus</a:t>
            </a:r>
            <a:r>
              <a:rPr lang="ru-RU" dirty="0"/>
              <a:t> </a:t>
            </a:r>
            <a:r>
              <a:rPr lang="ru-RU" dirty="0" smtClean="0"/>
              <a:t>активен против </a:t>
            </a:r>
            <a:r>
              <a:rPr lang="ru-RU" dirty="0"/>
              <a:t>перекисного окисления липидов низкой </a:t>
            </a:r>
            <a:r>
              <a:rPr lang="ru-RU" dirty="0" smtClean="0"/>
              <a:t>плотности, что </a:t>
            </a:r>
            <a:r>
              <a:rPr lang="ru-RU" dirty="0"/>
              <a:t>способствует снижению развития атеросклероза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47" y="1267634"/>
            <a:ext cx="2466357" cy="2809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773" y="4175641"/>
            <a:ext cx="2487304" cy="2180709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en-US" b="1" dirty="0" err="1">
                <a:cs typeface="Arial" panose="020B0604020202020204" pitchFamily="34" charset="0"/>
              </a:rPr>
              <a:t>Deinococcus</a:t>
            </a:r>
            <a:r>
              <a:rPr lang="en-US" b="1" dirty="0">
                <a:cs typeface="Arial" panose="020B0604020202020204" pitchFamily="34" charset="0"/>
              </a:rPr>
              <a:t> </a:t>
            </a:r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0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Thermotogae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827584" y="1556791"/>
            <a:ext cx="8064896" cy="4924435"/>
          </a:xfrm>
        </p:spPr>
        <p:txBody>
          <a:bodyPr>
            <a:noAutofit/>
          </a:bodyPr>
          <a:lstStyle/>
          <a:p>
            <a:r>
              <a:rPr lang="ru-RU" sz="2400" b="1" dirty="0"/>
              <a:t>Класс:</a:t>
            </a:r>
            <a:r>
              <a:rPr lang="en-US" sz="2400" b="1" dirty="0"/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Thermotogae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Порядок: </a:t>
            </a:r>
            <a:r>
              <a:rPr lang="en-US" sz="2400" b="1" dirty="0" err="1">
                <a:latin typeface="Calibri" panose="020F0502020204030204" pitchFamily="34" charset="0"/>
              </a:rPr>
              <a:t>Thermotogales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Семейство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Thermotogaceae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Роды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Thermoroga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Geotoga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Petrotoga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Thermosipho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ru-RU" sz="2400" b="1" dirty="0"/>
              <a:t>и </a:t>
            </a:r>
            <a:r>
              <a:rPr lang="ru-RU" sz="2400" b="1" dirty="0" err="1"/>
              <a:t>др</a:t>
            </a:r>
            <a:r>
              <a:rPr lang="en-US" sz="2400" b="1" dirty="0"/>
              <a:t>. </a:t>
            </a:r>
            <a:endParaRPr lang="ru-RU" sz="2400" b="1" dirty="0" smtClean="0"/>
          </a:p>
          <a:p>
            <a:r>
              <a:rPr lang="ru-RU" sz="2400" b="1" dirty="0" smtClean="0"/>
              <a:t>Грамотрицательные</a:t>
            </a:r>
            <a:r>
              <a:rPr lang="ru-RU" sz="2400" b="1" dirty="0"/>
              <a:t>, анаэробные, </a:t>
            </a:r>
            <a:r>
              <a:rPr lang="ru-RU" sz="2400" b="1" dirty="0" smtClean="0"/>
              <a:t>термофильные </a:t>
            </a:r>
            <a:r>
              <a:rPr lang="ru-RU" sz="2400" b="1" dirty="0"/>
              <a:t>и </a:t>
            </a:r>
            <a:r>
              <a:rPr lang="ru-RU" sz="2400" b="1" dirty="0" err="1"/>
              <a:t>гипертермофильные</a:t>
            </a:r>
            <a:r>
              <a:rPr lang="ru-RU" sz="2400" b="1" dirty="0"/>
              <a:t> бактерии. Диапазон </a:t>
            </a:r>
            <a:r>
              <a:rPr lang="ru-RU" sz="2400" b="1" dirty="0" smtClean="0"/>
              <a:t>температур 47-88 </a:t>
            </a:r>
            <a:r>
              <a:rPr lang="ru-RU" sz="2400" b="1" dirty="0">
                <a:sym typeface="Symbol" panose="05050102010706020507" pitchFamily="18" charset="2"/>
              </a:rPr>
              <a:t></a:t>
            </a:r>
            <a:r>
              <a:rPr lang="ru-RU" sz="2400" b="1" dirty="0"/>
              <a:t>C с оптимумом 80 </a:t>
            </a:r>
            <a:r>
              <a:rPr lang="ru-RU" sz="2400" b="1" dirty="0">
                <a:sym typeface="Symbol" panose="05050102010706020507" pitchFamily="18" charset="2"/>
              </a:rPr>
              <a:t></a:t>
            </a:r>
            <a:r>
              <a:rPr lang="ru-RU" sz="2400" b="1" dirty="0"/>
              <a:t>C; значения рН между 5.2-9.0 с оптимальным ростом на уровне </a:t>
            </a:r>
            <a:r>
              <a:rPr lang="ru-RU" sz="2400" b="1" dirty="0" smtClean="0"/>
              <a:t>8,0.</a:t>
            </a:r>
          </a:p>
          <a:p>
            <a:r>
              <a:rPr lang="ru-RU" sz="2400" b="1" dirty="0" smtClean="0"/>
              <a:t>Свободно </a:t>
            </a:r>
            <a:r>
              <a:rPr lang="ru-RU" sz="2400" b="1" dirty="0"/>
              <a:t>живущие и подвижные, </a:t>
            </a:r>
            <a:r>
              <a:rPr lang="ru-RU" sz="2400" b="1" dirty="0" smtClean="0"/>
              <a:t>используют </a:t>
            </a:r>
            <a:r>
              <a:rPr lang="ru-RU" sz="2400" b="1" dirty="0"/>
              <a:t>нескольких боковых </a:t>
            </a:r>
            <a:r>
              <a:rPr lang="ru-RU" sz="2400" b="1" dirty="0" smtClean="0"/>
              <a:t>жгутиков</a:t>
            </a:r>
            <a:r>
              <a:rPr lang="ru-RU" sz="2400" dirty="0" smtClean="0"/>
              <a:t>.</a:t>
            </a:r>
            <a:endParaRPr lang="ru-RU" sz="2400" b="1" dirty="0" smtClean="0"/>
          </a:p>
          <a:p>
            <a:r>
              <a:rPr lang="ru-RU" sz="2400" b="1" dirty="0" smtClean="0"/>
              <a:t>Окружены </a:t>
            </a:r>
            <a:r>
              <a:rPr lang="ru-RU" sz="2400" b="1" dirty="0"/>
              <a:t>одной липидной мембраной</a:t>
            </a:r>
          </a:p>
        </p:txBody>
      </p:sp>
    </p:spTree>
    <p:extLst>
      <p:ext uri="{BB962C8B-B14F-4D97-AF65-F5344CB8AC3E}">
        <p14:creationId xmlns:p14="http://schemas.microsoft.com/office/powerpoint/2010/main" val="238590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779096" cy="867410"/>
          </a:xfrm>
        </p:spPr>
        <p:txBody>
          <a:bodyPr/>
          <a:lstStyle/>
          <a:p>
            <a:r>
              <a:rPr lang="ru-RU" b="1" dirty="0" err="1">
                <a:latin typeface="Bookman Old Style" panose="02050604050505020204" pitchFamily="18" charset="0"/>
              </a:rPr>
              <a:t>Thermotoga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latin typeface="Bookman Old Style" panose="02050604050505020204" pitchFamily="18" charset="0"/>
              </a:rPr>
              <a:t>petrophila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15000" cy="53061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Типовой </a:t>
            </a:r>
            <a:r>
              <a:rPr lang="ru-RU" b="1" dirty="0" smtClean="0"/>
              <a:t>вид – </a:t>
            </a:r>
            <a:r>
              <a:rPr lang="ru-RU" b="1" dirty="0"/>
              <a:t>палочки </a:t>
            </a:r>
            <a:r>
              <a:rPr lang="ru-RU" b="1" dirty="0" smtClean="0"/>
              <a:t>2-7</a:t>
            </a:r>
            <a:r>
              <a:rPr lang="ru-RU" b="1" dirty="0" smtClean="0">
                <a:sym typeface="Symbol" panose="05050102010706020507" pitchFamily="18" charset="2"/>
              </a:rPr>
              <a:t></a:t>
            </a:r>
            <a:r>
              <a:rPr lang="ru-RU" b="1" dirty="0" smtClean="0"/>
              <a:t>0,7-1 мкм. </a:t>
            </a:r>
            <a:r>
              <a:rPr lang="ru-RU" b="1" dirty="0"/>
              <a:t>Клеточная </a:t>
            </a:r>
            <a:r>
              <a:rPr lang="ru-RU" b="1" dirty="0" smtClean="0"/>
              <a:t>стенка содержит тонкий слой </a:t>
            </a:r>
            <a:r>
              <a:rPr lang="ru-RU" b="1" dirty="0" err="1"/>
              <a:t>пептидогликана</a:t>
            </a:r>
            <a:r>
              <a:rPr lang="ru-RU" b="1" dirty="0"/>
              <a:t> с </a:t>
            </a:r>
            <a:r>
              <a:rPr lang="ru-RU" b="1" dirty="0" smtClean="0"/>
              <a:t>минимальными сшивками. 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процессе метаболизма </a:t>
            </a:r>
            <a:r>
              <a:rPr lang="ru-RU" b="1" dirty="0" smtClean="0"/>
              <a:t>используют сложные </a:t>
            </a:r>
            <a:r>
              <a:rPr lang="ru-RU" b="1" dirty="0"/>
              <a:t>углеводороды, выделяя </a:t>
            </a:r>
            <a:r>
              <a:rPr lang="ru-RU" b="1" dirty="0" smtClean="0"/>
              <a:t>газообразный водород, поэтому могут использоваться как источник </a:t>
            </a:r>
            <a:r>
              <a:rPr lang="ru-RU" b="1" dirty="0"/>
              <a:t>энергии, </a:t>
            </a:r>
            <a:r>
              <a:rPr lang="ru-RU" b="1" dirty="0" smtClean="0"/>
              <a:t>альтернативный </a:t>
            </a:r>
            <a:r>
              <a:rPr lang="ru-RU" b="1" dirty="0"/>
              <a:t>ископаемому </a:t>
            </a:r>
            <a:r>
              <a:rPr lang="ru-RU" b="1" dirty="0" smtClean="0"/>
              <a:t>топливу (</a:t>
            </a:r>
            <a:r>
              <a:rPr lang="ru-RU" b="1" dirty="0" err="1" smtClean="0"/>
              <a:t>биотопливо</a:t>
            </a:r>
            <a:r>
              <a:rPr lang="ru-RU" b="1" dirty="0" smtClean="0"/>
              <a:t>). </a:t>
            </a:r>
          </a:p>
          <a:p>
            <a:r>
              <a:rPr lang="ru-RU" b="1" dirty="0" smtClean="0"/>
              <a:t>Термостабильная </a:t>
            </a:r>
            <a:r>
              <a:rPr lang="ru-RU" b="1" dirty="0"/>
              <a:t>ферментативную активность </a:t>
            </a:r>
            <a:r>
              <a:rPr lang="ru-RU" b="1" dirty="0" smtClean="0"/>
              <a:t>также имеет </a:t>
            </a:r>
            <a:r>
              <a:rPr lang="ru-RU" b="1" dirty="0"/>
              <a:t>практическое применение в производстве </a:t>
            </a:r>
            <a:r>
              <a:rPr lang="ru-RU" b="1" dirty="0" smtClean="0"/>
              <a:t>фармацевтических препаратов, </a:t>
            </a:r>
            <a:r>
              <a:rPr lang="ru-RU" b="1" dirty="0"/>
              <a:t>химических веществ.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508482"/>
            <a:ext cx="2747547" cy="38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87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Chrysiogenetes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Класс: </a:t>
            </a:r>
            <a:r>
              <a:rPr lang="ru-RU" i="1" dirty="0" err="1"/>
              <a:t>Chrysiogenetes</a:t>
            </a:r>
            <a:r>
              <a:rPr lang="ru-RU" i="1" dirty="0"/>
              <a:t> </a:t>
            </a:r>
          </a:p>
          <a:p>
            <a:r>
              <a:rPr lang="ru-RU" b="1" dirty="0"/>
              <a:t>Порядок: </a:t>
            </a:r>
            <a:r>
              <a:rPr lang="ru-RU" i="1" dirty="0" err="1"/>
              <a:t>Chrysiogenetales</a:t>
            </a:r>
            <a:endParaRPr lang="ru-RU" i="1" dirty="0"/>
          </a:p>
          <a:p>
            <a:r>
              <a:rPr lang="ru-RU" b="1" dirty="0"/>
              <a:t>Семейство: </a:t>
            </a:r>
            <a:r>
              <a:rPr lang="ru-RU" i="1" dirty="0" err="1"/>
              <a:t>Chrysiogenetaceae</a:t>
            </a:r>
            <a:endParaRPr lang="ru-RU" i="1" dirty="0"/>
          </a:p>
          <a:p>
            <a:r>
              <a:rPr lang="ru-RU" b="1" dirty="0"/>
              <a:t>Род: </a:t>
            </a:r>
            <a:r>
              <a:rPr lang="ru-RU" i="1" dirty="0" err="1"/>
              <a:t>Chrysiogenes</a:t>
            </a:r>
            <a:endParaRPr lang="ru-RU" i="1" dirty="0"/>
          </a:p>
          <a:p>
            <a:r>
              <a:rPr lang="ru-RU" b="1" i="1" dirty="0" err="1">
                <a:solidFill>
                  <a:srgbClr val="000099"/>
                </a:solidFill>
              </a:rPr>
              <a:t>Chrysiogenes</a:t>
            </a:r>
            <a:r>
              <a:rPr lang="ru-RU" b="1" i="1" dirty="0">
                <a:solidFill>
                  <a:srgbClr val="000099"/>
                </a:solidFill>
              </a:rPr>
              <a:t> </a:t>
            </a:r>
            <a:r>
              <a:rPr lang="ru-RU" b="1" i="1" dirty="0" err="1">
                <a:solidFill>
                  <a:srgbClr val="000099"/>
                </a:solidFill>
              </a:rPr>
              <a:t>arsenatis</a:t>
            </a:r>
            <a:r>
              <a:rPr lang="ru-RU" b="1" i="1" dirty="0">
                <a:solidFill>
                  <a:srgbClr val="000099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smtClean="0"/>
              <a:t>облигатные анаэробы </a:t>
            </a:r>
            <a:r>
              <a:rPr lang="ru-RU" b="1" dirty="0" err="1" smtClean="0"/>
              <a:t>хемолитоавтотрофные</a:t>
            </a:r>
            <a:r>
              <a:rPr lang="ru-RU" b="1" dirty="0" smtClean="0"/>
              <a:t>, используют </a:t>
            </a:r>
            <a:r>
              <a:rPr lang="ru-RU" b="1" dirty="0"/>
              <a:t>арсенат как конечный акцептор электронов </a:t>
            </a:r>
            <a:r>
              <a:rPr lang="ru-RU" b="1" dirty="0" smtClean="0"/>
              <a:t>при «</a:t>
            </a:r>
            <a:r>
              <a:rPr lang="ru-RU" b="1" dirty="0" err="1" smtClean="0"/>
              <a:t>арсенатного</a:t>
            </a:r>
            <a:r>
              <a:rPr lang="ru-RU" b="1" dirty="0" smtClean="0"/>
              <a:t> </a:t>
            </a:r>
            <a:r>
              <a:rPr lang="ru-RU" b="1" dirty="0"/>
              <a:t>дыхания».</a:t>
            </a:r>
          </a:p>
          <a:p>
            <a:r>
              <a:rPr lang="ru-RU" b="1" dirty="0"/>
              <a:t>В качестве донора электронов использует ацетат, </a:t>
            </a:r>
            <a:r>
              <a:rPr lang="ru-RU" b="1" dirty="0" err="1"/>
              <a:t>пируват</a:t>
            </a:r>
            <a:r>
              <a:rPr lang="ru-RU" b="1" dirty="0"/>
              <a:t>, D- и L-</a:t>
            </a:r>
            <a:r>
              <a:rPr lang="ru-RU" b="1" dirty="0" err="1"/>
              <a:t>лактат</a:t>
            </a:r>
            <a:r>
              <a:rPr lang="ru-RU" b="1" dirty="0"/>
              <a:t>, </a:t>
            </a:r>
            <a:r>
              <a:rPr lang="ru-RU" b="1" dirty="0" err="1"/>
              <a:t>фумарат</a:t>
            </a:r>
            <a:r>
              <a:rPr lang="ru-RU" b="1" dirty="0"/>
              <a:t>, </a:t>
            </a:r>
            <a:r>
              <a:rPr lang="ru-RU" b="1" dirty="0" err="1"/>
              <a:t>сукцинат</a:t>
            </a:r>
            <a:r>
              <a:rPr lang="ru-RU" b="1" dirty="0"/>
              <a:t> и </a:t>
            </a:r>
            <a:r>
              <a:rPr lang="ru-RU" b="1" dirty="0" err="1"/>
              <a:t>малат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b="1" dirty="0" err="1" smtClean="0"/>
              <a:t>Грам</a:t>
            </a:r>
            <a:r>
              <a:rPr lang="ru-RU" b="1" dirty="0" smtClean="0"/>
              <a:t>(-) палочки, подвижные </a:t>
            </a:r>
            <a:r>
              <a:rPr lang="ru-RU" b="1" dirty="0"/>
              <a:t>(</a:t>
            </a:r>
            <a:r>
              <a:rPr lang="ru-RU" b="1" dirty="0" err="1"/>
              <a:t>монотрих</a:t>
            </a:r>
            <a:r>
              <a:rPr lang="ru-RU" b="1" dirty="0"/>
              <a:t>) </a:t>
            </a:r>
            <a:r>
              <a:rPr lang="ru-RU" b="1" dirty="0" smtClean="0"/>
              <a:t>1-2</a:t>
            </a:r>
            <a:r>
              <a:rPr lang="ru-RU" b="1" dirty="0">
                <a:sym typeface="Symbol" panose="05050102010706020507" pitchFamily="18" charset="2"/>
              </a:rPr>
              <a:t></a:t>
            </a:r>
            <a:r>
              <a:rPr lang="ru-RU" b="1" dirty="0"/>
              <a:t>0,5-0,75 </a:t>
            </a:r>
            <a:r>
              <a:rPr lang="ru-RU" b="1" dirty="0" smtClean="0"/>
              <a:t>мкм. Оптимальный </a:t>
            </a:r>
            <a:r>
              <a:rPr lang="ru-RU" b="1" dirty="0"/>
              <a:t>рост при 25-30 °С.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136533"/>
            <a:ext cx="3106688" cy="1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Deferribacteres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0614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Класс</a:t>
            </a:r>
            <a:r>
              <a:rPr lang="en-US" sz="2400" b="1" dirty="0"/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Deferribacteres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Порядок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Deferribacterales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Семейство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Deferribacteraceae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 smtClean="0">
                <a:latin typeface="Calibri" panose="020F0502020204030204" pitchFamily="34" charset="0"/>
              </a:rPr>
              <a:t>Роды</a:t>
            </a:r>
            <a:r>
              <a:rPr lang="en-US" sz="2400" b="1" dirty="0" smtClean="0">
                <a:latin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</a:rPr>
              <a:t>Denitrovibrio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Deferribacteres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endParaRPr lang="ru-RU" sz="2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err="1" smtClean="0">
                <a:latin typeface="Calibri" panose="020F0502020204030204" pitchFamily="34" charset="0"/>
              </a:rPr>
              <a:t>Calditerrivibrio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Flexistipes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</a:rPr>
              <a:t>Geovibrio</a:t>
            </a:r>
            <a:endParaRPr lang="ru-RU" sz="2400" b="1" dirty="0"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Род </a:t>
            </a:r>
            <a:r>
              <a:rPr lang="en-US" sz="2400" b="1" i="1" dirty="0" err="1">
                <a:latin typeface="Calibri" panose="020F0502020204030204" pitchFamily="34" charset="0"/>
              </a:rPr>
              <a:t>Deferribacter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ru-RU" sz="2400" b="1" dirty="0"/>
              <a:t>– изогнутые палочки (0,3-0,5</a:t>
            </a:r>
            <a:r>
              <a:rPr lang="ru-RU" sz="2400" b="1" dirty="0">
                <a:sym typeface="Symbol" panose="05050102010706020507" pitchFamily="18" charset="2"/>
              </a:rPr>
              <a:t></a:t>
            </a:r>
            <a:r>
              <a:rPr lang="ru-RU" sz="2400" b="1" dirty="0"/>
              <a:t>1-5 мкм), не спорообразующие, подвижные, жгутики полярные, грамотрицательные</a:t>
            </a:r>
            <a:r>
              <a:rPr lang="ru-RU" sz="2400" b="1" dirty="0" smtClean="0"/>
              <a:t>. </a:t>
            </a:r>
            <a:r>
              <a:rPr lang="ru-RU" sz="2400" b="1" dirty="0"/>
              <a:t>Акцепторы электронов: </a:t>
            </a:r>
            <a:r>
              <a:rPr lang="ru-RU" sz="2400" b="1" dirty="0" err="1"/>
              <a:t>Mn</a:t>
            </a:r>
            <a:r>
              <a:rPr lang="ru-RU" sz="2400" b="1" dirty="0"/>
              <a:t> (IV), </a:t>
            </a:r>
            <a:r>
              <a:rPr lang="ru-RU" sz="2400" b="1" dirty="0" err="1"/>
              <a:t>Fe</a:t>
            </a:r>
            <a:r>
              <a:rPr lang="ru-RU" sz="2400" b="1" dirty="0"/>
              <a:t> (III) нитрат. Используют пептоны, органические кислоты и H</a:t>
            </a:r>
            <a:r>
              <a:rPr lang="ru-RU" sz="2400" b="1" baseline="-25000" dirty="0"/>
              <a:t>2</a:t>
            </a:r>
            <a:r>
              <a:rPr lang="ru-RU" sz="2400" b="1" dirty="0"/>
              <a:t>. Оптимальный рост при 60 °С ( 50-65 °</a:t>
            </a:r>
            <a:r>
              <a:rPr lang="ru-RU" sz="2400" b="1" dirty="0" smtClean="0"/>
              <a:t>С), </a:t>
            </a:r>
            <a:r>
              <a:rPr lang="ru-RU" sz="2400" b="1" dirty="0"/>
              <a:t>рН 6,5 (5-8) и </a:t>
            </a:r>
            <a:r>
              <a:rPr lang="ru-RU" sz="2400" b="1" dirty="0" err="1"/>
              <a:t>NaCl</a:t>
            </a:r>
            <a:r>
              <a:rPr lang="ru-RU" sz="2400" b="1" dirty="0"/>
              <a:t> 20 г/л (0-50 г/л). Один из видов, </a:t>
            </a:r>
            <a:r>
              <a:rPr lang="ru-RU" sz="2400" b="1" dirty="0" err="1">
                <a:solidFill>
                  <a:srgbClr val="000099"/>
                </a:solidFill>
              </a:rPr>
              <a:t>Deferribacter</a:t>
            </a:r>
            <a:r>
              <a:rPr lang="ru-RU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t</a:t>
            </a:r>
            <a:r>
              <a:rPr lang="ru-RU" sz="2400" b="1" dirty="0" err="1">
                <a:solidFill>
                  <a:srgbClr val="000099"/>
                </a:solidFill>
              </a:rPr>
              <a:t>hermophilus</a:t>
            </a:r>
            <a:r>
              <a:rPr lang="ru-RU" sz="2400" b="1" dirty="0"/>
              <a:t>, изолирован из нефтяного пласта в Северном море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252248"/>
            <a:ext cx="3306284" cy="22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8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en-US" b="1" dirty="0" err="1"/>
              <a:t>Calditerrivibrio</a:t>
            </a:r>
            <a:r>
              <a:rPr lang="en-US" b="1" dirty="0"/>
              <a:t> </a:t>
            </a:r>
            <a:r>
              <a:rPr lang="en-US" b="1" dirty="0" err="1"/>
              <a:t>nitroreducens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35280" cy="5137150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Род </a:t>
            </a:r>
            <a:r>
              <a:rPr lang="en-US" b="1" i="1" dirty="0" err="1"/>
              <a:t>Calditerrivibrio</a:t>
            </a:r>
            <a:r>
              <a:rPr lang="en-US" b="1" dirty="0"/>
              <a:t> </a:t>
            </a:r>
            <a:r>
              <a:rPr lang="ru-RU" b="1" dirty="0"/>
              <a:t>– </a:t>
            </a:r>
            <a:r>
              <a:rPr lang="ru-RU" b="1" dirty="0" smtClean="0"/>
              <a:t>вибрионы</a:t>
            </a:r>
          </a:p>
          <a:p>
            <a:pPr marL="288000" indent="0">
              <a:buNone/>
            </a:pPr>
            <a:r>
              <a:rPr lang="ru-RU" b="1" dirty="0" smtClean="0"/>
              <a:t>0,4-0,5</a:t>
            </a:r>
            <a:r>
              <a:rPr lang="ru-RU" b="1" dirty="0">
                <a:sym typeface="Symbol" panose="05050102010706020507" pitchFamily="18" charset="2"/>
              </a:rPr>
              <a:t></a:t>
            </a:r>
            <a:r>
              <a:rPr lang="ru-RU" b="1" dirty="0"/>
              <a:t>1,4-2 </a:t>
            </a:r>
            <a:r>
              <a:rPr lang="ru-RU" b="1" dirty="0" smtClean="0"/>
              <a:t>мкм, </a:t>
            </a:r>
            <a:r>
              <a:rPr lang="ru-RU" b="1" dirty="0"/>
              <a:t>подвижные </a:t>
            </a:r>
            <a:endParaRPr lang="ru-RU" b="1" dirty="0" smtClean="0"/>
          </a:p>
          <a:p>
            <a:pPr marL="288000" indent="0">
              <a:buNone/>
            </a:pPr>
            <a:r>
              <a:rPr lang="ru-RU" b="1" dirty="0" err="1" smtClean="0"/>
              <a:t>неспорулирующие</a:t>
            </a:r>
            <a:r>
              <a:rPr lang="ru-RU" b="1" dirty="0" smtClean="0"/>
              <a:t> </a:t>
            </a:r>
          </a:p>
          <a:p>
            <a:pPr marL="288000" indent="0">
              <a:buNone/>
            </a:pPr>
            <a:r>
              <a:rPr lang="ru-RU" b="1" dirty="0" smtClean="0"/>
              <a:t>жгутики полярные </a:t>
            </a:r>
          </a:p>
          <a:p>
            <a:pPr marL="288000" indent="0">
              <a:buNone/>
            </a:pPr>
            <a:r>
              <a:rPr lang="ru-RU" b="1" dirty="0" smtClean="0"/>
              <a:t>грамотрицательные</a:t>
            </a:r>
          </a:p>
          <a:p>
            <a:r>
              <a:rPr lang="ru-RU" b="1" dirty="0" smtClean="0"/>
              <a:t>Анаэробы</a:t>
            </a:r>
            <a:r>
              <a:rPr lang="ru-RU" b="1" dirty="0"/>
              <a:t>, </a:t>
            </a:r>
            <a:r>
              <a:rPr lang="ru-RU" b="1" dirty="0" err="1"/>
              <a:t>каталазоотрицательные</a:t>
            </a:r>
            <a:r>
              <a:rPr lang="ru-RU" b="1" dirty="0"/>
              <a:t>, </a:t>
            </a:r>
            <a:r>
              <a:rPr lang="ru-RU" b="1" dirty="0" err="1"/>
              <a:t>хемоорганогетеротрофы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b="1" dirty="0" smtClean="0"/>
              <a:t>Восстанавливают </a:t>
            </a:r>
            <a:r>
              <a:rPr lang="ru-RU" b="1" dirty="0"/>
              <a:t>нитраты до аммония. Используют пептоны, органические кислоты, как доноры электронов. Оптимальный рост при 55 °С (30-65 °С), рН 7-7,5 (5,5-8). </a:t>
            </a:r>
            <a:endParaRPr lang="ru-RU" b="1" dirty="0" smtClean="0"/>
          </a:p>
          <a:p>
            <a:r>
              <a:rPr lang="ru-RU" b="1" dirty="0" smtClean="0"/>
              <a:t>Один </a:t>
            </a:r>
            <a:r>
              <a:rPr lang="ru-RU" b="1" dirty="0"/>
              <a:t>из видов, </a:t>
            </a:r>
            <a:r>
              <a:rPr lang="ru-RU" b="1" i="1" dirty="0" err="1">
                <a:solidFill>
                  <a:srgbClr val="000099"/>
                </a:solidFill>
              </a:rPr>
              <a:t>Calditerrivibrio</a:t>
            </a:r>
            <a:r>
              <a:rPr lang="ru-RU" b="1" i="1" dirty="0">
                <a:solidFill>
                  <a:srgbClr val="000099"/>
                </a:solidFill>
              </a:rPr>
              <a:t> </a:t>
            </a:r>
            <a:r>
              <a:rPr lang="ru-RU" b="1" i="1" dirty="0" err="1">
                <a:solidFill>
                  <a:srgbClr val="000099"/>
                </a:solidFill>
              </a:rPr>
              <a:t>nitroreducens</a:t>
            </a:r>
            <a:r>
              <a:rPr lang="ru-RU" b="1" dirty="0"/>
              <a:t>, изолирован из горячих источников в Японии.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412776"/>
            <a:ext cx="3322712" cy="21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2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en-US" b="1" dirty="0" err="1"/>
              <a:t>Denitrovibrio</a:t>
            </a:r>
            <a:r>
              <a:rPr lang="en-US" b="1" dirty="0"/>
              <a:t> </a:t>
            </a:r>
            <a:r>
              <a:rPr lang="en-US" b="1" dirty="0" err="1"/>
              <a:t>acetiphilus</a:t>
            </a:r>
            <a:r>
              <a:rPr lang="en-US" b="1" dirty="0"/>
              <a:t> 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3528" y="1355090"/>
            <a:ext cx="8507288" cy="5502910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 smtClean="0"/>
              <a:t>Denitrovibrio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b="1" dirty="0" smtClean="0"/>
              <a:t>вибрионы</a:t>
            </a:r>
          </a:p>
          <a:p>
            <a:pPr marL="288000" indent="0">
              <a:buNone/>
            </a:pPr>
            <a:r>
              <a:rPr lang="ru-RU" b="1" dirty="0" smtClean="0"/>
              <a:t>0,5-0,7</a:t>
            </a:r>
            <a:r>
              <a:rPr lang="ru-RU" b="1" dirty="0">
                <a:sym typeface="Symbol" panose="05050102010706020507" pitchFamily="18" charset="2"/>
              </a:rPr>
              <a:t></a:t>
            </a:r>
            <a:r>
              <a:rPr lang="ru-RU" b="1" dirty="0"/>
              <a:t>1,7-2 </a:t>
            </a:r>
            <a:r>
              <a:rPr lang="ru-RU" b="1" dirty="0" smtClean="0"/>
              <a:t>мкм</a:t>
            </a:r>
          </a:p>
          <a:p>
            <a:pPr marL="288000" indent="0">
              <a:buNone/>
            </a:pPr>
            <a:r>
              <a:rPr lang="ru-RU" b="1" dirty="0" smtClean="0"/>
              <a:t>в </a:t>
            </a:r>
            <a:r>
              <a:rPr lang="ru-RU" b="1" dirty="0"/>
              <a:t>парах или </a:t>
            </a:r>
            <a:r>
              <a:rPr lang="ru-RU" b="1" dirty="0" smtClean="0"/>
              <a:t>цепочках</a:t>
            </a:r>
          </a:p>
          <a:p>
            <a:pPr marL="288000" indent="0">
              <a:buNone/>
            </a:pPr>
            <a:r>
              <a:rPr lang="ru-RU" b="1" dirty="0" smtClean="0"/>
              <a:t>жгутики биполярные </a:t>
            </a:r>
          </a:p>
          <a:p>
            <a:pPr marL="288000" indent="0">
              <a:buNone/>
            </a:pPr>
            <a:r>
              <a:rPr lang="ru-RU" b="1" dirty="0" smtClean="0"/>
              <a:t>анаэробы</a:t>
            </a:r>
            <a:r>
              <a:rPr lang="ru-RU" b="1" dirty="0"/>
              <a:t>, </a:t>
            </a:r>
            <a:r>
              <a:rPr lang="ru-RU" b="1" dirty="0" smtClean="0"/>
              <a:t>гетеротрофные </a:t>
            </a:r>
          </a:p>
          <a:p>
            <a:pPr marL="288000" indent="0">
              <a:buNone/>
            </a:pPr>
            <a:r>
              <a:rPr lang="ru-RU" b="1" dirty="0" smtClean="0"/>
              <a:t>Восстанавливают </a:t>
            </a:r>
            <a:r>
              <a:rPr lang="ru-RU" b="1" dirty="0"/>
              <a:t>нитрат до аммиака. </a:t>
            </a:r>
            <a:endParaRPr lang="ru-RU" b="1" dirty="0" smtClean="0"/>
          </a:p>
          <a:p>
            <a:r>
              <a:rPr lang="ru-RU" b="1" dirty="0" smtClean="0"/>
              <a:t>Оптимальный рост: 35-37 </a:t>
            </a:r>
            <a:r>
              <a:rPr lang="ru-RU" b="1" dirty="0"/>
              <a:t>°</a:t>
            </a:r>
            <a:r>
              <a:rPr lang="ru-RU" b="1" dirty="0" smtClean="0"/>
              <a:t>C, </a:t>
            </a:r>
            <a:r>
              <a:rPr lang="ru-RU" b="1" dirty="0"/>
              <a:t>рН </a:t>
            </a:r>
            <a:r>
              <a:rPr lang="ru-RU" b="1" dirty="0" smtClean="0"/>
              <a:t>6,5-8,6 2-4 </a:t>
            </a:r>
            <a:r>
              <a:rPr lang="ru-RU" b="1" dirty="0"/>
              <a:t>% </a:t>
            </a:r>
            <a:r>
              <a:rPr lang="ru-RU" b="1" dirty="0" err="1" smtClean="0"/>
              <a:t>NaCl</a:t>
            </a:r>
            <a:r>
              <a:rPr lang="ru-RU" b="1" dirty="0" smtClean="0"/>
              <a:t>. </a:t>
            </a:r>
          </a:p>
          <a:p>
            <a:r>
              <a:rPr lang="ru-RU" b="1" i="1" dirty="0" err="1" smtClean="0">
                <a:solidFill>
                  <a:srgbClr val="000099"/>
                </a:solidFill>
              </a:rPr>
              <a:t>Denitrovibrio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>
                <a:solidFill>
                  <a:srgbClr val="000099"/>
                </a:solidFill>
              </a:rPr>
              <a:t>acetiphilus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/>
              <a:t>был выделен </a:t>
            </a:r>
            <a:r>
              <a:rPr lang="ru-RU" b="1" dirty="0" smtClean="0"/>
              <a:t>из </a:t>
            </a:r>
            <a:r>
              <a:rPr lang="ru-RU" b="1" dirty="0"/>
              <a:t>колонки, моделирующей условия бурения морских нефтяных скважин. </a:t>
            </a:r>
            <a:r>
              <a:rPr lang="ru-RU" b="1" dirty="0" smtClean="0"/>
              <a:t>Способность </a:t>
            </a:r>
            <a:r>
              <a:rPr lang="ru-RU" b="1" dirty="0"/>
              <a:t>этого организма к </a:t>
            </a:r>
            <a:r>
              <a:rPr lang="ru-RU" b="1" dirty="0" smtClean="0"/>
              <a:t>восстановлению нитратов </a:t>
            </a:r>
            <a:r>
              <a:rPr lang="ru-RU" b="1" dirty="0"/>
              <a:t>имеет экономическое значение, устраняя необходимость применения дорогостоящих </a:t>
            </a:r>
            <a:r>
              <a:rPr lang="ru-RU" b="1" dirty="0" err="1" smtClean="0"/>
              <a:t>биоцидов</a:t>
            </a:r>
            <a:r>
              <a:rPr lang="ru-RU" b="1" dirty="0" smtClean="0"/>
              <a:t> для снижения образования сероводорода, </a:t>
            </a:r>
            <a:r>
              <a:rPr lang="ru-RU" b="1" dirty="0"/>
              <a:t>и в настоящее время используется для оптимизации добычи нефти в морских скважинах.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355090"/>
            <a:ext cx="311239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9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Fibrobacteres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755576" y="1403638"/>
            <a:ext cx="7283152" cy="379397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Класс:</a:t>
            </a:r>
            <a:r>
              <a:rPr lang="en-US" b="1" dirty="0"/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Fibrobacteres</a:t>
            </a:r>
            <a:endParaRPr lang="ru-RU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Порядок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Fibrobacterales</a:t>
            </a:r>
            <a:endParaRPr lang="ru-RU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b="1" dirty="0"/>
              <a:t>Семейство</a:t>
            </a:r>
            <a:r>
              <a:rPr lang="en-US" b="1" dirty="0"/>
              <a:t>: 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Fibrobacteraceae</a:t>
            </a:r>
            <a:endParaRPr lang="ru-RU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Род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Fibrobacter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</a:rPr>
              <a:t>(1988)</a:t>
            </a:r>
          </a:p>
          <a:p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F. </a:t>
            </a:r>
            <a:r>
              <a:rPr lang="en-US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intestinalis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r>
              <a:rPr lang="en-US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succinogenes</a:t>
            </a:r>
            <a:endParaRPr lang="ru-RU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b="1" dirty="0" smtClean="0"/>
              <a:t>Грамотрицательные</a:t>
            </a:r>
            <a:r>
              <a:rPr lang="ru-RU" b="1" dirty="0"/>
              <a:t>, облигатно анаэробные </a:t>
            </a:r>
            <a:r>
              <a:rPr lang="ru-RU" b="1" dirty="0" smtClean="0"/>
              <a:t>бактерии </a:t>
            </a:r>
            <a:r>
              <a:rPr lang="ru-RU" b="1" dirty="0"/>
              <a:t>рубца жвачных животных, осуществляющие деградацию растительной целлюлозы.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372024"/>
            <a:ext cx="2952328" cy="22355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168133"/>
            <a:ext cx="8508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Выделяют ферменты: </a:t>
            </a:r>
            <a:r>
              <a:rPr lang="ru-RU" sz="2400" b="1" dirty="0" err="1" smtClean="0"/>
              <a:t>глюканазы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ксиланазы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эстеразы</a:t>
            </a:r>
            <a:r>
              <a:rPr lang="ru-RU" sz="2400" b="1" dirty="0" smtClean="0"/>
              <a:t> и др. </a:t>
            </a:r>
          </a:p>
          <a:p>
            <a:r>
              <a:rPr lang="ru-RU" sz="2400" b="1" dirty="0" smtClean="0"/>
              <a:t>Метаболиты – формиат</a:t>
            </a:r>
            <a:r>
              <a:rPr lang="ru-RU" sz="2400" b="1" dirty="0"/>
              <a:t>, ацетат и </a:t>
            </a:r>
            <a:r>
              <a:rPr lang="ru-RU" sz="2400" b="1" dirty="0" err="1" smtClean="0"/>
              <a:t>сукцинат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456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Verrucomicrobia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3529" y="1219200"/>
            <a:ext cx="6192687" cy="550291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/>
              <a:t>Класс: </a:t>
            </a:r>
            <a:r>
              <a:rPr lang="ru-RU" sz="2400" b="1" i="1" dirty="0" err="1">
                <a:solidFill>
                  <a:srgbClr val="002060"/>
                </a:solidFill>
              </a:rPr>
              <a:t>Verrucomicrobiae</a:t>
            </a:r>
            <a:endParaRPr lang="ru-RU" sz="2400" b="1" i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/>
              <a:t>Порядок: </a:t>
            </a:r>
            <a:r>
              <a:rPr lang="ru-RU" sz="2400" b="1" i="1" dirty="0" err="1">
                <a:solidFill>
                  <a:srgbClr val="002060"/>
                </a:solidFill>
              </a:rPr>
              <a:t>Verrucomicrobiales</a:t>
            </a:r>
            <a:endParaRPr lang="ru-RU" sz="2400" b="1" i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/>
              <a:t>Семейство: </a:t>
            </a:r>
            <a:r>
              <a:rPr lang="ru-RU" sz="2400" b="1" i="1" dirty="0" err="1">
                <a:solidFill>
                  <a:srgbClr val="002060"/>
                </a:solidFill>
              </a:rPr>
              <a:t>Akkermansiaceae</a:t>
            </a:r>
            <a:endParaRPr lang="ru-RU" sz="2400" b="1" i="1" dirty="0">
              <a:solidFill>
                <a:srgbClr val="002060"/>
              </a:solidFill>
            </a:endParaRPr>
          </a:p>
          <a:p>
            <a:pPr lvl="1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</a:rPr>
              <a:t>Род: </a:t>
            </a:r>
            <a:r>
              <a:rPr lang="ru-RU" sz="2100" b="1" i="1" dirty="0" err="1">
                <a:solidFill>
                  <a:srgbClr val="002060"/>
                </a:solidFill>
              </a:rPr>
              <a:t>Akkermansia</a:t>
            </a:r>
            <a:endParaRPr lang="ru-RU" sz="2100" b="1" i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/>
              <a:t>Семейство: </a:t>
            </a:r>
            <a:r>
              <a:rPr lang="ru-RU" sz="2400" b="1" i="1" dirty="0" err="1">
                <a:solidFill>
                  <a:srgbClr val="002060"/>
                </a:solidFill>
              </a:rPr>
              <a:t>Verrucomicrobiaceae</a:t>
            </a:r>
            <a:endParaRPr lang="ru-RU" sz="2400" b="1" i="1" dirty="0">
              <a:solidFill>
                <a:srgbClr val="002060"/>
              </a:solidFill>
            </a:endParaRPr>
          </a:p>
          <a:p>
            <a:pPr lvl="1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</a:rPr>
              <a:t>Роды:</a:t>
            </a:r>
            <a:r>
              <a:rPr lang="en-US" sz="2100" b="1" dirty="0" smtClean="0">
                <a:solidFill>
                  <a:schemeClr val="tx1"/>
                </a:solidFill>
              </a:rPr>
              <a:t> </a:t>
            </a:r>
            <a:r>
              <a:rPr lang="en-US" sz="21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Prosthecobacter</a:t>
            </a:r>
            <a:r>
              <a:rPr 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1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Verrucomicrobium</a:t>
            </a:r>
            <a:r>
              <a:rPr lang="ru-RU" sz="21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и др.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Calibri" panose="020F0502020204030204" pitchFamily="34" charset="0"/>
              </a:rPr>
              <a:t>Класс: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Opitutae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Порядок: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Opitutales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Семейство: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Opitutaceae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Роды:</a:t>
            </a:r>
            <a:r>
              <a:rPr 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Alterococcus</a:t>
            </a:r>
            <a:r>
              <a:rPr lang="en-US" sz="21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1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Opitutus</a:t>
            </a:r>
            <a:endParaRPr lang="ru-RU" sz="21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Порядок: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Puniceicoccales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Семейство: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Puniceicoccaceae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</a:rPr>
              <a:t>Роды: </a:t>
            </a:r>
            <a:r>
              <a:rPr lang="ru-RU" sz="2100" b="1" i="1" dirty="0" err="1">
                <a:solidFill>
                  <a:srgbClr val="002060"/>
                </a:solidFill>
              </a:rPr>
              <a:t>Cerasicoccus</a:t>
            </a:r>
            <a:r>
              <a:rPr lang="ru-RU" sz="2100" b="1" dirty="0">
                <a:solidFill>
                  <a:schemeClr val="tx1"/>
                </a:solidFill>
              </a:rPr>
              <a:t>, </a:t>
            </a:r>
            <a:r>
              <a:rPr lang="ru-RU" sz="2100" b="1" i="1" dirty="0" err="1">
                <a:solidFill>
                  <a:srgbClr val="002060"/>
                </a:solidFill>
              </a:rPr>
              <a:t>Coraliomargarita</a:t>
            </a:r>
            <a:r>
              <a:rPr lang="ru-RU" sz="2100" b="1" dirty="0">
                <a:solidFill>
                  <a:schemeClr val="tx1"/>
                </a:solidFill>
              </a:rPr>
              <a:t>, </a:t>
            </a:r>
            <a:r>
              <a:rPr lang="ru-RU" sz="2100" b="1" i="1" dirty="0" err="1" smtClean="0">
                <a:solidFill>
                  <a:srgbClr val="002060"/>
                </a:solidFill>
              </a:rPr>
              <a:t>Pelagicoccus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и др.</a:t>
            </a:r>
            <a:endParaRPr lang="ru-RU" sz="21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2658" y="1239080"/>
            <a:ext cx="2425865" cy="19293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70481" y="3123845"/>
            <a:ext cx="2590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Verrumicrobium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spinosum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6997" y="3832814"/>
            <a:ext cx="2904498" cy="218485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120410" y="5987018"/>
            <a:ext cx="355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002060"/>
                </a:solidFill>
                <a:latin typeface="Helvetica" panose="020B0604020202020204" pitchFamily="34" charset="0"/>
              </a:rPr>
              <a:t>Coraliomargarita</a:t>
            </a:r>
            <a:r>
              <a:rPr lang="en-US" b="1" i="1" dirty="0">
                <a:solidFill>
                  <a:srgbClr val="002060"/>
                </a:solidFill>
                <a:latin typeface="Helvetica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Helvetica" panose="020B0604020202020204" pitchFamily="34" charset="0"/>
              </a:rPr>
              <a:t>akajimensis</a:t>
            </a:r>
            <a:r>
              <a:rPr lang="en-US" b="1" dirty="0">
                <a:solidFill>
                  <a:srgbClr val="002060"/>
                </a:solidFill>
                <a:latin typeface="Helvetica" panose="020B0604020202020204" pitchFamily="34" charset="0"/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0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779096" cy="990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Acidobacteria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(1997)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7475410"/>
              </p:ext>
            </p:extLst>
          </p:nvPr>
        </p:nvGraphicFramePr>
        <p:xfrm>
          <a:off x="1907704" y="3914800"/>
          <a:ext cx="6840759" cy="268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3168351"/>
              </a:tblGrid>
              <a:tr h="14794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Процесс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kumimoji="0" lang="en-US" sz="2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capsulatum</a:t>
                      </a:r>
                      <a:r>
                        <a:rPr kumimoji="0"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(1991)</a:t>
                      </a:r>
                      <a:endParaRPr lang="ru-RU" sz="240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Аэробное дыхание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Восстановление железа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Денитрификация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Восстановление нитрата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+/-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Брожение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Фиксация азота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b="1" smtClean="0">
                <a:solidFill>
                  <a:schemeClr val="tx1"/>
                </a:solidFill>
              </a:rPr>
              <a:pPr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007329" y="1340768"/>
            <a:ext cx="6957159" cy="257403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/>
              <a:t>Одна из </a:t>
            </a:r>
            <a:r>
              <a:rPr lang="ru-RU" sz="2400" b="1" dirty="0"/>
              <a:t>наиболее распространенных групп бактерий в окружающей среде, особенно в </a:t>
            </a:r>
            <a:r>
              <a:rPr lang="ru-RU" sz="2400" b="1" dirty="0" smtClean="0"/>
              <a:t>почвах.</a:t>
            </a:r>
          </a:p>
          <a:p>
            <a:r>
              <a:rPr lang="ru-RU" sz="2400" b="1" dirty="0" smtClean="0"/>
              <a:t>Известны роды </a:t>
            </a:r>
            <a:r>
              <a:rPr lang="en-US" sz="2400" i="1" dirty="0" err="1" smtClean="0">
                <a:solidFill>
                  <a:srgbClr val="000099"/>
                </a:solidFill>
              </a:rPr>
              <a:t>Acidobacterium</a:t>
            </a:r>
            <a:r>
              <a:rPr lang="en-US" sz="2400" i="1" dirty="0" smtClean="0"/>
              <a:t>,</a:t>
            </a:r>
            <a:r>
              <a:rPr lang="ru-RU" sz="2400" i="1" dirty="0" smtClean="0"/>
              <a:t> </a:t>
            </a:r>
            <a:r>
              <a:rPr lang="en-US" sz="2400" i="1" dirty="0" err="1" smtClean="0">
                <a:solidFill>
                  <a:srgbClr val="000099"/>
                </a:solidFill>
              </a:rPr>
              <a:t>Holophaga</a:t>
            </a:r>
            <a:r>
              <a:rPr lang="en-US" sz="2400" i="1" dirty="0"/>
              <a:t>, </a:t>
            </a:r>
            <a:r>
              <a:rPr lang="en-US" sz="2400" i="1" dirty="0" err="1">
                <a:solidFill>
                  <a:srgbClr val="000099"/>
                </a:solidFill>
              </a:rPr>
              <a:t>Geothrix</a:t>
            </a:r>
            <a:r>
              <a:rPr lang="en-US" sz="2400" i="1" dirty="0"/>
              <a:t>, </a:t>
            </a:r>
            <a:r>
              <a:rPr lang="en-US" sz="2400" i="1" dirty="0" err="1" smtClean="0">
                <a:solidFill>
                  <a:srgbClr val="000099"/>
                </a:solidFill>
              </a:rPr>
              <a:t>Bryobacter</a:t>
            </a:r>
            <a:r>
              <a:rPr lang="ru-RU" sz="2400" i="1" dirty="0" smtClean="0"/>
              <a:t>, </a:t>
            </a:r>
            <a:r>
              <a:rPr lang="en-US" sz="2400" i="1" dirty="0" err="1">
                <a:solidFill>
                  <a:srgbClr val="000099"/>
                </a:solidFill>
              </a:rPr>
              <a:t>Terriglobus</a:t>
            </a:r>
            <a:r>
              <a:rPr lang="en-US" sz="2400" i="1" dirty="0">
                <a:solidFill>
                  <a:srgbClr val="000099"/>
                </a:solidFill>
              </a:rPr>
              <a:t> </a:t>
            </a:r>
            <a:r>
              <a:rPr lang="ru-RU" sz="2400" b="1" dirty="0" smtClean="0"/>
              <a:t>и </a:t>
            </a:r>
            <a:r>
              <a:rPr lang="ru-RU" sz="2400" b="1" dirty="0"/>
              <a:t>др. Разнообразны по физиологии.</a:t>
            </a:r>
            <a:endParaRPr lang="ru-RU" sz="2400" b="1" dirty="0" smtClean="0"/>
          </a:p>
          <a:p>
            <a:r>
              <a:rPr lang="ru-RU" sz="2400" b="1" dirty="0" smtClean="0"/>
              <a:t>Большинство видов не культивируются.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Verrucomicrobia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760861" y="1362293"/>
            <a:ext cx="5957818" cy="307627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ru-RU" sz="2400" dirty="0" smtClean="0"/>
              <a:t>Характерно наличие </a:t>
            </a:r>
            <a:r>
              <a:rPr lang="ru-RU" sz="2400" dirty="0"/>
              <a:t>особых выростов клеток </a:t>
            </a:r>
            <a:r>
              <a:rPr lang="ru-RU" sz="2400" dirty="0" smtClean="0"/>
              <a:t>(</a:t>
            </a:r>
            <a:r>
              <a:rPr lang="ru-RU" sz="2400" dirty="0" err="1" smtClean="0"/>
              <a:t>простеки</a:t>
            </a:r>
            <a:r>
              <a:rPr lang="ru-RU" sz="2400" dirty="0" smtClean="0"/>
              <a:t> - 1, бородавки - 2).</a:t>
            </a:r>
          </a:p>
          <a:p>
            <a:pPr>
              <a:spcBef>
                <a:spcPts val="1200"/>
              </a:spcBef>
            </a:pPr>
            <a:r>
              <a:rPr lang="ru-RU" sz="2400" dirty="0" smtClean="0"/>
              <a:t>Выделяют из </a:t>
            </a:r>
            <a:r>
              <a:rPr lang="ru-RU" sz="2400" dirty="0"/>
              <a:t>почвы, пресной воды и </a:t>
            </a:r>
            <a:r>
              <a:rPr lang="ru-RU" sz="2400" dirty="0" smtClean="0"/>
              <a:t>экскрементов</a:t>
            </a:r>
            <a:r>
              <a:rPr lang="ru-RU" sz="2400" dirty="0"/>
              <a:t>. </a:t>
            </a:r>
            <a:endParaRPr lang="ru-RU" sz="2400" dirty="0" smtClean="0"/>
          </a:p>
          <a:p>
            <a:pPr>
              <a:spcBef>
                <a:spcPts val="1200"/>
              </a:spcBef>
            </a:pPr>
            <a:r>
              <a:rPr lang="ru-RU" sz="2400" dirty="0" smtClean="0"/>
              <a:t>Некоторые </a:t>
            </a:r>
            <a:r>
              <a:rPr lang="ru-RU" sz="2400" dirty="0"/>
              <a:t>представители </a:t>
            </a:r>
            <a:r>
              <a:rPr lang="ru-RU" sz="2400" dirty="0" smtClean="0"/>
              <a:t>– автотрофы, способны </a:t>
            </a:r>
            <a:r>
              <a:rPr lang="ru-RU" sz="2400" dirty="0"/>
              <a:t>окислять метан при экстремально низких значениях рН. 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2628" y="1385851"/>
            <a:ext cx="2195534" cy="3182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2709" y="4455200"/>
            <a:ext cx="2811979" cy="1833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9198" y="4466740"/>
            <a:ext cx="2437108" cy="1833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3431" y="575605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31887" y="575605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20595" y="409788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45228" y="4674133"/>
            <a:ext cx="2217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buClr>
                <a:srgbClr val="727CA3"/>
              </a:buClr>
              <a:buSzPct val="76000"/>
              <a:buFont typeface="Wingdings 3"/>
              <a:buChar char=""/>
            </a:pPr>
            <a:r>
              <a:rPr lang="ru-RU" sz="2400" dirty="0">
                <a:solidFill>
                  <a:prstClr val="black"/>
                </a:solidFill>
              </a:rPr>
              <a:t>Накапливают гликоген до 36% от сухого веса.</a:t>
            </a:r>
          </a:p>
        </p:txBody>
      </p:sp>
    </p:spTree>
    <p:extLst>
      <p:ext uri="{BB962C8B-B14F-4D97-AF65-F5344CB8AC3E}">
        <p14:creationId xmlns:p14="http://schemas.microsoft.com/office/powerpoint/2010/main" val="288453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19679"/>
          </a:xfrm>
        </p:spPr>
        <p:txBody>
          <a:bodyPr/>
          <a:lstStyle/>
          <a:p>
            <a:r>
              <a:rPr lang="ru-RU" b="1" i="1" dirty="0" err="1">
                <a:latin typeface="Bookman Old Style" panose="02050604050505020204" pitchFamily="18" charset="0"/>
              </a:rPr>
              <a:t>Akkermansia</a:t>
            </a:r>
            <a:r>
              <a:rPr lang="ru-RU" b="1" i="1" dirty="0">
                <a:latin typeface="Bookman Old Style" panose="02050604050505020204" pitchFamily="18" charset="0"/>
              </a:rPr>
              <a:t> </a:t>
            </a:r>
            <a:r>
              <a:rPr lang="ru-RU" b="1" i="1" dirty="0" err="1">
                <a:latin typeface="Bookman Old Style" panose="02050604050505020204" pitchFamily="18" charset="0"/>
              </a:rPr>
              <a:t>muciniphila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1331640" y="3164338"/>
            <a:ext cx="7565860" cy="337489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Бактерии </a:t>
            </a:r>
            <a:r>
              <a:rPr lang="ru-RU" b="1" dirty="0" smtClean="0"/>
              <a:t>присутствуют </a:t>
            </a:r>
            <a:r>
              <a:rPr lang="ru-RU" b="1" dirty="0"/>
              <a:t>в пищеварительном тракте человека </a:t>
            </a:r>
            <a:r>
              <a:rPr lang="ru-RU" b="1" dirty="0" smtClean="0"/>
              <a:t>(3-5%), их </a:t>
            </a:r>
            <a:r>
              <a:rPr lang="ru-RU" b="1" dirty="0"/>
              <a:t>количество снижается при ожирении. </a:t>
            </a:r>
            <a:endParaRPr lang="ru-RU" b="1" dirty="0" smtClean="0"/>
          </a:p>
          <a:p>
            <a:r>
              <a:rPr lang="ru-RU" b="1" dirty="0" smtClean="0"/>
              <a:t>Могут </a:t>
            </a:r>
            <a:r>
              <a:rPr lang="ru-RU" b="1" dirty="0"/>
              <a:t>быть использованы для борьбы с ожирением и диабетом 2 </a:t>
            </a:r>
            <a:r>
              <a:rPr lang="ru-RU" b="1" dirty="0" smtClean="0"/>
              <a:t>типа: употребление </a:t>
            </a:r>
            <a:r>
              <a:rPr lang="ru-RU" b="1" dirty="0"/>
              <a:t>в пищу бактерий увеличивает толщину стенки кишечника, за счет муцина, который блокирует поглощение пищи организмом. </a:t>
            </a:r>
            <a:endParaRPr lang="ru-RU" b="1" dirty="0" smtClean="0"/>
          </a:p>
          <a:p>
            <a:pPr lvl="1"/>
            <a:r>
              <a:rPr lang="ru-RU" i="1" dirty="0" smtClean="0">
                <a:solidFill>
                  <a:srgbClr val="000099"/>
                </a:solidFill>
              </a:rPr>
              <a:t>Муцины</a:t>
            </a:r>
            <a:r>
              <a:rPr lang="ru-RU" i="1" dirty="0">
                <a:solidFill>
                  <a:srgbClr val="000099"/>
                </a:solidFill>
              </a:rPr>
              <a:t>, </a:t>
            </a:r>
            <a:r>
              <a:rPr lang="ru-RU" i="1" dirty="0" err="1">
                <a:solidFill>
                  <a:srgbClr val="000099"/>
                </a:solidFill>
              </a:rPr>
              <a:t>мукопротеины</a:t>
            </a:r>
            <a:r>
              <a:rPr lang="ru-RU" i="1" dirty="0">
                <a:solidFill>
                  <a:srgbClr val="000099"/>
                </a:solidFill>
              </a:rPr>
              <a:t> – высокомолекулярные гликопротеины, содержащие кислые полисахариды. Имеют гелеобразную </a:t>
            </a:r>
            <a:r>
              <a:rPr lang="ru-RU" i="1" dirty="0" smtClean="0">
                <a:solidFill>
                  <a:srgbClr val="000099"/>
                </a:solidFill>
              </a:rPr>
              <a:t>консистенцию</a:t>
            </a:r>
            <a:r>
              <a:rPr lang="ru-RU" dirty="0" smtClean="0">
                <a:solidFill>
                  <a:srgbClr val="000099"/>
                </a:solidFill>
              </a:rPr>
              <a:t>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254959"/>
            <a:ext cx="6917789" cy="17974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6056" y="2589821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i="1" dirty="0" err="1">
                <a:solidFill>
                  <a:srgbClr val="002060"/>
                </a:solidFill>
                <a:latin typeface="inherit"/>
              </a:rPr>
              <a:t>Akkermansia</a:t>
            </a:r>
            <a:r>
              <a:rPr lang="en-US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inherit"/>
              </a:rPr>
              <a:t>muciniphila</a:t>
            </a:r>
            <a:endParaRPr lang="en-US" b="1" i="0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2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cs typeface="Arial" panose="020B0604020202020204" pitchFamily="34" charset="0"/>
              </a:rPr>
              <a:t>Verrucomicrobia</a:t>
            </a:r>
            <a:r>
              <a:rPr lang="ru-RU" b="1" dirty="0" smtClean="0">
                <a:cs typeface="Arial" panose="020B0604020202020204" pitchFamily="34" charset="0"/>
              </a:rPr>
              <a:t> – </a:t>
            </a:r>
            <a:r>
              <a:rPr lang="ru-RU" b="1" dirty="0" err="1" smtClean="0">
                <a:cs typeface="Arial" panose="020B0604020202020204" pitchFamily="34" charset="0"/>
              </a:rPr>
              <a:t>эктосимбионты</a:t>
            </a:r>
            <a:endParaRPr lang="ru-RU" b="1" dirty="0"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419872" y="1294662"/>
            <a:ext cx="5241848" cy="5230682"/>
          </a:xfrm>
        </p:spPr>
        <p:txBody>
          <a:bodyPr>
            <a:normAutofit fontScale="92500"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Verrucomicrobia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/>
              <a:t>сейчас занимают видное место в исследованиях бактериального </a:t>
            </a:r>
            <a:r>
              <a:rPr lang="ru-RU" b="1" dirty="0" err="1"/>
              <a:t>тубулина</a:t>
            </a:r>
            <a:r>
              <a:rPr lang="ru-RU" b="1" dirty="0"/>
              <a:t>.</a:t>
            </a:r>
          </a:p>
          <a:p>
            <a:r>
              <a:rPr lang="ru-RU" b="1" dirty="0" smtClean="0"/>
              <a:t>Морские </a:t>
            </a:r>
            <a:r>
              <a:rPr lang="ru-RU" b="1" dirty="0"/>
              <a:t>реснитчатые инфузории (</a:t>
            </a:r>
            <a:r>
              <a:rPr lang="ru-RU" b="1" i="1" dirty="0" err="1">
                <a:solidFill>
                  <a:srgbClr val="002060"/>
                </a:solidFill>
              </a:rPr>
              <a:t>Euplotidium</a:t>
            </a:r>
            <a:r>
              <a:rPr lang="ru-RU" b="1" dirty="0"/>
              <a:t>) несут на наружной части спины группу </a:t>
            </a:r>
            <a:r>
              <a:rPr lang="ru-RU" b="1" dirty="0" smtClean="0"/>
              <a:t>бактерий (</a:t>
            </a:r>
            <a:r>
              <a:rPr lang="ru-RU" b="1" dirty="0" err="1"/>
              <a:t>epixenosomes</a:t>
            </a:r>
            <a:r>
              <a:rPr lang="ru-RU" b="1" dirty="0"/>
              <a:t>)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Каждая </a:t>
            </a:r>
            <a:r>
              <a:rPr lang="ru-RU" b="1" dirty="0"/>
              <a:t>бактерия выстреливает длинную нить до 40-мкм. </a:t>
            </a:r>
            <a:r>
              <a:rPr lang="ru-RU" b="1" dirty="0" smtClean="0"/>
              <a:t>В </a:t>
            </a:r>
            <a:r>
              <a:rPr lang="ru-RU" b="1" dirty="0"/>
              <a:t>лабораторных условиях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</a:rPr>
              <a:t>E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uplotidia</a:t>
            </a:r>
            <a:r>
              <a:rPr lang="ru-RU" b="1" dirty="0"/>
              <a:t>, которые несут эти </a:t>
            </a:r>
            <a:r>
              <a:rPr lang="ru-RU" b="1" dirty="0" smtClean="0"/>
              <a:t>симбионты, сопротивляются </a:t>
            </a:r>
            <a:r>
              <a:rPr lang="ru-RU" b="1" dirty="0"/>
              <a:t>поеданию другими </a:t>
            </a:r>
            <a:r>
              <a:rPr lang="ru-RU" b="1" dirty="0" smtClean="0"/>
              <a:t>инфузориями.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48" y="1628800"/>
            <a:ext cx="2771728" cy="43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Planctomycetes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554960" cy="2394466"/>
          </a:xfrm>
        </p:spPr>
        <p:txBody>
          <a:bodyPr>
            <a:normAutofit/>
          </a:bodyPr>
          <a:lstStyle/>
          <a:p>
            <a:r>
              <a:rPr lang="ru-RU" sz="2400" b="1" dirty="0"/>
              <a:t>Класс: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Planctomycetia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dirty="0"/>
              <a:t>Порядок: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Planctomycetales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dirty="0"/>
              <a:t>Семейство: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Planctomycetaceae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Роды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Gemmata</a:t>
            </a:r>
            <a:r>
              <a:rPr 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Pirellula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Planctomyces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373136"/>
            <a:ext cx="1819345" cy="2240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9082" y="1373136"/>
            <a:ext cx="1859162" cy="22405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4047" y="3689866"/>
            <a:ext cx="1819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002060"/>
                </a:solidFill>
              </a:rPr>
              <a:t>Planctomyces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59017" y="3689866"/>
            <a:ext cx="137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</a:rPr>
              <a:t>Gemmata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95857" y="4166176"/>
            <a:ext cx="8568631" cy="219017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smtClean="0"/>
              <a:t>Отсутствует </a:t>
            </a:r>
            <a:r>
              <a:rPr lang="ru-RU" sz="2400" b="1" dirty="0" err="1" smtClean="0"/>
              <a:t>пептидогликан</a:t>
            </a:r>
            <a:r>
              <a:rPr lang="ru-RU" sz="2400" b="1" dirty="0" smtClean="0"/>
              <a:t> </a:t>
            </a:r>
            <a:r>
              <a:rPr lang="ru-RU" sz="2400" b="1" dirty="0"/>
              <a:t>в клеточной стенке, вместо </a:t>
            </a:r>
            <a:r>
              <a:rPr lang="ru-RU" sz="2400" b="1" dirty="0" smtClean="0"/>
              <a:t>него – гликопротеин, </a:t>
            </a:r>
            <a:r>
              <a:rPr lang="ru-RU" sz="2400" b="1" dirty="0"/>
              <a:t>содержащий </a:t>
            </a:r>
            <a:r>
              <a:rPr lang="ru-RU" sz="2400" b="1" dirty="0" smtClean="0"/>
              <a:t>остатки </a:t>
            </a:r>
            <a:r>
              <a:rPr lang="ru-RU" sz="2400" b="1" dirty="0" err="1" smtClean="0"/>
              <a:t>глутамата</a:t>
            </a:r>
            <a:endParaRPr lang="ru-RU" sz="2400" b="1" dirty="0" smtClean="0"/>
          </a:p>
          <a:p>
            <a:pPr>
              <a:spcBef>
                <a:spcPts val="0"/>
              </a:spcBef>
            </a:pPr>
            <a:r>
              <a:rPr lang="ru-RU" sz="2400" b="1" dirty="0" smtClean="0"/>
              <a:t>Наличие </a:t>
            </a:r>
            <a:r>
              <a:rPr lang="ru-RU" sz="2400" b="1" dirty="0" err="1" smtClean="0"/>
              <a:t>компартментов</a:t>
            </a:r>
            <a:r>
              <a:rPr lang="ru-RU" sz="2400" b="1" dirty="0" smtClean="0"/>
              <a:t> </a:t>
            </a:r>
            <a:r>
              <a:rPr lang="ru-RU" sz="2400" b="1" dirty="0"/>
              <a:t>в </a:t>
            </a:r>
            <a:r>
              <a:rPr lang="ru-RU" sz="2400" b="1" dirty="0" smtClean="0"/>
              <a:t>цитоплазме</a:t>
            </a:r>
          </a:p>
          <a:p>
            <a:pPr>
              <a:spcBef>
                <a:spcPts val="0"/>
              </a:spcBef>
            </a:pPr>
            <a:r>
              <a:rPr lang="ru-RU" sz="2400" b="1" dirty="0" smtClean="0"/>
              <a:t>Ограничение </a:t>
            </a:r>
            <a:r>
              <a:rPr lang="ru-RU" sz="2400" b="1" dirty="0" err="1" smtClean="0"/>
              <a:t>нуклеоида</a:t>
            </a:r>
            <a:r>
              <a:rPr lang="ru-RU" sz="2400" b="1" dirty="0" smtClean="0"/>
              <a:t> </a:t>
            </a:r>
            <a:r>
              <a:rPr lang="ru-RU" sz="2400" b="1" dirty="0"/>
              <a:t>двойной </a:t>
            </a:r>
            <a:r>
              <a:rPr lang="ru-RU" sz="2400" b="1" dirty="0" smtClean="0"/>
              <a:t>мембраной </a:t>
            </a:r>
          </a:p>
          <a:p>
            <a:pPr>
              <a:spcBef>
                <a:spcPts val="0"/>
              </a:spcBef>
            </a:pPr>
            <a:r>
              <a:rPr lang="ru-RU" sz="2400" b="1" dirty="0" smtClean="0"/>
              <a:t>Чередование неподвижных и подвижных форм</a:t>
            </a:r>
          </a:p>
          <a:p>
            <a:pPr>
              <a:spcBef>
                <a:spcPts val="0"/>
              </a:spcBef>
            </a:pPr>
            <a:r>
              <a:rPr lang="ru-RU" sz="2400" b="1" dirty="0" smtClean="0"/>
              <a:t>Размножение почкованием 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857" y="3613666"/>
            <a:ext cx="4315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Особенности </a:t>
            </a:r>
            <a:r>
              <a:rPr lang="ru-RU" sz="2400" b="1" dirty="0" err="1" smtClean="0"/>
              <a:t>планктомицетов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47678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Synergistetes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5979409" cy="550291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Класс: </a:t>
            </a:r>
            <a:r>
              <a:rPr lang="ru-RU" sz="2400" b="1" dirty="0" err="1" smtClean="0">
                <a:solidFill>
                  <a:srgbClr val="002060"/>
                </a:solidFill>
              </a:rPr>
              <a:t>Synergistia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/>
              <a:t>2009</a:t>
            </a:r>
          </a:p>
          <a:p>
            <a:r>
              <a:rPr lang="ru-RU" sz="2400" b="1" dirty="0" smtClean="0"/>
              <a:t>Порядок: </a:t>
            </a:r>
            <a:r>
              <a:rPr lang="ru-RU" sz="2400" b="1" dirty="0" err="1" smtClean="0">
                <a:solidFill>
                  <a:srgbClr val="002060"/>
                </a:solidFill>
              </a:rPr>
              <a:t>Synergistales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 smtClean="0"/>
              <a:t>Семейство: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Synergistaceae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Роды: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Acetomicrobium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Aminobacterium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Aminomonas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Anaerobaculum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Jonquetella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Synergistes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 smtClean="0">
                <a:latin typeface="Calibri" panose="020F0502020204030204" pitchFamily="34" charset="0"/>
              </a:rPr>
              <a:t>и др.</a:t>
            </a:r>
          </a:p>
          <a:p>
            <a:pPr>
              <a:spcBef>
                <a:spcPts val="1800"/>
              </a:spcBef>
            </a:pPr>
            <a:r>
              <a:rPr lang="ru-RU" sz="2400" b="1" dirty="0" smtClean="0"/>
              <a:t>Палочки </a:t>
            </a:r>
            <a:r>
              <a:rPr lang="ru-RU" sz="2400" b="1" dirty="0"/>
              <a:t>или вибрионы. </a:t>
            </a:r>
            <a:endParaRPr lang="ru-RU" sz="2400" b="1" dirty="0" smtClean="0"/>
          </a:p>
          <a:p>
            <a:r>
              <a:rPr lang="ru-RU" sz="2400" b="1" dirty="0" smtClean="0"/>
              <a:t>Населяют большинство </a:t>
            </a:r>
            <a:r>
              <a:rPr lang="ru-RU" sz="2400" b="1" dirty="0"/>
              <a:t>анаэробных </a:t>
            </a:r>
            <a:r>
              <a:rPr lang="ru-RU" sz="2400" b="1" dirty="0" smtClean="0"/>
              <a:t>сред:</a:t>
            </a:r>
          </a:p>
          <a:p>
            <a:r>
              <a:rPr lang="ru-RU" sz="2400" b="1" dirty="0" smtClean="0"/>
              <a:t>ЖКТ животных</a:t>
            </a:r>
            <a:r>
              <a:rPr lang="ru-RU" sz="2400" b="1" dirty="0"/>
              <a:t>, </a:t>
            </a:r>
            <a:r>
              <a:rPr lang="ru-RU" sz="2400" b="1" dirty="0" smtClean="0"/>
              <a:t>почву, </a:t>
            </a:r>
            <a:r>
              <a:rPr lang="ru-RU" sz="2400" b="1" dirty="0"/>
              <a:t>нефтяные скважины и очистные сооружения. </a:t>
            </a:r>
            <a:endParaRPr lang="ru-RU" sz="2400" b="1" dirty="0" smtClean="0"/>
          </a:p>
          <a:p>
            <a:r>
              <a:rPr lang="ru-RU" sz="2400" b="1" dirty="0" smtClean="0"/>
              <a:t>Обнаруживаются при местных инфекциях: кисты</a:t>
            </a:r>
            <a:r>
              <a:rPr lang="ru-RU" sz="2400" b="1" dirty="0"/>
              <a:t>, абсцессы, </a:t>
            </a:r>
            <a:r>
              <a:rPr lang="ru-RU" sz="2400" b="1" dirty="0" smtClean="0"/>
              <a:t>заболевания пародонта, </a:t>
            </a:r>
            <a:r>
              <a:rPr lang="ru-RU" sz="2400" b="1" dirty="0"/>
              <a:t>инфекции мягких тканей. </a:t>
            </a:r>
            <a:endParaRPr lang="ru-RU" sz="2400" b="1" dirty="0" smtClean="0"/>
          </a:p>
          <a:p>
            <a:r>
              <a:rPr lang="ru-RU" sz="2400" b="1" i="1" dirty="0" err="1" smtClean="0">
                <a:solidFill>
                  <a:srgbClr val="002060"/>
                </a:solidFill>
              </a:rPr>
              <a:t>Synergistetes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/>
              <a:t>могут считаться условно-патогенными микроорганизмами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4616" y="1296665"/>
            <a:ext cx="2738721" cy="20601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95826" y="3356821"/>
            <a:ext cx="1976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002060"/>
                </a:solidFill>
              </a:rPr>
              <a:t>Aminobacterium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colombiense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062" y="4265764"/>
            <a:ext cx="2511275" cy="1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392784" y="5646964"/>
            <a:ext cx="2337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a-Latn" b="1" i="1" dirty="0" smtClean="0">
                <a:solidFill>
                  <a:srgbClr val="002060"/>
                </a:solidFill>
              </a:rPr>
              <a:t>Aminomonas paucivorans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9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779096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Dictyoglomi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23528" y="1226774"/>
            <a:ext cx="4464496" cy="493853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/>
              <a:t>Класс</a:t>
            </a:r>
            <a:r>
              <a:rPr lang="en-US" sz="2400" b="1" dirty="0" smtClean="0"/>
              <a:t>:</a:t>
            </a:r>
            <a:r>
              <a:rPr lang="ru-RU" sz="2400" b="1" dirty="0" smtClean="0"/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Dictyoglomia</a:t>
            </a:r>
            <a:r>
              <a:rPr 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Calibri" panose="020F0502020204030204" pitchFamily="34" charset="0"/>
              </a:rPr>
              <a:t>Порядок</a:t>
            </a:r>
            <a:r>
              <a:rPr lang="en-US" sz="2400" b="1" dirty="0" smtClean="0">
                <a:latin typeface="Calibri" panose="020F0502020204030204" pitchFamily="34" charset="0"/>
              </a:rPr>
              <a:t>:</a:t>
            </a:r>
            <a:r>
              <a:rPr lang="ru-RU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Dictyoglomales</a:t>
            </a:r>
            <a:r>
              <a:rPr 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Calibri" panose="020F0502020204030204" pitchFamily="34" charset="0"/>
              </a:rPr>
              <a:t>Семейство</a:t>
            </a:r>
            <a:r>
              <a:rPr lang="ru-RU" sz="2400" b="1" dirty="0" smtClean="0"/>
              <a:t>: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Dictyoglomaceae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b="1" dirty="0"/>
              <a:t>Род: </a:t>
            </a:r>
            <a:r>
              <a:rPr lang="ru-RU" sz="2400" b="1" i="1" dirty="0" err="1">
                <a:solidFill>
                  <a:srgbClr val="002060"/>
                </a:solidFill>
              </a:rPr>
              <a:t>Dictyoglomus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b="1" dirty="0"/>
              <a:t>Экстремально термофильные </a:t>
            </a:r>
            <a:r>
              <a:rPr lang="ru-RU" sz="2400" b="1" dirty="0" smtClean="0"/>
              <a:t>облигатно </a:t>
            </a:r>
            <a:r>
              <a:rPr lang="ru-RU" sz="2400" b="1" dirty="0"/>
              <a:t>анаэробные </a:t>
            </a:r>
            <a:r>
              <a:rPr lang="ru-RU" sz="2400" b="1" dirty="0" smtClean="0"/>
              <a:t>грамотрицательные бактерии. </a:t>
            </a:r>
            <a:r>
              <a:rPr lang="ru-RU" sz="2400" b="1" dirty="0"/>
              <a:t>Формируют </a:t>
            </a:r>
            <a:r>
              <a:rPr lang="ru-RU" sz="2400" b="1" dirty="0" smtClean="0"/>
              <a:t>глобулы </a:t>
            </a:r>
            <a:r>
              <a:rPr lang="ru-RU" sz="2400" b="1" dirty="0"/>
              <a:t>из </a:t>
            </a:r>
            <a:r>
              <a:rPr lang="ru-RU" sz="2400" b="1" dirty="0" smtClean="0"/>
              <a:t>клеток</a:t>
            </a:r>
            <a:r>
              <a:rPr lang="ru-RU" sz="2400" b="1" dirty="0"/>
              <a:t>, объединенных общей </a:t>
            </a:r>
            <a:r>
              <a:rPr lang="ru-RU" sz="2400" b="1" dirty="0" smtClean="0"/>
              <a:t>оболочкой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Изолированы из </a:t>
            </a:r>
            <a:r>
              <a:rPr lang="ru-RU" sz="2400" b="1" dirty="0"/>
              <a:t>горячих источников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Продуцируют </a:t>
            </a:r>
            <a:r>
              <a:rPr lang="ru-RU" sz="2400" b="1" dirty="0"/>
              <a:t>термостабильные </a:t>
            </a:r>
            <a:r>
              <a:rPr lang="ru-RU" sz="2400" b="1" dirty="0" smtClean="0"/>
              <a:t>ферменты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19200"/>
            <a:ext cx="4107077" cy="550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la-Latn" b="1" dirty="0">
                <a:latin typeface="Arial" panose="020B0604020202020204" pitchFamily="34" charset="0"/>
                <a:cs typeface="Arial" panose="020B0604020202020204" pitchFamily="34" charset="0"/>
              </a:rPr>
              <a:t>Bacteroides/Cytophaga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07288" cy="537815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Классы: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Bacteroidetes</a:t>
            </a:r>
            <a:r>
              <a:rPr lang="ru-RU" b="1" i="1" dirty="0">
                <a:solidFill>
                  <a:srgbClr val="000099"/>
                </a:solidFill>
                <a:latin typeface="Calibri" panose="020F0502020204030204" pitchFamily="34" charset="0"/>
              </a:rPr>
              <a:t>,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Flavobacteria</a:t>
            </a:r>
            <a:r>
              <a:rPr lang="ru-RU" b="1" i="1" dirty="0">
                <a:solidFill>
                  <a:srgbClr val="000099"/>
                </a:solidFill>
                <a:latin typeface="Calibri" panose="020F0502020204030204" pitchFamily="34" charset="0"/>
              </a:rPr>
              <a:t>,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Sphingobacteria</a:t>
            </a:r>
            <a:r>
              <a:rPr lang="ru-RU" b="1" i="1" dirty="0">
                <a:solidFill>
                  <a:srgbClr val="000099"/>
                </a:solidFill>
                <a:latin typeface="Calibri" panose="020F0502020204030204" pitchFamily="34" charset="0"/>
              </a:rPr>
              <a:t>, </a:t>
            </a:r>
            <a:r>
              <a:rPr lang="en-US" b="1" i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Cytophagia</a:t>
            </a:r>
            <a:endParaRPr lang="ru-RU" b="1" i="1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/>
              <a:t>Класс: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Bacteroidetes</a:t>
            </a:r>
            <a:r>
              <a:rPr lang="en-US" b="1" i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Порядок: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Bacteroidales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Семейство: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Bacteroidaceae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</a:rPr>
              <a:t>Род</a:t>
            </a:r>
            <a:r>
              <a:rPr lang="en-US" b="1" dirty="0" smtClean="0">
                <a:latin typeface="Calibri" panose="020F0502020204030204" pitchFamily="34" charset="0"/>
              </a:rPr>
              <a:t>: </a:t>
            </a:r>
            <a:r>
              <a:rPr lang="en-US" b="1" i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Bacteroides</a:t>
            </a:r>
            <a:endParaRPr lang="ru-RU" b="1" i="1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b="1" dirty="0" smtClean="0"/>
              <a:t>Грамотрицательные, </a:t>
            </a:r>
            <a:r>
              <a:rPr lang="ru-RU" b="1" dirty="0"/>
              <a:t>неподвижные </a:t>
            </a:r>
            <a:r>
              <a:rPr lang="ru-RU" b="1" dirty="0" smtClean="0"/>
              <a:t>палочки. </a:t>
            </a:r>
            <a:r>
              <a:rPr lang="ru-RU" b="1" dirty="0" err="1"/>
              <a:t>Хемоорганогетеротрофы</a:t>
            </a:r>
            <a:r>
              <a:rPr lang="ru-RU" b="1" dirty="0"/>
              <a:t>, облигатные </a:t>
            </a:r>
            <a:r>
              <a:rPr lang="ru-RU" b="1" dirty="0" smtClean="0"/>
              <a:t>анаэробы.</a:t>
            </a:r>
          </a:p>
          <a:p>
            <a:r>
              <a:rPr lang="ru-RU" b="1" dirty="0" smtClean="0"/>
              <a:t>Представители </a:t>
            </a:r>
            <a:r>
              <a:rPr lang="ru-RU" b="1" dirty="0"/>
              <a:t>нормальной микрофлоры кишечника, составляют </a:t>
            </a:r>
            <a:r>
              <a:rPr lang="ru-RU" b="1" dirty="0" smtClean="0"/>
              <a:t>10</a:t>
            </a:r>
            <a:r>
              <a:rPr lang="ru-RU" b="1" baseline="30000" dirty="0" smtClean="0"/>
              <a:t>10</a:t>
            </a:r>
            <a:r>
              <a:rPr lang="ru-RU" b="1" dirty="0" smtClean="0"/>
              <a:t>-10</a:t>
            </a:r>
            <a:r>
              <a:rPr lang="ru-RU" b="1" baseline="30000" dirty="0" smtClean="0"/>
              <a:t>11 </a:t>
            </a:r>
            <a:r>
              <a:rPr lang="ru-RU" b="1" dirty="0" smtClean="0"/>
              <a:t>клеток/г</a:t>
            </a:r>
          </a:p>
          <a:p>
            <a:r>
              <a:rPr lang="ru-RU" b="1" dirty="0" smtClean="0"/>
              <a:t>Оппортунистические патогены. </a:t>
            </a:r>
            <a:r>
              <a:rPr lang="ru-RU" b="1" dirty="0"/>
              <a:t>Некоторые виды способны вызывать </a:t>
            </a:r>
            <a:r>
              <a:rPr lang="ru-RU" b="1" dirty="0" smtClean="0"/>
              <a:t>анаэробные </a:t>
            </a:r>
            <a:r>
              <a:rPr lang="ru-RU" b="1" dirty="0"/>
              <a:t>инфекции у </a:t>
            </a:r>
            <a:r>
              <a:rPr lang="ru-RU" b="1" dirty="0" smtClean="0"/>
              <a:t>человека: хронический </a:t>
            </a:r>
            <a:r>
              <a:rPr lang="ru-RU" b="1" dirty="0"/>
              <a:t>синусит, </a:t>
            </a:r>
            <a:r>
              <a:rPr lang="ru-RU" b="1" dirty="0" smtClean="0"/>
              <a:t>воспаление </a:t>
            </a:r>
            <a:r>
              <a:rPr lang="ru-RU" b="1" dirty="0"/>
              <a:t>среднего уха, инфекции ротовой полости, </a:t>
            </a:r>
            <a:r>
              <a:rPr lang="ru-RU" b="1" dirty="0" smtClean="0"/>
              <a:t>абсцессы </a:t>
            </a:r>
            <a:r>
              <a:rPr lang="ru-RU" b="1" dirty="0"/>
              <a:t>и некротическую </a:t>
            </a:r>
            <a:r>
              <a:rPr lang="ru-RU" b="1" dirty="0" smtClean="0"/>
              <a:t>пневмонию, </a:t>
            </a:r>
            <a:r>
              <a:rPr lang="ru-RU" b="1" dirty="0"/>
              <a:t>ингибируют функцию </a:t>
            </a:r>
            <a:r>
              <a:rPr lang="ru-RU" b="1" dirty="0" smtClean="0"/>
              <a:t>лейкоцитов.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78" y="1626693"/>
            <a:ext cx="2344519" cy="17567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33080" y="2651475"/>
            <a:ext cx="1624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99"/>
                </a:solidFill>
              </a:rPr>
              <a:t>Bacteroides</a:t>
            </a:r>
            <a:r>
              <a:rPr lang="en-US" sz="2000" b="1" i="1" dirty="0">
                <a:solidFill>
                  <a:srgbClr val="000099"/>
                </a:solidFill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</a:rPr>
              <a:t>fragilis</a:t>
            </a:r>
            <a:endParaRPr lang="ru-RU" sz="20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4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452072"/>
            <a:ext cx="8229600" cy="1921768"/>
          </a:xfrm>
        </p:spPr>
        <p:txBody>
          <a:bodyPr>
            <a:normAutofit/>
          </a:bodyPr>
          <a:lstStyle/>
          <a:p>
            <a:r>
              <a:rPr lang="ru-RU" b="1" dirty="0"/>
              <a:t>Класс: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Flavobacteria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Порядок: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Flavobacteriales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Семейство: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Flavobacteriaceae</a:t>
            </a:r>
            <a:endParaRPr lang="ru-RU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Роды (102 рода): </a:t>
            </a:r>
            <a:r>
              <a:rPr lang="en-US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Flavobacterium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/>
              <a:t>и </a:t>
            </a:r>
            <a:r>
              <a:rPr lang="ru-RU" b="1" dirty="0" smtClean="0"/>
              <a:t>др.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65526" y="3768589"/>
            <a:ext cx="3183413" cy="202726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la-Latn" b="1" dirty="0">
                <a:latin typeface="Arial" panose="020B0604020202020204" pitchFamily="34" charset="0"/>
                <a:cs typeface="Arial" panose="020B0604020202020204" pitchFamily="34" charset="0"/>
              </a:rPr>
              <a:t>Bacteroides/Cytophaga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3717032"/>
            <a:ext cx="62030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r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</a:pPr>
            <a:r>
              <a:rPr lang="ru-RU" sz="2600" b="1" i="1" dirty="0" err="1" smtClean="0">
                <a:solidFill>
                  <a:srgbClr val="000099"/>
                </a:solidFill>
              </a:rPr>
              <a:t>Flavobacterium</a:t>
            </a:r>
            <a:r>
              <a:rPr lang="ru-RU" sz="2600" b="1" dirty="0" smtClean="0">
                <a:solidFill>
                  <a:srgbClr val="000099"/>
                </a:solidFill>
              </a:rPr>
              <a:t> </a:t>
            </a:r>
            <a:r>
              <a:rPr lang="ru-RU" sz="2600" b="1" dirty="0">
                <a:solidFill>
                  <a:prstClr val="black"/>
                </a:solidFill>
              </a:rPr>
              <a:t>– грамотрицательные, неподвижные и подвижные, палочки, пигмент от желтого до оранжевого (</a:t>
            </a:r>
            <a:r>
              <a:rPr lang="ru-RU" sz="2600" b="1" dirty="0" err="1">
                <a:solidFill>
                  <a:prstClr val="black"/>
                </a:solidFill>
              </a:rPr>
              <a:t>каротиноиды</a:t>
            </a:r>
            <a:r>
              <a:rPr lang="ru-RU" sz="2600" b="1" dirty="0">
                <a:solidFill>
                  <a:prstClr val="black"/>
                </a:solidFill>
              </a:rPr>
              <a:t> и </a:t>
            </a:r>
            <a:r>
              <a:rPr lang="ru-RU" sz="2600" b="1" dirty="0" err="1">
                <a:solidFill>
                  <a:prstClr val="black"/>
                </a:solidFill>
              </a:rPr>
              <a:t>флексирубин</a:t>
            </a:r>
            <a:r>
              <a:rPr lang="ru-RU" sz="2600" b="1" dirty="0">
                <a:solidFill>
                  <a:prstClr val="black"/>
                </a:solidFill>
              </a:rPr>
              <a:t>). Аэробные, микроаэрофильные. </a:t>
            </a:r>
            <a:r>
              <a:rPr lang="ru-RU" sz="2600" b="1" dirty="0" err="1">
                <a:solidFill>
                  <a:prstClr val="black"/>
                </a:solidFill>
              </a:rPr>
              <a:t>Хемоорганотрофы</a:t>
            </a:r>
            <a:r>
              <a:rPr lang="ru-RU" sz="26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56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437701"/>
            <a:ext cx="6003539" cy="4586064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Типовой </a:t>
            </a:r>
            <a:r>
              <a:rPr lang="ru-RU" b="1" dirty="0"/>
              <a:t>вид </a:t>
            </a:r>
            <a:r>
              <a:rPr lang="ru-RU" b="1" i="1" dirty="0" err="1">
                <a:solidFill>
                  <a:srgbClr val="000099"/>
                </a:solidFill>
              </a:rPr>
              <a:t>Flavobacterium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aquatile</a:t>
            </a:r>
            <a:r>
              <a:rPr lang="ru-RU" b="1" dirty="0" smtClean="0"/>
              <a:t> Обитают в </a:t>
            </a:r>
            <a:r>
              <a:rPr lang="ru-RU" b="1" dirty="0"/>
              <a:t>почве, морской и пресной воде, </a:t>
            </a:r>
            <a:r>
              <a:rPr lang="ru-RU" b="1" dirty="0" smtClean="0"/>
              <a:t>продуктах</a:t>
            </a:r>
            <a:r>
              <a:rPr lang="ru-RU" b="1" dirty="0"/>
              <a:t>, молоке, в больничных </a:t>
            </a:r>
            <a:r>
              <a:rPr lang="ru-RU" b="1" dirty="0" smtClean="0"/>
              <a:t>учреждениях, есть патогены человека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b="1" i="1" dirty="0" smtClean="0">
                <a:solidFill>
                  <a:srgbClr val="000099"/>
                </a:solidFill>
              </a:rPr>
              <a:t>F. </a:t>
            </a:r>
            <a:r>
              <a:rPr lang="ru-RU" b="1" i="1" dirty="0" err="1">
                <a:solidFill>
                  <a:srgbClr val="000099"/>
                </a:solidFill>
              </a:rPr>
              <a:t>meningosepticum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/>
              <a:t>возбудитель </a:t>
            </a:r>
            <a:r>
              <a:rPr lang="ru-RU" b="1" dirty="0" smtClean="0"/>
              <a:t>менингита.</a:t>
            </a:r>
            <a:endParaRPr lang="ru-RU" b="1" dirty="0"/>
          </a:p>
          <a:p>
            <a:r>
              <a:rPr lang="en-US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F</a:t>
            </a:r>
            <a:r>
              <a:rPr lang="ru-RU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.</a:t>
            </a:r>
            <a:r>
              <a:rPr lang="en-US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columnare</a:t>
            </a:r>
            <a:r>
              <a:rPr lang="ru-RU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/>
              <a:t>вызывают заболевания у пресноводных рыб.</a:t>
            </a:r>
          </a:p>
          <a:p>
            <a:r>
              <a:rPr lang="ru-RU" b="1" i="1" dirty="0" smtClean="0">
                <a:solidFill>
                  <a:srgbClr val="000099"/>
                </a:solidFill>
              </a:rPr>
              <a:t>F. </a:t>
            </a:r>
            <a:r>
              <a:rPr lang="ru-RU" b="1" i="1" dirty="0" err="1">
                <a:solidFill>
                  <a:srgbClr val="000099"/>
                </a:solidFill>
              </a:rPr>
              <a:t>psychrophilum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/>
              <a:t>вызывает бактериальную болезнь холодной воды (BCWD) у лососевых и радужной форели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60739" y="5540521"/>
            <a:ext cx="2366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0099"/>
                </a:solidFill>
              </a:rPr>
              <a:t>Flavobacterium</a:t>
            </a:r>
            <a:r>
              <a:rPr lang="en-US" sz="2000" b="1" i="1" dirty="0">
                <a:solidFill>
                  <a:srgbClr val="000099"/>
                </a:solidFill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</a:rPr>
              <a:t>columnare</a:t>
            </a:r>
            <a:endParaRPr lang="ru-RU" sz="2000" b="1" i="1" dirty="0">
              <a:solidFill>
                <a:srgbClr val="00009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391" y="3449997"/>
            <a:ext cx="2051409" cy="2051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44" y="1325425"/>
            <a:ext cx="2085456" cy="2085511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4" cy="9906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Flavobacterium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27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049677" cy="26713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Класс: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Sphingobacteria</a:t>
            </a:r>
            <a:r>
              <a:rPr lang="en-US" sz="2400" b="1" i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atin typeface="Calibri" panose="020F0502020204030204" pitchFamily="34" charset="0"/>
              </a:rPr>
              <a:t>Порядок: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Sphingobacteriales</a:t>
            </a:r>
            <a:r>
              <a:rPr lang="en-US" sz="2400" b="1" i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atin typeface="Calibri" panose="020F0502020204030204" pitchFamily="34" charset="0"/>
              </a:rPr>
              <a:t>Семейство: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Sphingobacteriaceae</a:t>
            </a:r>
            <a:r>
              <a:rPr lang="en-US" sz="2400" b="1" i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Роды</a:t>
            </a:r>
            <a:r>
              <a:rPr lang="en-US" sz="2400" b="1" dirty="0" smtClean="0"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Sphingobacterium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Pedobacter</a:t>
            </a:r>
            <a:r>
              <a:rPr lang="en-US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</a:rPr>
              <a:t>и </a:t>
            </a:r>
            <a:r>
              <a:rPr lang="ru-RU" sz="2400" b="1" dirty="0" err="1">
                <a:latin typeface="Calibri" panose="020F0502020204030204" pitchFamily="34" charset="0"/>
              </a:rPr>
              <a:t>др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  <a:endParaRPr lang="ru-RU" sz="24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atin typeface="Calibri" panose="020F0502020204030204" pitchFamily="34" charset="0"/>
              </a:rPr>
              <a:t>Семейство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Chitinophagaceae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Calibri" panose="020F0502020204030204" pitchFamily="34" charset="0"/>
              </a:rPr>
              <a:t>Роды</a:t>
            </a:r>
            <a:r>
              <a:rPr lang="en-US" sz="2400" b="1" dirty="0" smtClean="0"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Chitinophaga</a:t>
            </a:r>
            <a:r>
              <a:rPr lang="en-US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</a:rPr>
              <a:t>и </a:t>
            </a:r>
            <a:r>
              <a:rPr lang="ru-RU" sz="2400" b="1" dirty="0" smtClean="0">
                <a:latin typeface="Calibri" panose="020F0502020204030204" pitchFamily="34" charset="0"/>
              </a:rPr>
              <a:t>др.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99884" y="1110909"/>
            <a:ext cx="1804248" cy="2137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39251" y="3135234"/>
            <a:ext cx="2325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000099"/>
                </a:solidFill>
              </a:rPr>
              <a:t>Sphingobacterium</a:t>
            </a:r>
            <a:r>
              <a:rPr lang="ru-RU" sz="2000" b="1" i="1" dirty="0" smtClean="0">
                <a:solidFill>
                  <a:srgbClr val="000099"/>
                </a:solidFill>
              </a:rPr>
              <a:t> </a:t>
            </a:r>
            <a:r>
              <a:rPr lang="en-US" sz="2000" b="1" i="1" dirty="0" err="1" smtClean="0">
                <a:solidFill>
                  <a:srgbClr val="000099"/>
                </a:solidFill>
              </a:rPr>
              <a:t>canadense</a:t>
            </a:r>
            <a:endParaRPr lang="ru-RU" sz="2000" b="1" i="1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8872" y="3565377"/>
            <a:ext cx="850728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</a:pPr>
            <a:r>
              <a:rPr lang="ru-RU" sz="2400" b="1" dirty="0" smtClean="0">
                <a:solidFill>
                  <a:prstClr val="black"/>
                </a:solidFill>
              </a:rPr>
              <a:t>Род </a:t>
            </a:r>
            <a:r>
              <a:rPr lang="ru-RU" sz="2400" b="1" i="1" dirty="0" err="1" smtClean="0">
                <a:solidFill>
                  <a:srgbClr val="000099"/>
                </a:solidFill>
              </a:rPr>
              <a:t>Sphingobacterium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палочки 0,3</a:t>
            </a:r>
            <a:r>
              <a:rPr lang="ru-RU" sz="2400" b="1" dirty="0">
                <a:solidFill>
                  <a:prstClr val="black"/>
                </a:solidFill>
                <a:sym typeface="Symbol" panose="05050102010706020507" pitchFamily="18" charset="2"/>
              </a:rPr>
              <a:t></a:t>
            </a:r>
            <a:r>
              <a:rPr lang="ru-RU" sz="2400" b="1" dirty="0">
                <a:solidFill>
                  <a:prstClr val="black"/>
                </a:solidFill>
              </a:rPr>
              <a:t>1,3-1,6 </a:t>
            </a:r>
            <a:r>
              <a:rPr lang="ru-RU" sz="2400" b="1" dirty="0" smtClean="0">
                <a:solidFill>
                  <a:prstClr val="black"/>
                </a:solidFill>
              </a:rPr>
              <a:t>мкм.</a:t>
            </a:r>
          </a:p>
          <a:p>
            <a:pPr lvl="0">
              <a:buClr>
                <a:srgbClr val="727CA3"/>
              </a:buClr>
              <a:buSzPct val="76000"/>
            </a:pPr>
            <a:r>
              <a:rPr lang="ru-RU" sz="2400" b="1" dirty="0" smtClean="0">
                <a:solidFill>
                  <a:prstClr val="black"/>
                </a:solidFill>
              </a:rPr>
              <a:t>Некоторые </a:t>
            </a:r>
            <a:r>
              <a:rPr lang="ru-RU" sz="2400" b="1" dirty="0">
                <a:solidFill>
                  <a:prstClr val="black"/>
                </a:solidFill>
              </a:rPr>
              <a:t>подвижные (скользящее движение). Желтоватые колонии. Аэробные, </a:t>
            </a:r>
            <a:r>
              <a:rPr lang="ru-RU" sz="2400" b="1" dirty="0" err="1">
                <a:solidFill>
                  <a:prstClr val="black"/>
                </a:solidFill>
              </a:rPr>
              <a:t>хемоорганотрофные</a:t>
            </a:r>
            <a:r>
              <a:rPr lang="ru-RU" sz="2400" b="1" dirty="0">
                <a:solidFill>
                  <a:prstClr val="black"/>
                </a:solidFill>
              </a:rPr>
              <a:t>. </a:t>
            </a:r>
            <a:r>
              <a:rPr lang="ru-RU" sz="2400" b="1" dirty="0" smtClean="0">
                <a:solidFill>
                  <a:prstClr val="black"/>
                </a:solidFill>
              </a:rPr>
              <a:t>Содержат </a:t>
            </a:r>
            <a:r>
              <a:rPr lang="ru-RU" sz="2400" b="1" dirty="0" err="1" smtClean="0">
                <a:solidFill>
                  <a:prstClr val="black"/>
                </a:solidFill>
              </a:rPr>
              <a:t>сфингофосфолипиды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с разветвленной цепью.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marL="274320" lvl="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</a:pPr>
            <a:r>
              <a:rPr lang="ru-RU" sz="2400" b="1" dirty="0" smtClean="0">
                <a:solidFill>
                  <a:prstClr val="black"/>
                </a:solidFill>
              </a:rPr>
              <a:t>Изолированы </a:t>
            </a:r>
            <a:r>
              <a:rPr lang="ru-RU" sz="2400" b="1" dirty="0">
                <a:solidFill>
                  <a:prstClr val="black"/>
                </a:solidFill>
              </a:rPr>
              <a:t>из клинических образцов человека, </a:t>
            </a:r>
            <a:r>
              <a:rPr lang="ru-RU" sz="2400" b="1" dirty="0" smtClean="0">
                <a:solidFill>
                  <a:prstClr val="black"/>
                </a:solidFill>
              </a:rPr>
              <a:t>патогенность </a:t>
            </a:r>
            <a:r>
              <a:rPr lang="ru-RU" sz="2400" b="1" dirty="0">
                <a:solidFill>
                  <a:prstClr val="black"/>
                </a:solidFill>
              </a:rPr>
              <a:t>не </a:t>
            </a:r>
            <a:r>
              <a:rPr lang="ru-RU" sz="2400" b="1" dirty="0" smtClean="0">
                <a:solidFill>
                  <a:prstClr val="black"/>
                </a:solidFill>
              </a:rPr>
              <a:t>установлена.</a:t>
            </a:r>
            <a:endParaRPr lang="ru-RU" sz="2400" b="1" dirty="0">
              <a:solidFill>
                <a:prstClr val="black"/>
              </a:solidFill>
            </a:endParaRPr>
          </a:p>
          <a:p>
            <a:pPr marL="274320" lvl="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</a:pPr>
            <a:r>
              <a:rPr lang="ru-RU" sz="2400" b="1" dirty="0" smtClean="0">
                <a:solidFill>
                  <a:prstClr val="black"/>
                </a:solidFill>
              </a:rPr>
              <a:t>Род </a:t>
            </a:r>
            <a:r>
              <a:rPr lang="ru-RU" sz="2400" b="1" i="1" dirty="0" err="1" smtClean="0">
                <a:solidFill>
                  <a:srgbClr val="000099"/>
                </a:solidFill>
              </a:rPr>
              <a:t>Pedobacter</a:t>
            </a:r>
            <a:r>
              <a:rPr lang="ru-RU" sz="2400" b="1" i="1" dirty="0" smtClean="0">
                <a:solidFill>
                  <a:srgbClr val="000099"/>
                </a:solidFill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</a:rPr>
              <a:t>–</a:t>
            </a:r>
            <a:r>
              <a:rPr lang="ru-RU" sz="2400" b="1" dirty="0" smtClean="0">
                <a:solidFill>
                  <a:prstClr val="black"/>
                </a:solidFill>
              </a:rPr>
              <a:t> выделены из почвы.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la-Latn" b="1" dirty="0">
                <a:latin typeface="Arial" panose="020B0604020202020204" pitchFamily="34" charset="0"/>
                <a:cs typeface="Arial" panose="020B0604020202020204" pitchFamily="34" charset="0"/>
              </a:rPr>
              <a:t>Bacteroides/Cytophaga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0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7904" y="152400"/>
            <a:ext cx="6678896" cy="828328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Acidobacteria</a:t>
            </a:r>
            <a:r>
              <a:rPr lang="en-US" sz="2800" b="1" dirty="0"/>
              <a:t> </a:t>
            </a:r>
            <a:r>
              <a:rPr lang="en-US" sz="2800" b="1" dirty="0" err="1"/>
              <a:t>capsulatum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835696" y="1178060"/>
            <a:ext cx="7200800" cy="281430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Типовой вид. Грамотрицательные</a:t>
            </a:r>
            <a:r>
              <a:rPr lang="ru-RU" sz="2400" b="1" dirty="0"/>
              <a:t>, </a:t>
            </a:r>
            <a:r>
              <a:rPr lang="ru-RU" sz="2400" b="1" dirty="0" smtClean="0"/>
              <a:t>гетеротрофные</a:t>
            </a:r>
            <a:r>
              <a:rPr lang="ru-RU" sz="2400" b="1" dirty="0"/>
              <a:t>, факультативно </a:t>
            </a:r>
            <a:r>
              <a:rPr lang="ru-RU" sz="2400" b="1" dirty="0" smtClean="0"/>
              <a:t>анаэробные, подвижные (</a:t>
            </a:r>
            <a:r>
              <a:rPr lang="ru-RU" sz="2400" b="1" dirty="0" err="1" smtClean="0"/>
              <a:t>перитрих</a:t>
            </a:r>
            <a:r>
              <a:rPr lang="ru-RU" sz="2400" b="1" dirty="0" smtClean="0"/>
              <a:t>) палочки.</a:t>
            </a:r>
          </a:p>
          <a:p>
            <a:r>
              <a:rPr lang="ru-RU" sz="2400" b="1" dirty="0" smtClean="0"/>
              <a:t>рН в </a:t>
            </a:r>
            <a:r>
              <a:rPr lang="ru-RU" sz="2400" b="1" dirty="0"/>
              <a:t>пределах </a:t>
            </a:r>
            <a:r>
              <a:rPr lang="ru-RU" sz="2400" b="1" dirty="0" smtClean="0"/>
              <a:t>3,0-6,0</a:t>
            </a:r>
            <a:r>
              <a:rPr lang="ru-RU" sz="2400" b="1" dirty="0"/>
              <a:t>.</a:t>
            </a:r>
            <a:endParaRPr lang="ru-RU" sz="2400" b="1" dirty="0" smtClean="0"/>
          </a:p>
          <a:p>
            <a:r>
              <a:rPr lang="ru-RU" sz="2400" b="1" dirty="0" smtClean="0"/>
              <a:t>Выделяют </a:t>
            </a:r>
            <a:r>
              <a:rPr lang="ru-RU" sz="2400" b="1" dirty="0" err="1" smtClean="0"/>
              <a:t>экзополисахарид</a:t>
            </a:r>
            <a:r>
              <a:rPr lang="ru-RU" sz="2400" b="1" dirty="0" smtClean="0"/>
              <a:t>: </a:t>
            </a:r>
            <a:r>
              <a:rPr lang="ru-RU" sz="2400" b="1" dirty="0"/>
              <a:t>защита, адгезия, адаптационная </a:t>
            </a:r>
            <a:r>
              <a:rPr lang="ru-RU" sz="2400" b="1" dirty="0" smtClean="0"/>
              <a:t>реакция, межклеточные взаимодействия.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7904" y="4201576"/>
            <a:ext cx="3936702" cy="2311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4201576"/>
            <a:ext cx="2399814" cy="231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275040" cy="5137150"/>
          </a:xfrm>
        </p:spPr>
        <p:txBody>
          <a:bodyPr>
            <a:noAutofit/>
          </a:bodyPr>
          <a:lstStyle/>
          <a:p>
            <a:r>
              <a:rPr lang="ru-RU" sz="2400" b="1" dirty="0"/>
              <a:t>Класс: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Cytophagia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Порядок: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Cytophagales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Семейство: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Cytophagaceae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</a:rPr>
              <a:t>Роды</a:t>
            </a:r>
            <a:r>
              <a:rPr lang="en-US" sz="2400" b="1" dirty="0"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Cytophaga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Flexibacter</a:t>
            </a:r>
            <a:r>
              <a:rPr lang="en-US" sz="2400" b="1" dirty="0">
                <a:latin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Sporocytophaga</a:t>
            </a:r>
            <a:r>
              <a:rPr lang="en-US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</a:rPr>
              <a:t>и </a:t>
            </a:r>
            <a:r>
              <a:rPr lang="ru-RU" sz="2400" b="1" dirty="0" err="1">
                <a:latin typeface="Calibri" panose="020F0502020204030204" pitchFamily="34" charset="0"/>
              </a:rPr>
              <a:t>др</a:t>
            </a:r>
            <a:r>
              <a:rPr lang="en-US" sz="2400" b="1" dirty="0" smtClean="0">
                <a:latin typeface="Calibri" panose="020F0502020204030204" pitchFamily="34" charset="0"/>
              </a:rPr>
              <a:t>.</a:t>
            </a:r>
            <a:endParaRPr lang="ru-RU" sz="2400" b="1" dirty="0" smtClean="0">
              <a:latin typeface="Calibri" panose="020F0502020204030204" pitchFamily="34" charset="0"/>
            </a:endParaRPr>
          </a:p>
          <a:p>
            <a:r>
              <a:rPr lang="en-US" sz="24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Cytophaga</a:t>
            </a:r>
            <a:r>
              <a:rPr lang="ru-RU" sz="2400" b="1" dirty="0">
                <a:solidFill>
                  <a:srgbClr val="000099"/>
                </a:solidFill>
              </a:rPr>
              <a:t> </a:t>
            </a:r>
            <a:r>
              <a:rPr lang="ru-RU" sz="2400" b="1" dirty="0" smtClean="0"/>
              <a:t>– скользящие бактерии, обладают </a:t>
            </a:r>
            <a:r>
              <a:rPr lang="ru-RU" sz="2400" b="1" dirty="0"/>
              <a:t>способностью разрушать </a:t>
            </a:r>
            <a:r>
              <a:rPr lang="ru-RU" sz="2400" b="1" dirty="0" smtClean="0"/>
              <a:t>целлюлозу. Выделяют </a:t>
            </a:r>
            <a:r>
              <a:rPr lang="ru-RU" sz="2400" b="1" dirty="0"/>
              <a:t>внеклеточные </a:t>
            </a:r>
            <a:r>
              <a:rPr lang="ru-RU" sz="2400" b="1" dirty="0" smtClean="0"/>
              <a:t>ферменты: </a:t>
            </a:r>
            <a:r>
              <a:rPr lang="ru-RU" sz="2400" b="1" dirty="0"/>
              <a:t>экзо- и эндо-</a:t>
            </a:r>
            <a:r>
              <a:rPr lang="ru-RU" sz="2400" b="1" dirty="0" err="1"/>
              <a:t>глюканазы</a:t>
            </a:r>
            <a:r>
              <a:rPr lang="ru-RU" sz="2400" b="1" dirty="0"/>
              <a:t>, </a:t>
            </a:r>
            <a:r>
              <a:rPr lang="ru-RU" sz="2400" b="1" dirty="0" err="1"/>
              <a:t>ксиланазы</a:t>
            </a:r>
            <a:r>
              <a:rPr lang="ru-RU" sz="2400" b="1" dirty="0"/>
              <a:t> и </a:t>
            </a:r>
            <a:r>
              <a:rPr lang="ru-RU" sz="2400" b="1" dirty="0" err="1"/>
              <a:t>гемицеллюлазы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r>
              <a:rPr lang="ru-RU" sz="2400" b="1" dirty="0" smtClean="0"/>
              <a:t>Играют </a:t>
            </a:r>
            <a:r>
              <a:rPr lang="ru-RU" sz="2400" b="1" dirty="0"/>
              <a:t>важную роль в углеродном цикле, осуществляя минерализацию растительных остатков</a:t>
            </a:r>
          </a:p>
          <a:p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40" y="4156681"/>
            <a:ext cx="1921989" cy="21996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98183" y="3728132"/>
            <a:ext cx="1416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0099"/>
                </a:solidFill>
              </a:rPr>
              <a:t>Cytophaga</a:t>
            </a:r>
            <a:endParaRPr lang="ru-RU" sz="2000" b="1" i="1" dirty="0">
              <a:solidFill>
                <a:srgbClr val="0000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340768"/>
            <a:ext cx="2962672" cy="243991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la-Latn" b="1" dirty="0">
                <a:latin typeface="Arial" panose="020B0604020202020204" pitchFamily="34" charset="0"/>
                <a:cs typeface="Arial" panose="020B0604020202020204" pitchFamily="34" charset="0"/>
              </a:rPr>
              <a:t>Bacteroides/Cytophaga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28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28580" y="1384237"/>
            <a:ext cx="5544616" cy="4752528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000099"/>
                </a:solidFill>
              </a:rPr>
              <a:t>Flexibacter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 smtClean="0"/>
              <a:t>– грамотрицательные </a:t>
            </a:r>
            <a:r>
              <a:rPr lang="ru-RU" b="1" dirty="0" err="1" smtClean="0"/>
              <a:t>хемоорганотрофные</a:t>
            </a:r>
            <a:r>
              <a:rPr lang="ru-RU" b="1" dirty="0" smtClean="0"/>
              <a:t> палочки, длина 5-100 </a:t>
            </a:r>
            <a:r>
              <a:rPr lang="ru-RU" b="1" dirty="0"/>
              <a:t>мкм. </a:t>
            </a:r>
            <a:r>
              <a:rPr lang="ru-RU" b="1" dirty="0" smtClean="0"/>
              <a:t>Очень </a:t>
            </a:r>
            <a:r>
              <a:rPr lang="ru-RU" b="1" dirty="0"/>
              <a:t>гибкие, подвижные </a:t>
            </a:r>
            <a:r>
              <a:rPr lang="ru-RU" b="1" dirty="0" smtClean="0"/>
              <a:t>скольжения</a:t>
            </a:r>
            <a:r>
              <a:rPr lang="ru-RU" b="1" dirty="0"/>
              <a:t>. Колонии желтого цвета. </a:t>
            </a:r>
            <a:endParaRPr lang="ru-RU" b="1" dirty="0" smtClean="0"/>
          </a:p>
          <a:p>
            <a:r>
              <a:rPr lang="ru-RU" b="1" dirty="0" smtClean="0"/>
              <a:t>Выделяются </a:t>
            </a:r>
            <a:r>
              <a:rPr lang="ru-RU" b="1" dirty="0"/>
              <a:t>из морской среды, почвы. </a:t>
            </a:r>
            <a:endParaRPr lang="ru-RU" b="1" dirty="0" smtClean="0"/>
          </a:p>
          <a:p>
            <a:r>
              <a:rPr lang="ru-RU" b="1" dirty="0" smtClean="0"/>
              <a:t>Почвенные </a:t>
            </a:r>
            <a:r>
              <a:rPr lang="ru-RU" b="1" dirty="0"/>
              <a:t>виды, такие как </a:t>
            </a:r>
            <a:r>
              <a:rPr lang="ru-RU" b="1" i="1" dirty="0" err="1">
                <a:solidFill>
                  <a:srgbClr val="000099"/>
                </a:solidFill>
              </a:rPr>
              <a:t>Flexibacter</a:t>
            </a:r>
            <a:r>
              <a:rPr lang="ru-RU" b="1" i="1" dirty="0">
                <a:solidFill>
                  <a:srgbClr val="000099"/>
                </a:solidFill>
              </a:rPr>
              <a:t> </a:t>
            </a:r>
            <a:r>
              <a:rPr lang="ru-RU" b="1" i="1" dirty="0" err="1">
                <a:solidFill>
                  <a:srgbClr val="000099"/>
                </a:solidFill>
              </a:rPr>
              <a:t>canadensis</a:t>
            </a:r>
            <a:r>
              <a:rPr lang="ru-RU" b="1" i="1" dirty="0">
                <a:solidFill>
                  <a:srgbClr val="000099"/>
                </a:solidFill>
              </a:rPr>
              <a:t> </a:t>
            </a:r>
            <a:r>
              <a:rPr lang="ru-RU" b="1" dirty="0"/>
              <a:t>восстанавливает NO</a:t>
            </a:r>
            <a:r>
              <a:rPr lang="ru-RU" b="1" baseline="-25000" dirty="0"/>
              <a:t>3</a:t>
            </a:r>
            <a:r>
              <a:rPr lang="ru-RU" b="1" dirty="0"/>
              <a:t> и NO</a:t>
            </a:r>
            <a:r>
              <a:rPr lang="ru-RU" b="1" baseline="-25000" dirty="0"/>
              <a:t>2</a:t>
            </a:r>
            <a:r>
              <a:rPr lang="ru-RU" b="1" dirty="0"/>
              <a:t> </a:t>
            </a:r>
            <a:r>
              <a:rPr lang="ru-RU" b="1" dirty="0" smtClean="0"/>
              <a:t>до </a:t>
            </a:r>
            <a:r>
              <a:rPr lang="en-US" b="1" dirty="0" smtClean="0">
                <a:latin typeface="Calibri" panose="020F0502020204030204" pitchFamily="34" charset="0"/>
              </a:rPr>
              <a:t>N</a:t>
            </a:r>
            <a:r>
              <a:rPr lang="ru-RU" b="1" baseline="-25000" dirty="0">
                <a:latin typeface="Calibri" panose="020F0502020204030204" pitchFamily="34" charset="0"/>
              </a:rPr>
              <a:t>2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093" y="1565100"/>
            <a:ext cx="3055816" cy="257979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la-Latn" b="1" dirty="0">
                <a:latin typeface="Arial" panose="020B0604020202020204" pitchFamily="34" charset="0"/>
                <a:cs typeface="Arial" panose="020B0604020202020204" pitchFamily="34" charset="0"/>
              </a:rPr>
              <a:t>Bacteroides/Cytophaga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4818" y="4144899"/>
            <a:ext cx="1757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000099"/>
                </a:solidFill>
              </a:rPr>
              <a:t>Flexibacter</a:t>
            </a:r>
            <a:r>
              <a:rPr lang="en-US" sz="2400" b="1" i="1" dirty="0">
                <a:solidFill>
                  <a:srgbClr val="000099"/>
                </a:solidFill>
              </a:rPr>
              <a:t> </a:t>
            </a:r>
            <a:endParaRPr lang="ru-RU" sz="24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3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52400"/>
            <a:ext cx="6707088" cy="88738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Fusobacteria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95536" y="1219200"/>
            <a:ext cx="8496944" cy="22818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b="1" dirty="0"/>
              <a:t>Класс: </a:t>
            </a:r>
            <a:r>
              <a:rPr lang="en-US" sz="2400" i="1" dirty="0" err="1" smtClean="0"/>
              <a:t>Fusobacteria</a:t>
            </a:r>
            <a:endParaRPr lang="ru-RU" sz="2400" i="1" dirty="0"/>
          </a:p>
          <a:p>
            <a:pPr>
              <a:lnSpc>
                <a:spcPct val="80000"/>
              </a:lnSpc>
            </a:pPr>
            <a:r>
              <a:rPr lang="ru-RU" sz="2400" b="1" dirty="0"/>
              <a:t>Порядок: </a:t>
            </a:r>
            <a:r>
              <a:rPr lang="en-US" sz="2400" i="1" dirty="0" err="1" smtClean="0"/>
              <a:t>Fusobacteriales</a:t>
            </a:r>
            <a:endParaRPr lang="ru-RU" sz="2400" i="1" dirty="0"/>
          </a:p>
          <a:p>
            <a:pPr>
              <a:lnSpc>
                <a:spcPct val="80000"/>
              </a:lnSpc>
            </a:pPr>
            <a:r>
              <a:rPr lang="ru-RU" sz="2400" b="1" dirty="0" smtClean="0"/>
              <a:t>Семейство: </a:t>
            </a:r>
            <a:r>
              <a:rPr lang="en-US" sz="2400" i="1" dirty="0" err="1" smtClean="0"/>
              <a:t>Fusobacteriaceae</a:t>
            </a:r>
            <a:endParaRPr lang="ru-RU" sz="2400" i="1" dirty="0" smtClean="0"/>
          </a:p>
          <a:p>
            <a:pPr lvl="3">
              <a:lnSpc>
                <a:spcPct val="80000"/>
              </a:lnSpc>
            </a:pPr>
            <a:r>
              <a:rPr lang="ru-RU" sz="2400" b="1" dirty="0" smtClean="0"/>
              <a:t>Роды: </a:t>
            </a:r>
            <a:r>
              <a:rPr lang="en-US" sz="2400" i="1" dirty="0" err="1" smtClean="0"/>
              <a:t>Fusobacterium</a:t>
            </a:r>
            <a:r>
              <a:rPr lang="ru-RU" sz="2400" i="1" dirty="0" smtClean="0"/>
              <a:t>, </a:t>
            </a:r>
            <a:r>
              <a:rPr lang="en-US" sz="2400" i="1" dirty="0" err="1" smtClean="0"/>
              <a:t>Ilyobacter</a:t>
            </a:r>
            <a:r>
              <a:rPr lang="en-US" sz="2400" i="1" dirty="0" smtClean="0"/>
              <a:t> </a:t>
            </a:r>
            <a:endParaRPr lang="ru-RU" sz="2400" i="1" dirty="0" smtClean="0"/>
          </a:p>
          <a:p>
            <a:pPr>
              <a:lnSpc>
                <a:spcPct val="80000"/>
              </a:lnSpc>
            </a:pPr>
            <a:r>
              <a:rPr lang="ru-RU" sz="2400" b="1" dirty="0" smtClean="0"/>
              <a:t>Семейство</a:t>
            </a:r>
            <a:r>
              <a:rPr lang="ru-RU" sz="2400" b="1" dirty="0"/>
              <a:t>: </a:t>
            </a:r>
            <a:r>
              <a:rPr lang="en-US" sz="2400" i="1" dirty="0" err="1" smtClean="0"/>
              <a:t>Leptotrichiaceae</a:t>
            </a:r>
            <a:endParaRPr lang="ru-RU" sz="2400" i="1" dirty="0"/>
          </a:p>
          <a:p>
            <a:pPr lvl="3">
              <a:lnSpc>
                <a:spcPct val="80000"/>
              </a:lnSpc>
            </a:pPr>
            <a:r>
              <a:rPr lang="ru-RU" sz="2400" b="1" dirty="0"/>
              <a:t>Роды: </a:t>
            </a:r>
            <a:r>
              <a:rPr lang="en-US" sz="2400" i="1" dirty="0" err="1" smtClean="0"/>
              <a:t>Streptobacillus</a:t>
            </a:r>
            <a:r>
              <a:rPr lang="ru-RU" sz="2400" i="1" dirty="0" smtClean="0"/>
              <a:t>, </a:t>
            </a:r>
            <a:r>
              <a:rPr lang="en-US" sz="2400" i="1" dirty="0" err="1" smtClean="0"/>
              <a:t>Leptotrichia</a:t>
            </a:r>
            <a:r>
              <a:rPr lang="en-US" sz="2400" i="1" dirty="0" smtClean="0"/>
              <a:t> </a:t>
            </a:r>
            <a:endParaRPr lang="ru-RU" sz="2400" i="1" dirty="0"/>
          </a:p>
          <a:p>
            <a:pPr>
              <a:lnSpc>
                <a:spcPct val="80000"/>
              </a:lnSpc>
            </a:pPr>
            <a:endParaRPr lang="ru-RU" sz="2400" b="1" dirty="0"/>
          </a:p>
          <a:p>
            <a:pPr>
              <a:lnSpc>
                <a:spcPct val="80000"/>
              </a:lnSpc>
            </a:pP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036372" y="985585"/>
            <a:ext cx="2543863" cy="3168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8181" y="3959183"/>
            <a:ext cx="7356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Род </a:t>
            </a:r>
            <a:r>
              <a:rPr lang="en-US" sz="2400" b="1" i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Fusobacterium</a:t>
            </a:r>
            <a:r>
              <a:rPr lang="ru-RU" sz="2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 smtClean="0"/>
              <a:t>– веретенообразные</a:t>
            </a:r>
            <a:r>
              <a:rPr lang="ru-RU" sz="2400" b="1" dirty="0"/>
              <a:t>, </a:t>
            </a:r>
            <a:r>
              <a:rPr lang="ru-RU" sz="2400" b="1" dirty="0" err="1"/>
              <a:t>грам</a:t>
            </a:r>
            <a:r>
              <a:rPr lang="ru-RU" sz="2400" b="1" dirty="0"/>
              <a:t>(-), не спорообразующие палочки, варьируют по размеру, подвижности и форме. </a:t>
            </a:r>
            <a:r>
              <a:rPr lang="ru-RU" sz="2400" b="1" dirty="0" smtClean="0"/>
              <a:t>Энергию </a:t>
            </a:r>
            <a:r>
              <a:rPr lang="ru-RU" sz="2400" b="1" dirty="0"/>
              <a:t>получают </a:t>
            </a:r>
            <a:r>
              <a:rPr lang="ru-RU" sz="2400" b="1" dirty="0" smtClean="0"/>
              <a:t>путем </a:t>
            </a:r>
            <a:r>
              <a:rPr lang="ru-RU" sz="2400" b="1" dirty="0"/>
              <a:t>сбраживания углеводов и некоторых </a:t>
            </a:r>
            <a:r>
              <a:rPr lang="ru-RU" sz="2400" b="1" dirty="0" smtClean="0"/>
              <a:t>аминокислот. Патогены </a:t>
            </a:r>
            <a:r>
              <a:rPr lang="ru-RU" sz="2400" b="1" dirty="0"/>
              <a:t>человека и </a:t>
            </a:r>
            <a:r>
              <a:rPr lang="ru-RU" sz="2400" b="1" dirty="0" smtClean="0"/>
              <a:t>животных.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8702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12648" y="1228346"/>
            <a:ext cx="8423848" cy="228180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Грам</a:t>
            </a:r>
            <a:r>
              <a:rPr lang="ru-RU" b="1" dirty="0" smtClean="0"/>
              <a:t>(-), неподвижные палочки 1-1,5 на 5-15 мкм.</a:t>
            </a:r>
            <a:r>
              <a:rPr lang="ru-RU" b="1" dirty="0"/>
              <a:t> Анаэробные</a:t>
            </a:r>
            <a:r>
              <a:rPr lang="ru-RU" b="1" dirty="0" smtClean="0"/>
              <a:t>, </a:t>
            </a:r>
            <a:r>
              <a:rPr lang="ru-RU" b="1" dirty="0" err="1" smtClean="0"/>
              <a:t>мезофильные</a:t>
            </a:r>
            <a:r>
              <a:rPr lang="ru-RU" b="1" dirty="0" smtClean="0"/>
              <a:t> (37 </a:t>
            </a:r>
            <a:r>
              <a:rPr lang="ru-RU" b="1" dirty="0">
                <a:sym typeface="Symbol" panose="05050102010706020507" pitchFamily="18" charset="2"/>
              </a:rPr>
              <a:t></a:t>
            </a:r>
            <a:r>
              <a:rPr lang="ru-RU" b="1" dirty="0" smtClean="0"/>
              <a:t>C).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dirty="0" smtClean="0"/>
              <a:t>Их </a:t>
            </a:r>
            <a:r>
              <a:rPr lang="ru-RU" b="1" dirty="0"/>
              <a:t>можно обнаружить в полости рта, как часть зубной флоры, в кишечнике и в мочеполовом тракте. </a:t>
            </a:r>
            <a:endParaRPr lang="ru-RU" b="1" dirty="0" smtClean="0"/>
          </a:p>
          <a:p>
            <a:r>
              <a:rPr lang="ru-RU" b="1" i="1" dirty="0" smtClean="0"/>
              <a:t>L</a:t>
            </a:r>
            <a:r>
              <a:rPr lang="ru-RU" b="1" i="1" dirty="0"/>
              <a:t>. </a:t>
            </a:r>
            <a:r>
              <a:rPr lang="ru-RU" b="1" i="1" dirty="0" err="1"/>
              <a:t>buccalis</a:t>
            </a:r>
            <a:r>
              <a:rPr lang="ru-RU" b="1" dirty="0"/>
              <a:t> </a:t>
            </a:r>
            <a:r>
              <a:rPr lang="ru-RU" b="1" dirty="0" smtClean="0"/>
              <a:t>нормальная микрофлора полости </a:t>
            </a:r>
            <a:r>
              <a:rPr lang="ru-RU" b="1" dirty="0"/>
              <a:t>рта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3" y="3650885"/>
            <a:ext cx="2468833" cy="282829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07904" y="152400"/>
            <a:ext cx="6678896" cy="828328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Leptotrichia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0454" y="3632986"/>
            <a:ext cx="2862433" cy="28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1763688" y="1228346"/>
            <a:ext cx="7272808" cy="22818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Палочковидные </a:t>
            </a:r>
            <a:r>
              <a:rPr lang="ru-RU" b="1" dirty="0"/>
              <a:t>неподвижные </a:t>
            </a:r>
            <a:r>
              <a:rPr lang="ru-RU" b="1" dirty="0" err="1"/>
              <a:t>бескапсульные</a:t>
            </a:r>
            <a:r>
              <a:rPr lang="ru-RU" b="1" dirty="0"/>
              <a:t> </a:t>
            </a:r>
            <a:r>
              <a:rPr lang="ru-RU" b="1" dirty="0" err="1"/>
              <a:t>аспорогенные</a:t>
            </a:r>
            <a:r>
              <a:rPr lang="ru-RU" b="1" dirty="0"/>
              <a:t> </a:t>
            </a:r>
            <a:r>
              <a:rPr lang="ru-RU" b="1" dirty="0" err="1" smtClean="0"/>
              <a:t>грам</a:t>
            </a:r>
            <a:r>
              <a:rPr lang="ru-RU" b="1" dirty="0" smtClean="0"/>
              <a:t>(-), аэробные </a:t>
            </a:r>
            <a:r>
              <a:rPr lang="ru-RU" b="1" dirty="0"/>
              <a:t>или факультативно-анаэробные </a:t>
            </a:r>
            <a:r>
              <a:rPr lang="ru-RU" b="1" dirty="0" smtClean="0"/>
              <a:t>бактерии.</a:t>
            </a:r>
          </a:p>
          <a:p>
            <a:r>
              <a:rPr lang="ru-RU" b="1" dirty="0"/>
              <a:t>Клетки </a:t>
            </a:r>
            <a:r>
              <a:rPr lang="ru-RU" b="1" dirty="0" smtClean="0"/>
              <a:t>располагаются </a:t>
            </a:r>
            <a:r>
              <a:rPr lang="ru-RU" b="1" dirty="0"/>
              <a:t>цепочками, спонтанно превращаются в L-форму. </a:t>
            </a:r>
            <a:endParaRPr lang="ru-RU" b="1" dirty="0" smtClean="0"/>
          </a:p>
          <a:p>
            <a:r>
              <a:rPr lang="ru-RU" b="1" dirty="0" smtClean="0"/>
              <a:t>Вызывают </a:t>
            </a:r>
            <a:r>
              <a:rPr lang="ru-RU" b="1" dirty="0"/>
              <a:t>болезнь укуса </a:t>
            </a:r>
            <a:r>
              <a:rPr lang="ru-RU" b="1" dirty="0" smtClean="0"/>
              <a:t>крысы (</a:t>
            </a:r>
            <a:r>
              <a:rPr lang="ru-RU" b="1" i="1" dirty="0" smtClean="0">
                <a:solidFill>
                  <a:srgbClr val="000099"/>
                </a:solidFill>
              </a:rPr>
              <a:t>S. </a:t>
            </a:r>
            <a:r>
              <a:rPr lang="ru-RU" b="1" i="1" dirty="0" err="1" smtClean="0">
                <a:solidFill>
                  <a:srgbClr val="000099"/>
                </a:solidFill>
              </a:rPr>
              <a:t>moniliformis</a:t>
            </a:r>
            <a:r>
              <a:rPr lang="ru-RU" b="1" dirty="0" smtClean="0"/>
              <a:t>).</a:t>
            </a:r>
            <a:endParaRPr lang="ru-RU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7904" y="152400"/>
            <a:ext cx="6678896" cy="828328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Streptobacillus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520" y="3671466"/>
            <a:ext cx="3190087" cy="2493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3848" y="3826923"/>
            <a:ext cx="1762128" cy="24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Gemmatimonadetes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2003)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50819"/>
            <a:ext cx="5266928" cy="2497832"/>
          </a:xfrm>
        </p:spPr>
        <p:txBody>
          <a:bodyPr>
            <a:normAutofit/>
          </a:bodyPr>
          <a:lstStyle/>
          <a:p>
            <a:r>
              <a:rPr lang="ru-RU" b="1" dirty="0"/>
              <a:t>Класс: </a:t>
            </a:r>
            <a:r>
              <a:rPr lang="ru-RU" b="1" i="1" dirty="0" err="1"/>
              <a:t>Gemmatimonadetes</a:t>
            </a:r>
            <a:endParaRPr lang="ru-RU" b="1" dirty="0"/>
          </a:p>
          <a:p>
            <a:r>
              <a:rPr lang="ru-RU" b="1" dirty="0"/>
              <a:t>Порядок: </a:t>
            </a:r>
            <a:r>
              <a:rPr lang="ru-RU" b="1" i="1" dirty="0" err="1"/>
              <a:t>Gemmatimonadales</a:t>
            </a:r>
            <a:endParaRPr lang="ru-RU" b="1" dirty="0"/>
          </a:p>
          <a:p>
            <a:r>
              <a:rPr lang="ru-RU" b="1" dirty="0"/>
              <a:t>Семейство: </a:t>
            </a:r>
            <a:r>
              <a:rPr lang="ru-RU" b="1" i="1" dirty="0" err="1"/>
              <a:t>Gemmatimonadaceae</a:t>
            </a:r>
            <a:endParaRPr lang="ru-RU" b="1" dirty="0"/>
          </a:p>
          <a:p>
            <a:r>
              <a:rPr lang="ru-RU" b="1" dirty="0"/>
              <a:t>Род: </a:t>
            </a:r>
            <a:r>
              <a:rPr lang="ru-RU" b="1" i="1" dirty="0" err="1"/>
              <a:t>Gemmatimonas</a:t>
            </a:r>
            <a:endParaRPr lang="ru-RU" b="1" dirty="0"/>
          </a:p>
          <a:p>
            <a:r>
              <a:rPr lang="ru-RU" b="1" dirty="0"/>
              <a:t>Вид: </a:t>
            </a:r>
            <a:r>
              <a:rPr lang="ru-RU" b="1" i="1" dirty="0" err="1"/>
              <a:t>Gemmatimonas</a:t>
            </a:r>
            <a:r>
              <a:rPr lang="ru-RU" b="1" i="1" dirty="0"/>
              <a:t> </a:t>
            </a:r>
            <a:r>
              <a:rPr lang="ru-RU" b="1" i="1" dirty="0" err="1" smtClean="0"/>
              <a:t>aurantiaca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2625" y="1250818"/>
            <a:ext cx="2909977" cy="2106173"/>
          </a:xfrm>
          <a:prstGeom prst="rect">
            <a:avLst/>
          </a:prstGeom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612648" y="3772338"/>
            <a:ext cx="5219978" cy="24649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/>
              <a:t>Грам</a:t>
            </a:r>
            <a:r>
              <a:rPr lang="ru-RU" b="1" dirty="0" smtClean="0"/>
              <a:t>(-) палочки, подвижные, аэробы и факультативные анаэробы. </a:t>
            </a:r>
          </a:p>
          <a:p>
            <a:endParaRPr lang="ru-RU" b="1" dirty="0" smtClean="0"/>
          </a:p>
          <a:p>
            <a:pPr algn="r"/>
            <a:r>
              <a:rPr lang="ru-RU" b="1" dirty="0" smtClean="0"/>
              <a:t>Колонии оранжевого цвета.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750" y="3734253"/>
            <a:ext cx="2987721" cy="22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418590"/>
            <a:ext cx="5532541" cy="4937760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Класс</a:t>
            </a:r>
            <a:r>
              <a:rPr lang="en-US" sz="2400" b="1" dirty="0"/>
              <a:t>: </a:t>
            </a:r>
            <a:r>
              <a:rPr lang="en-US" sz="2400" i="1" dirty="0" err="1">
                <a:latin typeface="Calibri" panose="020F0502020204030204" pitchFamily="34" charset="0"/>
              </a:rPr>
              <a:t>Aquificae</a:t>
            </a:r>
            <a:endParaRPr lang="ru-RU" sz="2400" i="1" dirty="0">
              <a:latin typeface="Calibri" panose="020F0502020204030204" pitchFamily="34" charset="0"/>
            </a:endParaRPr>
          </a:p>
          <a:p>
            <a:r>
              <a:rPr lang="ru-RU" sz="2400" b="1" dirty="0"/>
              <a:t>Порядок</a:t>
            </a:r>
            <a:r>
              <a:rPr lang="en-US" sz="2400" b="1" dirty="0"/>
              <a:t>: </a:t>
            </a:r>
            <a:r>
              <a:rPr lang="en-US" sz="2400" i="1" dirty="0" err="1">
                <a:latin typeface="Calibri" panose="020F0502020204030204" pitchFamily="34" charset="0"/>
              </a:rPr>
              <a:t>Aquificales</a:t>
            </a:r>
            <a:endParaRPr lang="ru-RU" sz="2400" i="1" dirty="0">
              <a:latin typeface="Calibri" panose="020F0502020204030204" pitchFamily="34" charset="0"/>
            </a:endParaRPr>
          </a:p>
          <a:p>
            <a:r>
              <a:rPr lang="ru-RU" sz="2400" b="1" dirty="0"/>
              <a:t>Семейство</a:t>
            </a:r>
            <a:r>
              <a:rPr lang="en-US" sz="2400" b="1" dirty="0"/>
              <a:t>: </a:t>
            </a:r>
            <a:r>
              <a:rPr lang="en-US" sz="2400" i="1" dirty="0" err="1">
                <a:latin typeface="Calibri" panose="020F0502020204030204" pitchFamily="34" charset="0"/>
              </a:rPr>
              <a:t>Aquificaceae</a:t>
            </a:r>
            <a:endParaRPr lang="ru-RU" sz="2400" i="1" dirty="0">
              <a:latin typeface="Calibri" panose="020F0502020204030204" pitchFamily="34" charset="0"/>
            </a:endParaRPr>
          </a:p>
          <a:p>
            <a:r>
              <a:rPr lang="ru-RU" sz="2400" b="1" dirty="0" smtClean="0"/>
              <a:t>Род</a:t>
            </a:r>
            <a:r>
              <a:rPr lang="en-US" sz="2400" b="1" dirty="0" smtClean="0"/>
              <a:t>: </a:t>
            </a:r>
            <a:r>
              <a:rPr lang="en-US" sz="2400" i="1" dirty="0" err="1">
                <a:latin typeface="Calibri" panose="020F0502020204030204" pitchFamily="34" charset="0"/>
              </a:rPr>
              <a:t>Aquifex</a:t>
            </a:r>
            <a:endParaRPr lang="ru-RU" sz="2400" i="1" dirty="0">
              <a:latin typeface="Calibri" panose="020F0502020204030204" pitchFamily="34" charset="0"/>
            </a:endParaRPr>
          </a:p>
          <a:p>
            <a:r>
              <a:rPr lang="ru-RU" sz="2400" b="1" dirty="0" smtClean="0"/>
              <a:t>Экстремально </a:t>
            </a:r>
            <a:r>
              <a:rPr lang="ru-RU" sz="2400" b="1" dirty="0"/>
              <a:t>термофильные </a:t>
            </a:r>
            <a:r>
              <a:rPr lang="ru-RU" sz="2400" b="1" dirty="0" smtClean="0"/>
              <a:t>бактерии: 85-95 </a:t>
            </a:r>
            <a:r>
              <a:rPr lang="ru-RU" sz="2400" b="1" dirty="0"/>
              <a:t>°</a:t>
            </a:r>
            <a:r>
              <a:rPr lang="ru-RU" sz="2400" b="1" dirty="0" smtClean="0"/>
              <a:t>C.</a:t>
            </a:r>
          </a:p>
          <a:p>
            <a:r>
              <a:rPr lang="ru-RU" sz="2400" b="1" dirty="0" err="1"/>
              <a:t>Хемолитоавтотрофы</a:t>
            </a:r>
            <a:r>
              <a:rPr lang="ru-RU" sz="2400" b="1" dirty="0"/>
              <a:t>, аэробы и </a:t>
            </a:r>
            <a:r>
              <a:rPr lang="ru-RU" sz="2400" b="1" dirty="0" smtClean="0"/>
              <a:t>анаэробы; получают </a:t>
            </a:r>
            <a:r>
              <a:rPr lang="ru-RU" sz="2400" b="1" dirty="0"/>
              <a:t>энергию путём окисления водорода кислородом воздуха с образованием воды. </a:t>
            </a:r>
          </a:p>
          <a:p>
            <a:pPr algn="ctr"/>
            <a:r>
              <a:rPr lang="ru-RU" sz="2400" b="1" dirty="0"/>
              <a:t>2 H</a:t>
            </a:r>
            <a:r>
              <a:rPr lang="ru-RU" sz="2400" b="1" baseline="-25000" dirty="0"/>
              <a:t>2</a:t>
            </a:r>
            <a:r>
              <a:rPr lang="ru-RU" sz="2400" b="1" dirty="0"/>
              <a:t> + O</a:t>
            </a:r>
            <a:r>
              <a:rPr lang="ru-RU" sz="2400" b="1" baseline="-25000" dirty="0"/>
              <a:t>2</a:t>
            </a:r>
            <a:r>
              <a:rPr lang="ru-RU" sz="2400" b="1" dirty="0"/>
              <a:t> → 2Н</a:t>
            </a:r>
            <a:r>
              <a:rPr lang="ru-RU" sz="2400" b="1" baseline="-25000" dirty="0"/>
              <a:t>2</a:t>
            </a:r>
            <a:r>
              <a:rPr lang="ru-RU" sz="2400" b="1" dirty="0"/>
              <a:t>O</a:t>
            </a:r>
          </a:p>
          <a:p>
            <a:r>
              <a:rPr lang="ru-RU" sz="2400" b="1" dirty="0"/>
              <a:t>Первый </a:t>
            </a:r>
            <a:r>
              <a:rPr lang="ru-RU" sz="2400" b="1" dirty="0" smtClean="0"/>
              <a:t>представитель – </a:t>
            </a:r>
            <a:r>
              <a:rPr lang="ru-RU" sz="2400" i="1" dirty="0" err="1">
                <a:solidFill>
                  <a:srgbClr val="000099"/>
                </a:solidFill>
              </a:rPr>
              <a:t>Aquifex</a:t>
            </a:r>
            <a:r>
              <a:rPr lang="ru-RU" sz="2400" i="1" dirty="0">
                <a:solidFill>
                  <a:srgbClr val="000099"/>
                </a:solidFill>
              </a:rPr>
              <a:t> </a:t>
            </a:r>
            <a:r>
              <a:rPr lang="ru-RU" sz="2400" i="1" dirty="0" err="1">
                <a:solidFill>
                  <a:srgbClr val="000099"/>
                </a:solidFill>
              </a:rPr>
              <a:t>pyrophilus</a:t>
            </a:r>
            <a:r>
              <a:rPr lang="ru-RU" sz="2400" i="1" dirty="0">
                <a:solidFill>
                  <a:srgbClr val="000099"/>
                </a:solidFill>
              </a:rPr>
              <a:t> </a:t>
            </a:r>
            <a:r>
              <a:rPr lang="ru-RU" sz="2400" b="1" dirty="0"/>
              <a:t>– был открыт в 1992 </a:t>
            </a:r>
            <a:r>
              <a:rPr lang="ru-RU" sz="2400" b="1" dirty="0" smtClean="0"/>
              <a:t>г.</a:t>
            </a:r>
            <a:endParaRPr lang="ru-RU" sz="24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Aquificae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901199"/>
            <a:ext cx="2890664" cy="2455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125156"/>
            <a:ext cx="3397309" cy="25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52400"/>
            <a:ext cx="6851104" cy="9906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Филум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Deinococcus-Thermus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567E-CB15-43BF-95DC-CBBFDE818B8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3715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Класс</a:t>
            </a:r>
            <a:r>
              <a:rPr lang="en-US" b="1" dirty="0"/>
              <a:t>: </a:t>
            </a:r>
            <a:r>
              <a:rPr lang="en-US" b="1" dirty="0" err="1">
                <a:latin typeface="Calibri" panose="020F0502020204030204" pitchFamily="34" charset="0"/>
              </a:rPr>
              <a:t>Deinococci</a:t>
            </a:r>
            <a:endParaRPr lang="ru-RU" b="1" dirty="0"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Порядок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dirty="0" err="1">
                <a:latin typeface="Calibri" panose="020F0502020204030204" pitchFamily="34" charset="0"/>
              </a:rPr>
              <a:t>Deinococcales</a:t>
            </a:r>
            <a:endParaRPr lang="ru-RU" b="1" dirty="0">
              <a:latin typeface="Calibri" panose="020F0502020204030204" pitchFamily="34" charset="0"/>
            </a:endParaRPr>
          </a:p>
          <a:p>
            <a:endParaRPr lang="ru-RU" b="1" dirty="0" smtClean="0"/>
          </a:p>
          <a:p>
            <a:r>
              <a:rPr lang="en-US" b="1" dirty="0" err="1" smtClean="0"/>
              <a:t>Семейство</a:t>
            </a:r>
            <a:r>
              <a:rPr lang="en-US" b="1" dirty="0"/>
              <a:t>: </a:t>
            </a:r>
            <a:r>
              <a:rPr lang="en-US" b="1" dirty="0" err="1">
                <a:latin typeface="Calibri" panose="020F0502020204030204" pitchFamily="34" charset="0"/>
              </a:rPr>
              <a:t>Deinococcaceae</a:t>
            </a:r>
            <a:endParaRPr lang="ru-RU" b="1" dirty="0">
              <a:latin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</a:rPr>
              <a:t>Род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dirty="0" err="1">
                <a:latin typeface="Calibri" panose="020F0502020204030204" pitchFamily="34" charset="0"/>
              </a:rPr>
              <a:t>Deinococcus</a:t>
            </a:r>
            <a:endParaRPr lang="ru-RU" b="1" dirty="0">
              <a:latin typeface="Calibri" panose="020F0502020204030204" pitchFamily="34" charset="0"/>
            </a:endParaRPr>
          </a:p>
          <a:p>
            <a:endParaRPr lang="ru-RU" b="1" dirty="0" smtClean="0">
              <a:latin typeface="Calibri" panose="020F0502020204030204" pitchFamily="34" charset="0"/>
            </a:endParaRPr>
          </a:p>
          <a:p>
            <a:r>
              <a:rPr lang="en-US" b="1" dirty="0" err="1" smtClean="0">
                <a:latin typeface="Calibri" panose="020F0502020204030204" pitchFamily="34" charset="0"/>
              </a:rPr>
              <a:t>Семейство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Thermaceae</a:t>
            </a:r>
            <a:endParaRPr lang="ru-RU" b="1" dirty="0">
              <a:latin typeface="Calibri" panose="020F0502020204030204" pitchFamily="34" charset="0"/>
            </a:endParaRPr>
          </a:p>
          <a:p>
            <a:r>
              <a:rPr lang="ru-RU" b="1" dirty="0" smtClean="0"/>
              <a:t>Роды</a:t>
            </a:r>
            <a:r>
              <a:rPr lang="en-US" b="1" dirty="0"/>
              <a:t>: </a:t>
            </a:r>
            <a:r>
              <a:rPr lang="en-US" b="1" dirty="0" err="1">
                <a:latin typeface="Calibri" panose="020F0502020204030204" pitchFamily="34" charset="0"/>
              </a:rPr>
              <a:t>Thermales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</a:rPr>
              <a:t>Thermus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</a:rPr>
              <a:t>Meiothermus</a:t>
            </a:r>
            <a:r>
              <a:rPr lang="en-US" b="1" dirty="0" smtClean="0">
                <a:latin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</a:rPr>
              <a:t>Marinithermus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</a:rPr>
              <a:t>Oceanithermus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</a:rPr>
              <a:t>Vulcanithermus</a:t>
            </a:r>
            <a:endParaRPr lang="ru-RU" b="1" dirty="0"/>
          </a:p>
          <a:p>
            <a:r>
              <a:rPr lang="ru-RU" b="1" dirty="0"/>
              <a:t>Все представители </a:t>
            </a:r>
            <a:r>
              <a:rPr lang="ru-RU" b="1" dirty="0" smtClean="0"/>
              <a:t>филума </a:t>
            </a:r>
            <a:r>
              <a:rPr lang="ru-RU" b="1" dirty="0"/>
              <a:t>грамотрицательные, хотя </a:t>
            </a:r>
            <a:r>
              <a:rPr lang="ru-RU" b="1" dirty="0" smtClean="0"/>
              <a:t>представители </a:t>
            </a:r>
            <a:r>
              <a:rPr lang="ru-RU" b="1" dirty="0"/>
              <a:t>рода </a:t>
            </a:r>
            <a:r>
              <a:rPr lang="ru-RU" b="1" i="1" dirty="0" err="1"/>
              <a:t>Deinococcus</a:t>
            </a:r>
            <a:r>
              <a:rPr lang="ru-RU" b="1" dirty="0"/>
              <a:t> </a:t>
            </a:r>
            <a:r>
              <a:rPr lang="ru-RU" b="1" dirty="0" smtClean="0"/>
              <a:t>окрашиваются </a:t>
            </a:r>
            <a:r>
              <a:rPr lang="ru-RU" b="1" dirty="0"/>
              <a:t>положительно по методу </a:t>
            </a:r>
            <a:r>
              <a:rPr lang="ru-RU" b="1" dirty="0" err="1" smtClean="0"/>
              <a:t>Грама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Аэробы </a:t>
            </a:r>
            <a:r>
              <a:rPr lang="ru-RU" b="1" dirty="0"/>
              <a:t>и </a:t>
            </a:r>
            <a:r>
              <a:rPr lang="ru-RU" b="1" dirty="0" err="1" smtClean="0"/>
              <a:t>хемоорганотрофы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Встречаются повсеместно.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205588"/>
            <a:ext cx="2604147" cy="22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8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3641</TotalTime>
  <Words>1728</Words>
  <Application>Microsoft Office PowerPoint</Application>
  <PresentationFormat>Экран (4:3)</PresentationFormat>
  <Paragraphs>280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Arial</vt:lpstr>
      <vt:lpstr>Bookman Old Style</vt:lpstr>
      <vt:lpstr>Calibri</vt:lpstr>
      <vt:lpstr>Cambria</vt:lpstr>
      <vt:lpstr>Georgia</vt:lpstr>
      <vt:lpstr>Gill Sans MT</vt:lpstr>
      <vt:lpstr>Helvetica</vt:lpstr>
      <vt:lpstr>inherit</vt:lpstr>
      <vt:lpstr>Symbol</vt:lpstr>
      <vt:lpstr>Wingdings</vt:lpstr>
      <vt:lpstr>Wingdings 3</vt:lpstr>
      <vt:lpstr>Начальная</vt:lpstr>
      <vt:lpstr>1_Начальная</vt:lpstr>
      <vt:lpstr>Систематика домена BACTERIA</vt:lpstr>
      <vt:lpstr>Филум Acidobacteria (1997)</vt:lpstr>
      <vt:lpstr>Acidobacteria capsulatum</vt:lpstr>
      <vt:lpstr>Филум Fusobacteria</vt:lpstr>
      <vt:lpstr>Презентация PowerPoint</vt:lpstr>
      <vt:lpstr>Презентация PowerPoint</vt:lpstr>
      <vt:lpstr>Филум Gemmatimonadetes (2003)</vt:lpstr>
      <vt:lpstr>Филум Aquificae</vt:lpstr>
      <vt:lpstr>Филум Deinococcus-Thermus</vt:lpstr>
      <vt:lpstr>Thermus</vt:lpstr>
      <vt:lpstr>Deinococcus </vt:lpstr>
      <vt:lpstr>Филум Thermotogae</vt:lpstr>
      <vt:lpstr>Thermotoga petrophila </vt:lpstr>
      <vt:lpstr>Филум Chrysiogenetes </vt:lpstr>
      <vt:lpstr>Филум Deferribacteres</vt:lpstr>
      <vt:lpstr>Calditerrivibrio nitroreducens</vt:lpstr>
      <vt:lpstr>Denitrovibrio acetiphilus </vt:lpstr>
      <vt:lpstr>Филум Fibrobacteres </vt:lpstr>
      <vt:lpstr>Филум Verrucomicrobia</vt:lpstr>
      <vt:lpstr>Филум Verrucomicrobia</vt:lpstr>
      <vt:lpstr>Akkermansia muciniphila</vt:lpstr>
      <vt:lpstr>Verrucomicrobia – эктосимбионты</vt:lpstr>
      <vt:lpstr>Филум Planctomycetes</vt:lpstr>
      <vt:lpstr>Филум Synergistetes</vt:lpstr>
      <vt:lpstr>Филум Dictyoglomi</vt:lpstr>
      <vt:lpstr>Филум Bacteroides/Cytophaga</vt:lpstr>
      <vt:lpstr>Филум Bacteroides/Cytophaga</vt:lpstr>
      <vt:lpstr>Род Flavobacterium</vt:lpstr>
      <vt:lpstr>Филум Bacteroides/Cytophaga</vt:lpstr>
      <vt:lpstr>Филум Bacteroides/Cytophaga</vt:lpstr>
      <vt:lpstr>Филум Bacteroides/Cytophaga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Светлана</cp:lastModifiedBy>
  <cp:revision>131</cp:revision>
  <dcterms:created xsi:type="dcterms:W3CDTF">2013-05-10T04:53:25Z</dcterms:created>
  <dcterms:modified xsi:type="dcterms:W3CDTF">2013-11-04T15:02:15Z</dcterms:modified>
</cp:coreProperties>
</file>