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7" r:id="rId2"/>
    <p:sldId id="256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6FE"/>
    <a:srgbClr val="AAE8F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A5593-F3F5-4799-8169-06AC1F42489B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7709F-AEC0-44F5-B12D-6592A7C3A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d.umn.edu/admissions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d.umn.edu/admissions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d.umn.edu/admissions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7709F-AEC0-44F5-B12D-6592A7C3AF5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http://www.grad.umn.edu/admissions/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7709F-AEC0-44F5-B12D-6592A7C3AF5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7709F-AEC0-44F5-B12D-6592A7C3AF5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http://asi.ru/molprof/globaleduintegration/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7709F-AEC0-44F5-B12D-6592A7C3AF5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7709F-AEC0-44F5-B12D-6592A7C3AF5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7709F-AEC0-44F5-B12D-6592A7C3AF5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http://www.grad.umn.edu/admissions/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7709F-AEC0-44F5-B12D-6592A7C3AF5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7709F-AEC0-44F5-B12D-6592A7C3AF5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http://www.grad.umn.edu/admissions/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7709F-AEC0-44F5-B12D-6592A7C3AF5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7709F-AEC0-44F5-B12D-6592A7C3AF5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https://docs.google.com/spreadsheet/viewform?pli=1&amp;formkey=dEZONEo1alF1Z1BQMVRSRzk0aUw1RWc6MQ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anghairanking.com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topuniversities.com/" TargetMode="External"/><Relationship Id="rId4" Type="http://schemas.openxmlformats.org/officeDocument/2006/relationships/hyperlink" Target="http://www.timeshighereducation.co.uk/world-university-rankings/2012-13/world-rankin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0800" y="533400"/>
            <a:ext cx="6553200" cy="3200400"/>
          </a:xfrm>
        </p:spPr>
        <p:txBody>
          <a:bodyPr/>
          <a:lstStyle/>
          <a:p>
            <a:r>
              <a:rPr lang="ru-RU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Мое участие в программе «Глобальное образование»</a:t>
            </a:r>
            <a:endParaRPr lang="ru-RU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19400" y="4648200"/>
            <a:ext cx="5802220" cy="1101248"/>
          </a:xfrm>
        </p:spPr>
        <p:txBody>
          <a:bodyPr>
            <a:normAutofit/>
          </a:bodyPr>
          <a:lstStyle/>
          <a:p>
            <a:pPr algn="just"/>
            <a:r>
              <a:rPr lang="ru-RU" sz="2800" spc="140" dirty="0" smtClean="0"/>
              <a:t>Асанова Анастасия Андреевна</a:t>
            </a:r>
            <a:endParaRPr lang="ru-RU" sz="2800" spc="14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590800" y="200054"/>
            <a:ext cx="6553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1400" i="1" dirty="0">
                <a:solidFill>
                  <a:srgbClr val="FFFF99"/>
                </a:solidFill>
                <a:latin typeface="Arial" charset="0"/>
                <a:cs typeface="Arial" charset="0"/>
              </a:rPr>
              <a:t>Федеральное государственное автономное образовательное учреждение </a:t>
            </a:r>
          </a:p>
          <a:p>
            <a:pPr algn="ctr" eaLnBrk="0" hangingPunct="0"/>
            <a:r>
              <a:rPr lang="ru-RU" sz="1400" i="1" dirty="0">
                <a:solidFill>
                  <a:srgbClr val="FFFF99"/>
                </a:solidFill>
                <a:latin typeface="Arial" charset="0"/>
                <a:cs typeface="Arial" charset="0"/>
              </a:rPr>
              <a:t>высшего профессионального образования</a:t>
            </a:r>
          </a:p>
          <a:p>
            <a:pPr algn="ctr" eaLnBrk="0" hangingPunct="0"/>
            <a:r>
              <a:rPr lang="ru-RU" sz="1400" i="1" dirty="0">
                <a:solidFill>
                  <a:srgbClr val="FFFF99"/>
                </a:solidFill>
                <a:latin typeface="Arial" charset="0"/>
                <a:cs typeface="Arial" charset="0"/>
              </a:rPr>
              <a:t>«СИБИРСКИЙ ФЕДЕРАЛЬНЫЙ УНИВЕРСИТЕТ»</a:t>
            </a:r>
          </a:p>
          <a:p>
            <a:pPr algn="ctr" eaLnBrk="0" hangingPunct="0"/>
            <a:r>
              <a:rPr lang="ru-RU" sz="1400" i="1" dirty="0">
                <a:solidFill>
                  <a:srgbClr val="FFFF99"/>
                </a:solidFill>
                <a:latin typeface="Arial" charset="0"/>
                <a:cs typeface="Arial" charset="0"/>
              </a:rPr>
              <a:t>Институт фундаментальной биологии и биотехнологии</a:t>
            </a:r>
          </a:p>
          <a:p>
            <a:pPr algn="ctr" eaLnBrk="0" hangingPunct="0"/>
            <a:r>
              <a:rPr lang="ru-RU" sz="1400" i="1" dirty="0">
                <a:solidFill>
                  <a:srgbClr val="FFFF99"/>
                </a:solidFill>
                <a:latin typeface="Arial" charset="0"/>
                <a:cs typeface="Arial" charset="0"/>
              </a:rPr>
              <a:t>Кафедра биофизики </a:t>
            </a:r>
          </a:p>
        </p:txBody>
      </p:sp>
      <p:pic>
        <p:nvPicPr>
          <p:cNvPr id="5" name="Рисунок 8" descr="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0"/>
            <a:ext cx="22114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2286000"/>
            <a:ext cx="2493034" cy="1371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19400" y="6027738"/>
            <a:ext cx="3530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400" dirty="0">
              <a:latin typeface="Arial Black" pitchFamily="34" charset="0"/>
            </a:endParaRPr>
          </a:p>
          <a:p>
            <a:pPr algn="ctr">
              <a:defRPr/>
            </a:pPr>
            <a:r>
              <a:rPr lang="ru-RU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Красноярск, </a:t>
            </a:r>
            <a:r>
              <a:rPr lang="ru-RU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239000" cy="1143000"/>
          </a:xfrm>
        </p:spPr>
        <p:txBody>
          <a:bodyPr>
            <a:normAutofit/>
          </a:bodyPr>
          <a:lstStyle/>
          <a:p>
            <a:r>
              <a:rPr lang="en-US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Requirements</a:t>
            </a:r>
            <a:endParaRPr lang="ru-RU" sz="4000" cap="none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fontAlgn="base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English Proficiency Tests 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 indent="-274320" fontAlgn="base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A TOEFL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: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90 or above</a:t>
            </a:r>
          </a:p>
          <a:p>
            <a:pPr lvl="1" indent="-274320" fontAlgn="base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IELTS 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: 6.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</a:p>
          <a:p>
            <a:pPr lvl="1" indent="-274320" fontAlgn="base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PTE Academic 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 62 or above</a:t>
            </a:r>
            <a:endParaRPr lang="ru-RU" sz="2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 indent="-274320" fontAlgn="base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en-US" sz="2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lvl="1" indent="-274320" fontAlgn="base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For the school year 2012-2013, the estimated educational expenses  amounts to 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£ 15 000</a:t>
            </a:r>
          </a:p>
          <a:p>
            <a:pPr marL="342900" lvl="1" indent="-274320" fontAlgn="base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endParaRPr lang="en-US" sz="26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>
            <a:normAutofit/>
          </a:bodyPr>
          <a:lstStyle/>
          <a:p>
            <a:r>
              <a:rPr lang="ru-RU" sz="4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программы</a:t>
            </a:r>
            <a:endParaRPr lang="ru-RU" sz="44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79248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Стоимость 1 года обучения —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25 тыс. долл. США</a:t>
            </a:r>
          </a:p>
          <a:p>
            <a:pPr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Сопутствующие расходы, финансируемые в рамках программы (проживание, транспорт, медицинская страховка и т.д.) —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21 тыс. долл. США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Расходы по обслуживанию Программы (расходы на Оператора программы) — 2% от суммы расходов на обучение и сопутствующих расходов</a:t>
            </a:r>
          </a:p>
          <a:p>
            <a:pPr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Максимальная сумма контракта 1.5 млн. </a:t>
            </a:r>
            <a:r>
              <a:rPr lang="ru-RU" sz="2800" b="1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endParaRPr lang="ru-RU" sz="2800" b="1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ru-RU" sz="4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Алгоритм поступления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8382000" cy="5334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Выбрать профиль обучения:</a:t>
            </a:r>
          </a:p>
          <a:p>
            <a:pPr marL="752094" lvl="2" indent="-514350">
              <a:spcBef>
                <a:spcPts val="600"/>
              </a:spcBef>
              <a:buClr>
                <a:schemeClr val="tx2"/>
              </a:buClr>
              <a:buSzPct val="101000"/>
              <a:buFont typeface="Arial" pitchFamily="34" charset="0"/>
              <a:buChar char="•"/>
            </a:pPr>
            <a:r>
              <a:rPr lang="ru-RU" sz="2500" dirty="0" smtClean="0">
                <a:solidFill>
                  <a:schemeClr val="accent4">
                    <a:lumMod val="50000"/>
                  </a:schemeClr>
                </a:solidFill>
              </a:rPr>
              <a:t>высокотехнологичные компании </a:t>
            </a:r>
          </a:p>
          <a:p>
            <a:pPr marL="752094" lvl="2" indent="-514350">
              <a:spcBef>
                <a:spcPts val="600"/>
              </a:spcBef>
              <a:buClr>
                <a:schemeClr val="tx2"/>
              </a:buClr>
              <a:buSzPct val="101000"/>
              <a:buFont typeface="Wingdings" pitchFamily="2" charset="2"/>
              <a:buChar char="ü"/>
            </a:pPr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</a:rPr>
              <a:t>управление в высшем образовании и  науке </a:t>
            </a:r>
          </a:p>
          <a:p>
            <a:pPr marL="752094" lvl="2" indent="-514350">
              <a:spcBef>
                <a:spcPts val="600"/>
              </a:spcBef>
              <a:buClr>
                <a:schemeClr val="tx2"/>
              </a:buClr>
              <a:buSzPct val="101000"/>
              <a:buFont typeface="Arial" pitchFamily="34" charset="0"/>
              <a:buChar char="•"/>
            </a:pPr>
            <a:r>
              <a:rPr lang="ru-RU" sz="2500" dirty="0" smtClean="0">
                <a:solidFill>
                  <a:schemeClr val="accent4">
                    <a:lumMod val="50000"/>
                  </a:schemeClr>
                </a:solidFill>
              </a:rPr>
              <a:t>органы государственной власти и местного самоуправления </a:t>
            </a:r>
          </a:p>
          <a:p>
            <a:pPr marL="752094" lvl="2" indent="-514350">
              <a:spcBef>
                <a:spcPts val="600"/>
              </a:spcBef>
              <a:buClr>
                <a:schemeClr val="tx2"/>
              </a:buClr>
              <a:buSzPct val="101000"/>
              <a:buFont typeface="Arial" pitchFamily="34" charset="0"/>
              <a:buChar char="•"/>
            </a:pPr>
            <a:r>
              <a:rPr lang="ru-RU" sz="2500" dirty="0" smtClean="0">
                <a:solidFill>
                  <a:schemeClr val="accent4">
                    <a:lumMod val="50000"/>
                  </a:schemeClr>
                </a:solidFill>
              </a:rPr>
              <a:t>учреждения социальной сферы  (включая медицинские учреждения)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Выбрать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университет из топ-300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Изучить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 требования университета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на его официальном сайте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Зарегистрироваться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на сайте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hlinkClick r:id="rId4"/>
              </a:rPr>
              <a:t>«Глобальное образование»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и приступить к подготовке конкурсного пакета документов.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Рейтинги</a:t>
            </a:r>
            <a:r>
              <a:rPr lang="ru-RU" dirty="0" smtClean="0"/>
              <a:t> </a:t>
            </a:r>
            <a:r>
              <a:rPr lang="ru-RU" sz="49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ВУЗов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Academic Ranking of World Universities (ARWU); 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Times Higher Education World University Rankings (THE);</a:t>
            </a:r>
            <a:endParaRPr lang="ru-RU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QS World University Rankings (QS)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181600"/>
            <a:ext cx="9144000" cy="12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828800"/>
            <a:ext cx="7315200" cy="106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1" name="Группа 10"/>
          <p:cNvGrpSpPr/>
          <p:nvPr/>
        </p:nvGrpSpPr>
        <p:grpSpPr>
          <a:xfrm>
            <a:off x="6172200" y="914400"/>
            <a:ext cx="2752725" cy="4505325"/>
            <a:chOff x="6172200" y="914400"/>
            <a:chExt cx="2752725" cy="4505325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72200" y="914400"/>
              <a:ext cx="2733675" cy="9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72200" y="4648200"/>
              <a:ext cx="2724150" cy="771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172200" y="2819400"/>
              <a:ext cx="2752725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990600"/>
          </a:xfrm>
        </p:spPr>
        <p:txBody>
          <a:bodyPr>
            <a:noAutofit/>
          </a:bodyPr>
          <a:lstStyle/>
          <a:p>
            <a:pPr algn="l"/>
            <a:r>
              <a:rPr lang="en-US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University of Minnesota - </a:t>
            </a:r>
            <a:r>
              <a:rPr lang="en-US" sz="4000" b="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Twin Cities:  </a:t>
            </a:r>
            <a:br>
              <a:rPr lang="en-US" sz="4000" b="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b="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School of Public Health</a:t>
            </a:r>
            <a:endParaRPr lang="ru-RU" sz="4000" b="0" cap="none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5410200"/>
            <a:ext cx="7620000" cy="1022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3657600"/>
            <a:ext cx="74676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1143000"/>
          </a:xfrm>
        </p:spPr>
        <p:txBody>
          <a:bodyPr>
            <a:normAutofit/>
          </a:bodyPr>
          <a:lstStyle/>
          <a:p>
            <a:r>
              <a:rPr lang="en-US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Requirements</a:t>
            </a:r>
            <a:endParaRPr lang="ru-RU" sz="4000" cap="none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fontAlgn="base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Grade point average (GPA)  of 3.0 (on a 4.0 scale) or higher 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Graduate Record Examination (GRE) </a:t>
            </a:r>
          </a:p>
          <a:p>
            <a:pPr fontAlgn="base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English Proficiency Tests -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 fontAlgn="base"/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A TOEFL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: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550 or above</a:t>
            </a:r>
          </a:p>
          <a:p>
            <a:pPr lvl="1" fontAlgn="base"/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MELAB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 : 80</a:t>
            </a:r>
          </a:p>
          <a:p>
            <a:pPr lvl="1" fontAlgn="base"/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 IELTS 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: 6.5</a:t>
            </a:r>
            <a:endParaRPr lang="en-US" sz="2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LETTERS OF RECOMMENDATION</a:t>
            </a:r>
          </a:p>
          <a:p>
            <a:pPr fontAlgn="base"/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For the school year 2012-2013, the estimated educational expenses  amounts to $20,988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172200" y="1295400"/>
            <a:ext cx="2752725" cy="4505325"/>
            <a:chOff x="6172200" y="914400"/>
            <a:chExt cx="2752725" cy="4505325"/>
          </a:xfrm>
        </p:grpSpPr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72200" y="4648200"/>
              <a:ext cx="2724150" cy="771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72200" y="2819400"/>
              <a:ext cx="2752725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72200" y="914400"/>
              <a:ext cx="2733675" cy="9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133600"/>
            <a:ext cx="8278886" cy="106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114800"/>
            <a:ext cx="8382000" cy="10109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791200"/>
            <a:ext cx="8382000" cy="10139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Texas A&amp;M University - </a:t>
            </a:r>
            <a:r>
              <a:rPr lang="en-US" sz="4000" b="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Food Safety &amp; Environmental Microbiology </a:t>
            </a:r>
            <a:r>
              <a:rPr lang="ru-RU" sz="4000" b="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b="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Program</a:t>
            </a:r>
            <a:endParaRPr lang="ru-RU" sz="4000" b="0" cap="none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Requirements</a:t>
            </a:r>
            <a:endParaRPr lang="ru-RU" sz="4000" cap="none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274320" lvl="1" indent="-274320" fontAlgn="base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Completing all years of a 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</a:rPr>
              <a:t>Bachelor's degree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or higher at a U.S. accredited university</a:t>
            </a:r>
          </a:p>
          <a:p>
            <a:pPr marL="274320" lvl="1" indent="-274320" fontAlgn="base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Graduate Management Admissions Test 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</a:rPr>
              <a:t>(GMAT)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or Graduate Record Examination 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</a:rPr>
              <a:t>(GRE) </a:t>
            </a:r>
          </a:p>
          <a:p>
            <a:pPr fontAlgn="base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English Proficiency Tests - 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512064" lvl="2" indent="-274320" fontAlgn="base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 TOEFL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: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550 or above</a:t>
            </a:r>
          </a:p>
          <a:p>
            <a:pPr marL="512064" lvl="2" indent="-274320" fontAlgn="base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IELTS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: 6.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</a:p>
          <a:p>
            <a:pPr fontAlgn="base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Letters Of Recommendation</a:t>
            </a:r>
          </a:p>
          <a:p>
            <a:pPr fontAlgn="base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Statement of Purpose or Essay Applicants</a:t>
            </a:r>
          </a:p>
          <a:p>
            <a:pPr marL="274320" lvl="1" indent="-274320" fontAlgn="base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</a:rPr>
              <a:t>Proof of vaccination against bacterial meningitis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229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University of Aberdeen</a:t>
            </a:r>
            <a:r>
              <a:rPr lang="ru-RU" sz="4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r>
              <a:rPr lang="en-US" sz="4400" b="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School of Medical Sciences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638800"/>
            <a:ext cx="8077200" cy="99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5" name="Группа 4"/>
          <p:cNvGrpSpPr/>
          <p:nvPr/>
        </p:nvGrpSpPr>
        <p:grpSpPr>
          <a:xfrm>
            <a:off x="6172200" y="1066800"/>
            <a:ext cx="2752725" cy="4648200"/>
            <a:chOff x="6172200" y="914400"/>
            <a:chExt cx="2752725" cy="4505325"/>
          </a:xfrm>
        </p:grpSpPr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72200" y="4648200"/>
              <a:ext cx="2724150" cy="771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72200" y="2819400"/>
              <a:ext cx="2752725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172200" y="914400"/>
              <a:ext cx="2733675" cy="9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1981200"/>
            <a:ext cx="8001000" cy="1019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3962400"/>
            <a:ext cx="8077200" cy="99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7">
      <a:dk1>
        <a:sysClr val="windowText" lastClr="000000"/>
      </a:dk1>
      <a:lt1>
        <a:srgbClr val="CDEFD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7">
    <a:dk1>
      <a:sysClr val="windowText" lastClr="000000"/>
    </a:dk1>
    <a:lt1>
      <a:srgbClr val="CDEFD3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Другая 17">
    <a:dk1>
      <a:sysClr val="windowText" lastClr="000000"/>
    </a:dk1>
    <a:lt1>
      <a:srgbClr val="CDEFD3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271</Words>
  <Application>Microsoft Office PowerPoint</Application>
  <PresentationFormat>Экран (4:3)</PresentationFormat>
  <Paragraphs>74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Мое участие в программе «Глобальное образование»</vt:lpstr>
      <vt:lpstr>Расходы программы</vt:lpstr>
      <vt:lpstr>Алгоритм поступления</vt:lpstr>
      <vt:lpstr>Рейтинги ВУЗов </vt:lpstr>
      <vt:lpstr>University of Minnesota - Twin Cities:   School of Public Health</vt:lpstr>
      <vt:lpstr>Requirements</vt:lpstr>
      <vt:lpstr>Texas A&amp;M University - Food Safety &amp; Environmental Microbiology  Program</vt:lpstr>
      <vt:lpstr>Requirements</vt:lpstr>
      <vt:lpstr>University of Aberdeen: School of Medical Sciences </vt:lpstr>
      <vt:lpstr>Requirements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Расходы программы</dc:title>
  <dc:creator>Анастасия</dc:creator>
  <cp:lastModifiedBy>GEG</cp:lastModifiedBy>
  <cp:revision>10</cp:revision>
  <dcterms:created xsi:type="dcterms:W3CDTF">2013-05-31T05:12:25Z</dcterms:created>
  <dcterms:modified xsi:type="dcterms:W3CDTF">2013-06-04T05:39:22Z</dcterms:modified>
</cp:coreProperties>
</file>