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86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49DAB-4232-4325-B9B5-EAA878685858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8BE1F-553C-4AF1-BCCE-F77D60393A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8BE1F-553C-4AF1-BCCE-F77D60393AF2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6658C-02E9-4393-8F21-E49D699D37E1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3F8DC-36D3-4ABB-9382-C23D524BB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090F8-E0AA-4954-AA7E-7EE6950FC5DA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5EB25-8B14-4CDB-932F-4B4FC3044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0C31F-15B0-4283-B059-FF2E132303B6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E2BA9-48F1-483F-8BEA-292AEC7AB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90346-2970-4B51-AE71-33474FAA79D5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51E3F-3123-4564-A1FC-0E1D8928FB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9DD00-6694-4695-AAD6-160D7B195984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29359-4D06-4A7F-984C-4946A60E3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76614-2F4A-4586-9D9E-258731D302B7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C2D3A-6520-4AEE-89FF-CF5F6A1C1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8B381-77B0-4FFC-A5C4-53ED00FB9E46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D0C29-7D59-40C3-9C6A-BDEE96F9C9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ADB1F-5043-4DAA-A6AA-705A39879CD3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9FF43-3231-4A67-BCA6-25806FDE8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1330D-72FF-4060-A43F-25A6A26A340A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5E9D3-3E8C-4E02-9D7B-B6F5054C74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F6912-4B2F-4903-873F-87B178ACF3BE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78E3E-B7EA-407C-9878-E38E5D457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AF8E5-511B-4A17-BA5E-7372BF9139EC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D298D-A14B-4903-9D0C-3B0A21766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10701D-428A-4894-816E-8977946B9D6A}" type="datetimeFigureOut">
              <a:rPr lang="ru-RU"/>
              <a:pPr>
                <a:defRPr/>
              </a:pPr>
              <a:t>22.05.2013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D5C03A-EA69-4D67-A1F2-D878F4E26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42350" cy="792162"/>
          </a:xfrm>
          <a:solidFill>
            <a:srgbClr val="CCFFFF"/>
          </a:solidFill>
          <a:ln w="38100" cmpd="dbl">
            <a:solidFill>
              <a:schemeClr val="folHlink"/>
            </a:solidFill>
          </a:ln>
        </p:spPr>
        <p:txBody>
          <a:bodyPr/>
          <a:lstStyle/>
          <a:p>
            <a:pPr algn="ctr"/>
            <a:r>
              <a:rPr lang="ru-RU" sz="2800" b="1" smtClean="0">
                <a:solidFill>
                  <a:srgbClr val="7030A0"/>
                </a:solidFill>
              </a:rPr>
              <a:t>Влияние пищевых консервантов на функциональную активность ферментов</a:t>
            </a:r>
          </a:p>
        </p:txBody>
      </p:sp>
      <p:pic>
        <p:nvPicPr>
          <p:cNvPr id="7" name="Рисунок 6" descr="New Scan-20130520095725-00001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rot="10800000">
            <a:off x="6876256" y="5745329"/>
            <a:ext cx="833752" cy="11126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New Scan-20130520095711-00001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 rot="10800000">
            <a:off x="7956376" y="5745329"/>
            <a:ext cx="881856" cy="11126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5733256"/>
            <a:ext cx="837763" cy="11247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5745315"/>
            <a:ext cx="847268" cy="11126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TextBox 16"/>
          <p:cNvSpPr txBox="1"/>
          <p:nvPr/>
        </p:nvSpPr>
        <p:spPr>
          <a:xfrm>
            <a:off x="179512" y="1340768"/>
            <a:ext cx="4464496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500" dirty="0">
                <a:solidFill>
                  <a:srgbClr val="02303E"/>
                </a:solidFill>
                <a:cs typeface="Arial" charset="0"/>
              </a:rPr>
              <a:t> </a:t>
            </a:r>
            <a:r>
              <a:rPr lang="ru-RU" sz="1500" smtClean="0">
                <a:solidFill>
                  <a:srgbClr val="02303E"/>
                </a:solidFill>
                <a:cs typeface="Arial" charset="0"/>
              </a:rPr>
              <a:t>NADН:FMN-оксидоредуктаза</a:t>
            </a:r>
            <a:endParaRPr lang="ru-RU" sz="1500" dirty="0" smtClean="0">
              <a:solidFill>
                <a:srgbClr val="02303E"/>
              </a:solidFill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500" dirty="0" smtClean="0">
                <a:solidFill>
                  <a:srgbClr val="02303E"/>
                </a:solidFill>
                <a:cs typeface="Arial" charset="0"/>
              </a:rPr>
              <a:t> </a:t>
            </a:r>
            <a:r>
              <a:rPr lang="ru-RU" sz="1500" dirty="0" err="1" smtClean="0">
                <a:solidFill>
                  <a:srgbClr val="02303E"/>
                </a:solidFill>
                <a:cs typeface="Arial" charset="0"/>
              </a:rPr>
              <a:t>Биферментная</a:t>
            </a:r>
            <a:r>
              <a:rPr lang="ru-RU" sz="1500" dirty="0" smtClean="0">
                <a:solidFill>
                  <a:srgbClr val="02303E"/>
                </a:solidFill>
                <a:cs typeface="Arial" charset="0"/>
              </a:rPr>
              <a:t> система светящихся бактерий </a:t>
            </a:r>
            <a:r>
              <a:rPr lang="ru-RU" sz="1500" dirty="0" err="1" smtClean="0">
                <a:solidFill>
                  <a:srgbClr val="02303E"/>
                </a:solidFill>
                <a:cs typeface="Arial" charset="0"/>
              </a:rPr>
              <a:t>NADН:FMN-оксидоредуктаза-люцифераза</a:t>
            </a:r>
            <a:endParaRPr lang="ru-RU" sz="1500" dirty="0" smtClean="0">
              <a:solidFill>
                <a:srgbClr val="02303E"/>
              </a:solidFill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500" dirty="0" smtClean="0">
                <a:solidFill>
                  <a:srgbClr val="02303E"/>
                </a:solidFill>
                <a:cs typeface="Arial" charset="0"/>
              </a:rPr>
              <a:t> </a:t>
            </a:r>
            <a:r>
              <a:rPr lang="ru-RU" sz="1500" dirty="0" err="1">
                <a:solidFill>
                  <a:srgbClr val="02303E"/>
                </a:solidFill>
                <a:cs typeface="Arial" charset="0"/>
              </a:rPr>
              <a:t>Трехферментная</a:t>
            </a:r>
            <a:r>
              <a:rPr lang="ru-RU" sz="1500" dirty="0">
                <a:solidFill>
                  <a:srgbClr val="02303E"/>
                </a:solidFill>
                <a:cs typeface="Arial" charset="0"/>
              </a:rPr>
              <a:t> система </a:t>
            </a:r>
            <a:r>
              <a:rPr lang="ru-RU" sz="1500" dirty="0" err="1">
                <a:solidFill>
                  <a:srgbClr val="02303E"/>
                </a:solidFill>
                <a:cs typeface="Arial" charset="0"/>
              </a:rPr>
              <a:t>NADН:FMN-оксидоредуктаза-люцифераза-трипсин</a:t>
            </a:r>
            <a:endParaRPr lang="ru-RU" sz="1500" dirty="0">
              <a:solidFill>
                <a:srgbClr val="02303E"/>
              </a:solidFill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500" dirty="0">
                <a:solidFill>
                  <a:srgbClr val="02303E"/>
                </a:solidFill>
                <a:cs typeface="Arial" charset="0"/>
              </a:rPr>
              <a:t> </a:t>
            </a:r>
            <a:r>
              <a:rPr lang="ru-RU" sz="1500" dirty="0" err="1">
                <a:solidFill>
                  <a:srgbClr val="02303E"/>
                </a:solidFill>
                <a:cs typeface="Arial" charset="0"/>
              </a:rPr>
              <a:t>Бутирилхолинэстераза</a:t>
            </a:r>
            <a:endParaRPr lang="ru-RU" sz="15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4716016" y="2132856"/>
            <a:ext cx="427058" cy="135732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29" name="Text Box 18"/>
          <p:cNvSpPr txBox="1">
            <a:spLocks noChangeArrowheads="1"/>
          </p:cNvSpPr>
          <p:nvPr/>
        </p:nvSpPr>
        <p:spPr bwMode="auto">
          <a:xfrm>
            <a:off x="323528" y="980728"/>
            <a:ext cx="4102100" cy="376237"/>
          </a:xfrm>
          <a:prstGeom prst="rect">
            <a:avLst/>
          </a:prstGeom>
          <a:solidFill>
            <a:srgbClr val="FFCC99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rgbClr val="3E867D"/>
                </a:solidFill>
              </a:rPr>
              <a:t>Объекты исследования</a:t>
            </a:r>
            <a:endParaRPr lang="ru-RU" i="1">
              <a:solidFill>
                <a:srgbClr val="02303E"/>
              </a:solidFill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5220072" y="980728"/>
            <a:ext cx="3598863" cy="376237"/>
          </a:xfrm>
          <a:prstGeom prst="rect">
            <a:avLst/>
          </a:prstGeom>
          <a:solidFill>
            <a:srgbClr val="FFCC99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rgbClr val="3E867D"/>
                </a:solidFill>
              </a:rPr>
              <a:t>Основной результат</a:t>
            </a:r>
            <a:endParaRPr lang="ru-RU" i="1">
              <a:solidFill>
                <a:srgbClr val="02303E"/>
              </a:solidFill>
            </a:endParaRPr>
          </a:p>
        </p:txBody>
      </p:sp>
      <p:sp>
        <p:nvSpPr>
          <p:cNvPr id="2" name="TextBox 16"/>
          <p:cNvSpPr txBox="1"/>
          <p:nvPr/>
        </p:nvSpPr>
        <p:spPr>
          <a:xfrm>
            <a:off x="4932040" y="3789040"/>
            <a:ext cx="3923928" cy="18651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dirty="0">
                <a:solidFill>
                  <a:srgbClr val="02303E"/>
                </a:solidFill>
                <a:latin typeface="Arial" charset="0"/>
                <a:cs typeface="Arial" charset="0"/>
              </a:rPr>
              <a:t>Консерванты оказывают </a:t>
            </a:r>
            <a:r>
              <a:rPr lang="ru-RU" b="1" dirty="0">
                <a:solidFill>
                  <a:srgbClr val="02303E"/>
                </a:solidFill>
                <a:latin typeface="Arial" charset="0"/>
                <a:cs typeface="Arial" charset="0"/>
              </a:rPr>
              <a:t>негативный эффект</a:t>
            </a:r>
            <a:r>
              <a:rPr lang="ru-RU" dirty="0">
                <a:solidFill>
                  <a:srgbClr val="02303E"/>
                </a:solidFill>
                <a:latin typeface="Arial" charset="0"/>
                <a:cs typeface="Arial" charset="0"/>
              </a:rPr>
              <a:t> на функционирование ферментов из класса </a:t>
            </a:r>
            <a:r>
              <a:rPr lang="ru-RU" i="1" dirty="0" err="1">
                <a:solidFill>
                  <a:srgbClr val="0B5395"/>
                </a:solidFill>
                <a:latin typeface="Arial" charset="0"/>
                <a:cs typeface="Arial" charset="0"/>
              </a:rPr>
              <a:t>оксидоредуктаз</a:t>
            </a:r>
            <a:r>
              <a:rPr lang="ru-RU" i="1" dirty="0">
                <a:solidFill>
                  <a:srgbClr val="02303E"/>
                </a:solidFill>
                <a:latin typeface="Arial" charset="0"/>
                <a:cs typeface="Arial" charset="0"/>
              </a:rPr>
              <a:t> </a:t>
            </a:r>
            <a:r>
              <a:rPr lang="ru-RU" dirty="0">
                <a:solidFill>
                  <a:srgbClr val="02303E"/>
                </a:solidFill>
                <a:latin typeface="Arial" charset="0"/>
                <a:cs typeface="Arial" charset="0"/>
              </a:rPr>
              <a:t>при концентрациях </a:t>
            </a:r>
            <a:r>
              <a:rPr lang="ru-RU" b="1" dirty="0">
                <a:solidFill>
                  <a:schemeClr val="accent1"/>
                </a:solidFill>
                <a:latin typeface="Arial" charset="0"/>
                <a:cs typeface="Arial" charset="0"/>
              </a:rPr>
              <a:t>существенно меньших</a:t>
            </a:r>
            <a:r>
              <a:rPr lang="ru-RU" dirty="0">
                <a:solidFill>
                  <a:srgbClr val="02303E"/>
                </a:solidFill>
                <a:latin typeface="Arial" charset="0"/>
                <a:cs typeface="Arial" charset="0"/>
              </a:rPr>
              <a:t> уровня их предельно допустимого содержания в продуктах</a:t>
            </a:r>
          </a:p>
        </p:txBody>
      </p:sp>
      <p:sp>
        <p:nvSpPr>
          <p:cNvPr id="13339" name="Text Box 18"/>
          <p:cNvSpPr txBox="1">
            <a:spLocks noChangeArrowheads="1"/>
          </p:cNvSpPr>
          <p:nvPr/>
        </p:nvSpPr>
        <p:spPr bwMode="auto">
          <a:xfrm>
            <a:off x="251520" y="2924944"/>
            <a:ext cx="4102100" cy="376237"/>
          </a:xfrm>
          <a:prstGeom prst="rect">
            <a:avLst/>
          </a:prstGeom>
          <a:solidFill>
            <a:srgbClr val="FFCC99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rgbClr val="3E867D"/>
                </a:solidFill>
              </a:rPr>
              <a:t>Достижения</a:t>
            </a:r>
            <a:endParaRPr lang="ru-RU" i="1">
              <a:solidFill>
                <a:srgbClr val="02303E"/>
              </a:solidFill>
            </a:endParaRPr>
          </a:p>
        </p:txBody>
      </p:sp>
      <p:pic>
        <p:nvPicPr>
          <p:cNvPr id="12" name="Диаграмма 11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1412776"/>
            <a:ext cx="3529013" cy="2304256"/>
          </a:xfrm>
          <a:prstGeom prst="rect">
            <a:avLst/>
          </a:prstGeom>
          <a:noFill/>
          <a:ln w="38100" cmpd="dbl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3" name="TextBox 16"/>
          <p:cNvSpPr txBox="1"/>
          <p:nvPr/>
        </p:nvSpPr>
        <p:spPr>
          <a:xfrm>
            <a:off x="179512" y="3284984"/>
            <a:ext cx="4478672" cy="34594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1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место </a:t>
            </a:r>
            <a:r>
              <a:rPr lang="ru-RU" sz="1500" dirty="0" smtClean="0"/>
              <a:t>Всероссийская научно-практическая конференция "Инновации в развитии сферы общественного питания»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2 место </a:t>
            </a:r>
            <a:r>
              <a:rPr lang="ru-RU" sz="1500" dirty="0" smtClean="0"/>
              <a:t>Межрегиональный конкурс инновационных проектов и идей в области пищевых технологий и здорового </a:t>
            </a:r>
            <a:r>
              <a:rPr lang="ru-RU" sz="1500" dirty="0" smtClean="0"/>
              <a:t>питания</a:t>
            </a:r>
            <a:endParaRPr lang="ru-RU" sz="1500" dirty="0" smtClean="0"/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2 место </a:t>
            </a:r>
            <a:r>
              <a:rPr lang="ru-RU" sz="1500" dirty="0" smtClean="0"/>
              <a:t>76-ая итоговая студенческая научно-практическая конференция, посвященной 90-летию со дня рождения профессора Л.Л. </a:t>
            </a:r>
            <a:r>
              <a:rPr lang="ru-RU" sz="1500" dirty="0" err="1" smtClean="0"/>
              <a:t>Родняковского</a:t>
            </a:r>
            <a:endParaRPr lang="ru-RU" sz="1500" dirty="0" smtClean="0"/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Лучший доклад </a:t>
            </a:r>
            <a:r>
              <a:rPr lang="ru-RU" sz="1500" dirty="0" smtClean="0"/>
              <a:t>среди старших курсов Всероссийская научная конференция студентов-физиков и молодых </a:t>
            </a:r>
            <a:r>
              <a:rPr lang="ru-RU" sz="1500" dirty="0" smtClean="0"/>
              <a:t>ученых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500" dirty="0" smtClean="0"/>
              <a:t>Прошла научную стажировку в лаборатории </a:t>
            </a:r>
            <a:r>
              <a:rPr lang="ru-RU" sz="1500" dirty="0" smtClean="0"/>
              <a:t> водной токсикологии НИИ биологии при ИГУ </a:t>
            </a:r>
            <a:r>
              <a:rPr lang="ru-RU" sz="1500" dirty="0" smtClean="0"/>
              <a:t>(Байкал </a:t>
            </a:r>
            <a:r>
              <a:rPr lang="ru-RU" sz="1500" dirty="0" err="1" smtClean="0"/>
              <a:t>БиоСтанция</a:t>
            </a:r>
            <a:r>
              <a:rPr lang="ru-RU" sz="1500" dirty="0" smtClean="0"/>
              <a:t>) г. Иркутск</a:t>
            </a:r>
            <a:endParaRPr lang="ru-RU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111</Words>
  <Application>Microsoft Office PowerPoint</Application>
  <PresentationFormat>Экран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Влияние пищевых консервантов на функциональную активность ферментов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пищевых консервантов на функциональную активность ферментов</dc:title>
  <dc:creator>Анастасия</dc:creator>
  <cp:lastModifiedBy>Валентина</cp:lastModifiedBy>
  <cp:revision>14</cp:revision>
  <dcterms:modified xsi:type="dcterms:W3CDTF">2013-05-22T12:51:34Z</dcterms:modified>
</cp:coreProperties>
</file>