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67" r:id="rId5"/>
    <p:sldId id="268" r:id="rId6"/>
    <p:sldId id="269" r:id="rId7"/>
    <p:sldId id="270" r:id="rId8"/>
    <p:sldId id="257" r:id="rId9"/>
    <p:sldId id="259" r:id="rId10"/>
    <p:sldId id="260" r:id="rId11"/>
    <p:sldId id="261" r:id="rId12"/>
    <p:sldId id="273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4704" autoAdjust="0"/>
  </p:normalViewPr>
  <p:slideViewPr>
    <p:cSldViewPr>
      <p:cViewPr>
        <p:scale>
          <a:sx n="50" d="100"/>
          <a:sy n="50" d="100"/>
        </p:scale>
        <p:origin x="-96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smtClean="0">
                <a:solidFill>
                  <a:schemeClr val="tx1"/>
                </a:solidFill>
              </a:rPr>
              <a:pPr/>
              <a:t>11/21/2012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u-kra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11560" y="2996952"/>
            <a:ext cx="8134350" cy="1200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Конструирование полимерных матриксов из ПОЛИГИДРОКСИАЛКАНОАТОВ.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Влияние скоростей перемешивания эмульсии и условий хранения на характеристики микрочастиц</a:t>
            </a:r>
            <a:endParaRPr lang="ru-RU" sz="2000" b="1" noProof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8077200" cy="914400"/>
          </a:xfrm>
        </p:spPr>
        <p:txBody>
          <a:bodyPr/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Зарубина Т. Г.</a:t>
            </a:r>
          </a:p>
          <a:p>
            <a:pPr algn="r"/>
            <a:r>
              <a:rPr lang="ru-RU" sz="1800" noProof="0" dirty="0" smtClean="0">
                <a:latin typeface="Times New Roman" pitchFamily="18" charset="0"/>
                <a:cs typeface="Times New Roman" pitchFamily="18" charset="0"/>
              </a:rPr>
              <a:t>Научный руководитель: профессор, д-р  биол. наук </a:t>
            </a:r>
            <a:r>
              <a:rPr lang="ru-RU" sz="1800" noProof="0" dirty="0" err="1" smtClean="0">
                <a:latin typeface="Times New Roman" pitchFamily="18" charset="0"/>
                <a:cs typeface="Times New Roman" pitchFamily="18" charset="0"/>
              </a:rPr>
              <a:t>Шишацкая</a:t>
            </a:r>
            <a:r>
              <a:rPr lang="ru-RU" sz="1800" noProof="0" dirty="0" smtClean="0">
                <a:latin typeface="Times New Roman" pitchFamily="18" charset="0"/>
                <a:cs typeface="Times New Roman" pitchFamily="18" charset="0"/>
              </a:rPr>
              <a:t> Е. И.</a:t>
            </a:r>
            <a:endParaRPr lang="ru-RU" sz="1800" noProof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ибирский федеральный университе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60648"/>
            <a:ext cx="4976847" cy="7858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764704"/>
            <a:ext cx="61206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XVI Международная научная школа-конференция студентов и молодых ученых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«Экология Южной Сибири и сопредельных территорий»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a_4400ef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864096" cy="80793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60648"/>
            <a:ext cx="2123728" cy="79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3848" y="62373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Абакан 2012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7658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200" b="1" noProof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2060848"/>
          <a:ext cx="7488833" cy="43204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96017"/>
                <a:gridCol w="2496017"/>
                <a:gridCol w="2496799"/>
              </a:tblGrid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Скорость перемешивания эмульсии, об/мин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Средний диаметр, мкм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Дзета-потенциал, мВ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4 000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4,286 ±0,217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-28,1 ±0,702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16 000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1,590 ±0,039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-26 ±0,586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24 000</a:t>
                      </a:r>
                      <a:endParaRPr lang="ru-RU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1,636 ±0,094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-25,2 ±0,764</a:t>
                      </a:r>
                      <a:endParaRPr lang="ru-RU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573" marR="56573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23528" y="1196752"/>
            <a:ext cx="9467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Характеристики микрочастиц, полученных с различной скоростью перемешивания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4 000 об/мин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836712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284984"/>
            <a:ext cx="29622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836712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63999"/>
            <a:ext cx="2933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836712"/>
            <a:ext cx="29718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6" cstate="print"/>
          <a:srcRect b="-98"/>
          <a:stretch>
            <a:fillRect/>
          </a:stretch>
        </p:blipFill>
        <p:spPr bwMode="auto">
          <a:xfrm>
            <a:off x="6156176" y="3284984"/>
            <a:ext cx="28479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33265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4 000 об/мин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33265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16 000 об/мин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332656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24 000 об/мин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73325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67544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Исходное значение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6165304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7544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Комнатная температура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5733256"/>
            <a:ext cx="216024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139952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51920" y="6165304"/>
            <a:ext cx="216024" cy="2160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139952" y="60932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Термостат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765845"/>
          </a:xfrm>
        </p:spPr>
        <p:txBody>
          <a:bodyPr>
            <a:normAutofit/>
          </a:bodyPr>
          <a:lstStyle/>
          <a:p>
            <a:pPr algn="ctr"/>
            <a:r>
              <a:rPr lang="ru-RU" sz="3200" b="1" noProof="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3200" b="1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295400"/>
            <a:ext cx="8712968" cy="5301952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Системы контролируемой доставки в виде полимерных микрочастиц являются приоритетным направлением в медицине и современной фармакологии и активно разрабатываются с использованием различных биодеградируемых полимеров.</a:t>
            </a:r>
          </a:p>
          <a:p>
            <a:pPr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Отработана техника получения микрочастиц методом испарения растворителя из эмульсии, варьируя различными скоростями перемешивания. Установлено, что с увеличением скорости перемешивания эмульсии от 4000 до 24000 об/мин средний диметр микрочастиц уменьшился от 4,3 мкм до 1,6 мВ. 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Показана зависимость размера и дзета-потенциала от скорости перемешивания эмульсии. При увеличении скорости перемешивания эмульсии происходит уменьшение размера полученных частиц  и увеличение значений дзета-потенциала.</a:t>
            </a:r>
          </a:p>
          <a:p>
            <a:pPr lvl="0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При хранении микрочастиц установлена тенденция к увеличению дзета-потенциала, не зависимо от среднего диаметра микрочастиц. Увеличение размера происходило только крупных частиц, в остальных вариантах наблюдается уменьшение размера. </a:t>
            </a:r>
          </a:p>
          <a:p>
            <a:pPr>
              <a:buFont typeface="Wingdings" pitchFamily="2" charset="2"/>
              <a:buChar char="Ø"/>
            </a:pPr>
            <a:endParaRPr lang="ru-RU" b="1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981869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Системы контролируемой доставки лекарственных средств</a:t>
            </a:r>
            <a:endParaRPr lang="ru-RU" sz="2900" b="1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/>
          <a:lstStyle/>
          <a:p>
            <a:pPr>
              <a:buNone/>
            </a:pPr>
            <a:endParaRPr lang="ru-RU" noProof="0" dirty="0"/>
          </a:p>
        </p:txBody>
      </p:sp>
      <p:sp>
        <p:nvSpPr>
          <p:cNvPr id="4" name="Овал 3"/>
          <p:cNvSpPr/>
          <p:nvPr/>
        </p:nvSpPr>
        <p:spPr>
          <a:xfrm>
            <a:off x="3214678" y="3286124"/>
            <a:ext cx="2509450" cy="8572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868" y="342900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СКДЛ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endCxn id="31" idx="2"/>
          </p:cNvCxnSpPr>
          <p:nvPr/>
        </p:nvCxnSpPr>
        <p:spPr>
          <a:xfrm flipH="1" flipV="1">
            <a:off x="4391980" y="2644463"/>
            <a:ext cx="41420" cy="64166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>
            <a:off x="5724128" y="3714752"/>
            <a:ext cx="919574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flipH="1">
            <a:off x="2214546" y="3714752"/>
            <a:ext cx="1000132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</p:cNvCxnSpPr>
          <p:nvPr/>
        </p:nvCxnSpPr>
        <p:spPr>
          <a:xfrm>
            <a:off x="4469403" y="4143380"/>
            <a:ext cx="30589" cy="94180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7"/>
          </p:cNvCxnSpPr>
          <p:nvPr/>
        </p:nvCxnSpPr>
        <p:spPr>
          <a:xfrm flipV="1">
            <a:off x="5356627" y="2786060"/>
            <a:ext cx="715570" cy="62560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</p:cNvCxnSpPr>
          <p:nvPr/>
        </p:nvCxnSpPr>
        <p:spPr>
          <a:xfrm flipH="1" flipV="1">
            <a:off x="2928927" y="2857496"/>
            <a:ext cx="653252" cy="55417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</p:cNvCxnSpPr>
          <p:nvPr/>
        </p:nvCxnSpPr>
        <p:spPr>
          <a:xfrm flipH="1">
            <a:off x="2857489" y="4017838"/>
            <a:ext cx="724690" cy="83992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5"/>
          </p:cNvCxnSpPr>
          <p:nvPr/>
        </p:nvCxnSpPr>
        <p:spPr>
          <a:xfrm>
            <a:off x="5356627" y="4017838"/>
            <a:ext cx="787008" cy="76848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71604" y="471488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инертная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252882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биосовместимая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260026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механически прочная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4572008"/>
            <a:ext cx="2928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легко имплантируется и извлекается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7864" y="1628800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 изготавливается и стерилизуется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176" y="342900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высокое содержание лекарства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28" y="328498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контролируемое высвобождение препарата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3848" y="508518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вызывает дискомфорта у пациента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90986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Полигидроксиалканоаты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DCIM\100MSDCF\DSC01170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67544" y="1628800"/>
            <a:ext cx="5088564" cy="3816424"/>
          </a:xfrm>
          <a:prstGeom prst="rect">
            <a:avLst/>
          </a:prstGeom>
          <a:noFill/>
        </p:spPr>
      </p:pic>
      <p:pic>
        <p:nvPicPr>
          <p:cNvPr id="4" name="Picture 6" descr="C:\Documents and Settings\4-05\Рабочий стол\2196177-2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869160"/>
            <a:ext cx="331267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9098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Биодеградируемые микро–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62"/>
          <p:cNvGrpSpPr>
            <a:grpSpLocks/>
          </p:cNvGrpSpPr>
          <p:nvPr/>
        </p:nvGrpSpPr>
        <p:grpSpPr bwMode="auto">
          <a:xfrm>
            <a:off x="1005880" y="2543944"/>
            <a:ext cx="228600" cy="228600"/>
            <a:chOff x="624" y="768"/>
            <a:chExt cx="144" cy="144"/>
          </a:xfrm>
        </p:grpSpPr>
        <p:sp>
          <p:nvSpPr>
            <p:cNvPr id="23" name="Oval 60"/>
            <p:cNvSpPr>
              <a:spLocks noChangeArrowheads="1"/>
            </p:cNvSpPr>
            <p:nvPr/>
          </p:nvSpPr>
          <p:spPr bwMode="auto">
            <a:xfrm>
              <a:off x="624" y="768"/>
              <a:ext cx="144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672" y="816"/>
              <a:ext cx="48" cy="48"/>
            </a:xfrm>
            <a:prstGeom prst="ellipse">
              <a:avLst/>
            </a:prstGeom>
            <a:solidFill>
              <a:srgbClr val="FF0F0F"/>
            </a:solidFill>
            <a:ln w="9525">
              <a:solidFill>
                <a:srgbClr val="FF0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63"/>
          <p:cNvGrpSpPr>
            <a:grpSpLocks/>
          </p:cNvGrpSpPr>
          <p:nvPr/>
        </p:nvGrpSpPr>
        <p:grpSpPr bwMode="auto">
          <a:xfrm>
            <a:off x="1293912" y="2696344"/>
            <a:ext cx="228600" cy="228600"/>
            <a:chOff x="624" y="768"/>
            <a:chExt cx="144" cy="144"/>
          </a:xfrm>
        </p:grpSpPr>
        <p:sp>
          <p:nvSpPr>
            <p:cNvPr id="26" name="Oval 64"/>
            <p:cNvSpPr>
              <a:spLocks noChangeArrowheads="1"/>
            </p:cNvSpPr>
            <p:nvPr/>
          </p:nvSpPr>
          <p:spPr bwMode="auto">
            <a:xfrm>
              <a:off x="624" y="768"/>
              <a:ext cx="144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auto">
            <a:xfrm>
              <a:off x="672" y="816"/>
              <a:ext cx="48" cy="48"/>
            </a:xfrm>
            <a:prstGeom prst="ellipse">
              <a:avLst/>
            </a:prstGeom>
            <a:solidFill>
              <a:srgbClr val="FF0F0F"/>
            </a:solidFill>
            <a:ln w="9525">
              <a:solidFill>
                <a:srgbClr val="FF0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66"/>
          <p:cNvGrpSpPr>
            <a:grpSpLocks/>
          </p:cNvGrpSpPr>
          <p:nvPr/>
        </p:nvGrpSpPr>
        <p:grpSpPr bwMode="auto">
          <a:xfrm>
            <a:off x="1463080" y="2620144"/>
            <a:ext cx="228600" cy="228600"/>
            <a:chOff x="624" y="768"/>
            <a:chExt cx="144" cy="144"/>
          </a:xfrm>
        </p:grpSpPr>
        <p:sp>
          <p:nvSpPr>
            <p:cNvPr id="29" name="Oval 67"/>
            <p:cNvSpPr>
              <a:spLocks noChangeArrowheads="1"/>
            </p:cNvSpPr>
            <p:nvPr/>
          </p:nvSpPr>
          <p:spPr bwMode="auto">
            <a:xfrm>
              <a:off x="624" y="768"/>
              <a:ext cx="144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68"/>
            <p:cNvSpPr>
              <a:spLocks noChangeArrowheads="1"/>
            </p:cNvSpPr>
            <p:nvPr/>
          </p:nvSpPr>
          <p:spPr bwMode="auto">
            <a:xfrm>
              <a:off x="672" y="816"/>
              <a:ext cx="48" cy="48"/>
            </a:xfrm>
            <a:prstGeom prst="ellipse">
              <a:avLst/>
            </a:prstGeom>
            <a:solidFill>
              <a:srgbClr val="FF0F0F"/>
            </a:solidFill>
            <a:ln w="9525">
              <a:solidFill>
                <a:srgbClr val="FF0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69"/>
          <p:cNvGrpSpPr>
            <a:grpSpLocks/>
          </p:cNvGrpSpPr>
          <p:nvPr/>
        </p:nvGrpSpPr>
        <p:grpSpPr bwMode="auto">
          <a:xfrm>
            <a:off x="1268438" y="2391544"/>
            <a:ext cx="228600" cy="228600"/>
            <a:chOff x="624" y="768"/>
            <a:chExt cx="144" cy="144"/>
          </a:xfrm>
        </p:grpSpPr>
        <p:sp>
          <p:nvSpPr>
            <p:cNvPr id="32" name="Oval 70"/>
            <p:cNvSpPr>
              <a:spLocks noChangeArrowheads="1"/>
            </p:cNvSpPr>
            <p:nvPr/>
          </p:nvSpPr>
          <p:spPr bwMode="auto">
            <a:xfrm>
              <a:off x="624" y="768"/>
              <a:ext cx="144" cy="144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71"/>
            <p:cNvSpPr>
              <a:spLocks noChangeArrowheads="1"/>
            </p:cNvSpPr>
            <p:nvPr/>
          </p:nvSpPr>
          <p:spPr bwMode="auto">
            <a:xfrm>
              <a:off x="672" y="816"/>
              <a:ext cx="48" cy="48"/>
            </a:xfrm>
            <a:prstGeom prst="ellipse">
              <a:avLst/>
            </a:prstGeom>
            <a:solidFill>
              <a:srgbClr val="FF0F0F"/>
            </a:solidFill>
            <a:ln w="9525">
              <a:solidFill>
                <a:srgbClr val="FF0F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3200" baseline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Oval 117"/>
          <p:cNvSpPr>
            <a:spLocks noChangeArrowheads="1"/>
          </p:cNvSpPr>
          <p:nvPr/>
        </p:nvSpPr>
        <p:spPr bwMode="auto">
          <a:xfrm>
            <a:off x="1403648" y="408545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200" baseline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118"/>
          <p:cNvSpPr>
            <a:spLocks noChangeArrowheads="1"/>
          </p:cNvSpPr>
          <p:nvPr/>
        </p:nvSpPr>
        <p:spPr bwMode="auto">
          <a:xfrm>
            <a:off x="1543472" y="408545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200" baseline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119"/>
          <p:cNvSpPr>
            <a:spLocks noChangeArrowheads="1"/>
          </p:cNvSpPr>
          <p:nvPr/>
        </p:nvSpPr>
        <p:spPr bwMode="auto">
          <a:xfrm>
            <a:off x="1314872" y="400925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200" baseline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120"/>
          <p:cNvSpPr>
            <a:spLocks noChangeArrowheads="1"/>
          </p:cNvSpPr>
          <p:nvPr/>
        </p:nvSpPr>
        <p:spPr bwMode="auto">
          <a:xfrm>
            <a:off x="1391072" y="408545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200" baseline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121"/>
          <p:cNvSpPr>
            <a:spLocks noChangeArrowheads="1"/>
          </p:cNvSpPr>
          <p:nvPr/>
        </p:nvSpPr>
        <p:spPr bwMode="auto">
          <a:xfrm>
            <a:off x="1391072" y="3933056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aseline="0"/>
          </a:p>
        </p:txBody>
      </p:sp>
      <p:pic>
        <p:nvPicPr>
          <p:cNvPr id="39" name="Picture 11" descr="h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2520280" cy="49358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0" name="Group 43"/>
          <p:cNvGrpSpPr>
            <a:grpSpLocks/>
          </p:cNvGrpSpPr>
          <p:nvPr/>
        </p:nvGrpSpPr>
        <p:grpSpPr bwMode="auto">
          <a:xfrm rot="-5874841">
            <a:off x="2724539" y="2667566"/>
            <a:ext cx="2470786" cy="1764846"/>
            <a:chOff x="4656" y="2016"/>
            <a:chExt cx="1008" cy="864"/>
          </a:xfrm>
        </p:grpSpPr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4656" y="2016"/>
              <a:ext cx="1008" cy="816"/>
              <a:chOff x="4320" y="1920"/>
              <a:chExt cx="1536" cy="1221"/>
            </a:xfrm>
          </p:grpSpPr>
          <p:pic>
            <p:nvPicPr>
              <p:cNvPr id="43" name="Picture 28" descr="fonar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0" y="1920"/>
                <a:ext cx="1536" cy="1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4" name="Group 40"/>
              <p:cNvGrpSpPr>
                <a:grpSpLocks/>
              </p:cNvGrpSpPr>
              <p:nvPr/>
            </p:nvGrpSpPr>
            <p:grpSpPr bwMode="auto">
              <a:xfrm>
                <a:off x="4656" y="2442"/>
                <a:ext cx="726" cy="423"/>
                <a:chOff x="4656" y="2442"/>
                <a:chExt cx="726" cy="423"/>
              </a:xfrm>
            </p:grpSpPr>
            <p:grpSp>
              <p:nvGrpSpPr>
                <p:cNvPr id="45" name="Group 5"/>
                <p:cNvGrpSpPr>
                  <a:grpSpLocks/>
                </p:cNvGrpSpPr>
                <p:nvPr/>
              </p:nvGrpSpPr>
              <p:grpSpPr bwMode="auto">
                <a:xfrm rot="-2672932">
                  <a:off x="4656" y="2688"/>
                  <a:ext cx="432" cy="177"/>
                  <a:chOff x="3787" y="2296"/>
                  <a:chExt cx="454" cy="273"/>
                </a:xfrm>
              </p:grpSpPr>
              <p:sp>
                <p:nvSpPr>
                  <p:cNvPr id="5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478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8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2387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432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6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432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6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2387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6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2523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6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2296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6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341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6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296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6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2387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</p:grpSp>
            <p:grpSp>
              <p:nvGrpSpPr>
                <p:cNvPr id="46" name="Group 29"/>
                <p:cNvGrpSpPr>
                  <a:grpSpLocks/>
                </p:cNvGrpSpPr>
                <p:nvPr/>
              </p:nvGrpSpPr>
              <p:grpSpPr bwMode="auto">
                <a:xfrm rot="-2672932">
                  <a:off x="4950" y="2442"/>
                  <a:ext cx="432" cy="177"/>
                  <a:chOff x="3787" y="2296"/>
                  <a:chExt cx="454" cy="273"/>
                </a:xfrm>
              </p:grpSpPr>
              <p:sp>
                <p:nvSpPr>
                  <p:cNvPr id="47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150" y="2478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48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2387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49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432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0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059" y="2432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1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2387"/>
                    <a:ext cx="46" cy="45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2523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3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105" y="2296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4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341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5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2296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  <p:sp>
                <p:nvSpPr>
                  <p:cNvPr id="56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2387"/>
                    <a:ext cx="45" cy="46"/>
                  </a:xfrm>
                  <a:prstGeom prst="ellipse">
                    <a:avLst/>
                  </a:prstGeom>
                  <a:solidFill>
                    <a:srgbClr val="3399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pPr algn="l"/>
                    <a:endParaRPr lang="ru-RU" baseline="0"/>
                  </a:p>
                </p:txBody>
              </p:sp>
            </p:grpSp>
          </p:grpSp>
        </p:grp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H="1">
              <a:off x="4656" y="2688"/>
              <a:ext cx="240" cy="19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39552" y="306896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наночастицы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7544" y="41490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микрочастицы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9818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Размер микрочастиц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8" descr="0334-3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 bwMode="auto">
          <a:xfrm>
            <a:off x="899593" y="1268760"/>
            <a:ext cx="3312367" cy="246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9" descr="нннн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" descr="0339-3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</a:blip>
          <a:srcRect/>
          <a:stretch>
            <a:fillRect/>
          </a:stretch>
        </p:blipFill>
        <p:spPr bwMode="auto">
          <a:xfrm>
            <a:off x="4716016" y="4077072"/>
            <a:ext cx="3312368" cy="251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>
            <a:lum bright="24000" contrast="72000"/>
          </a:blip>
          <a:srcRect/>
          <a:stretch>
            <a:fillRect/>
          </a:stretch>
        </p:blipFill>
        <p:spPr bwMode="auto">
          <a:xfrm>
            <a:off x="899592" y="4108181"/>
            <a:ext cx="3312368" cy="270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1115616" y="1772816"/>
            <a:ext cx="1440160" cy="504056"/>
          </a:xfrm>
          <a:prstGeom prst="straightConnector1">
            <a:avLst/>
          </a:prstGeom>
          <a:ln w="3175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8378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Дзета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–потенциал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 cstate="print"/>
          <a:srcRect b="-3046"/>
          <a:stretch>
            <a:fillRect/>
          </a:stretch>
        </p:blipFill>
        <p:spPr bwMode="auto">
          <a:xfrm>
            <a:off x="899592" y="2276872"/>
            <a:ext cx="72008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909861"/>
          </a:xfrm>
        </p:spPr>
        <p:txBody>
          <a:bodyPr>
            <a:normAutofit/>
          </a:bodyPr>
          <a:lstStyle/>
          <a:p>
            <a:pPr algn="ctr"/>
            <a:r>
              <a:rPr lang="ru-RU" sz="3200" b="1" noProof="0" dirty="0" smtClean="0">
                <a:latin typeface="Times New Roman" pitchFamily="18" charset="0"/>
                <a:cs typeface="Times New Roman" pitchFamily="18" charset="0"/>
              </a:rPr>
              <a:t>Цель и задачи работы</a:t>
            </a:r>
            <a:endParaRPr lang="ru-RU" sz="3200" b="1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noProof="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сравнительное исследование влияния различных скоростей перемешивания эмульсии и условий хранения на основные характеристики микрочастиц, полученных методом испарения растворителя из эмульсии.</a:t>
            </a:r>
          </a:p>
          <a:p>
            <a:pPr>
              <a:buNone/>
            </a:pPr>
            <a:r>
              <a:rPr lang="ru-RU" sz="2400" b="1" u="sng" noProof="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получить экспериментальные образцы микрочастиц из ПГБ различного  размерного распределения, варьируя скоростями перемешивания эмульсии;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исследовать влияние скорости перемешивания и условий хранения на размер и дзета-потенциал микрочастиц.</a:t>
            </a:r>
          </a:p>
          <a:p>
            <a:pPr>
              <a:buFont typeface="Wingdings" pitchFamily="2" charset="2"/>
              <a:buChar char="Ø"/>
            </a:pPr>
            <a:endParaRPr lang="ru-RU" sz="2400" noProof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83785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sz="3200" b="1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295400"/>
            <a:ext cx="8964488" cy="4830763"/>
          </a:xfrm>
        </p:spPr>
        <p:txBody>
          <a:bodyPr/>
          <a:lstStyle/>
          <a:p>
            <a:pPr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эксперимента был взят гомополимер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β-гидроксимасляной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кислоты (3ПГБ), синтезированный по технологии Института биофизики СО РАН,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Биопластотан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noProof="0" dirty="0"/>
          </a:p>
        </p:txBody>
      </p:sp>
      <p:pic>
        <p:nvPicPr>
          <p:cNvPr id="4" name="Picture 10" descr="бутир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01008"/>
            <a:ext cx="49332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441400" y="5085184"/>
            <a:ext cx="3714776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aseline="0" dirty="0">
                <a:latin typeface="Times New Roman" pitchFamily="18" charset="0"/>
                <a:cs typeface="Times New Roman" pitchFamily="18" charset="0"/>
              </a:rPr>
              <a:t>Поли-3-гидроксибутират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837853"/>
          </a:xfrm>
        </p:spPr>
        <p:txBody>
          <a:bodyPr>
            <a:normAutofit/>
          </a:bodyPr>
          <a:lstStyle/>
          <a:p>
            <a:pPr algn="ctr"/>
            <a:r>
              <a:rPr lang="ru-RU" sz="3200" b="1" noProof="0" dirty="0" smtClean="0"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endParaRPr lang="ru-RU" sz="3200" b="1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79512" y="1295400"/>
            <a:ext cx="8964488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noProof="0" dirty="0" smtClean="0">
                <a:latin typeface="Times New Roman" pitchFamily="18" charset="0"/>
                <a:cs typeface="Times New Roman" pitchFamily="18" charset="0"/>
              </a:rPr>
              <a:t>Метод испарения растворителя из эмульсии:</a:t>
            </a:r>
            <a:endParaRPr lang="ru-RU" u="sng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988840"/>
            <a:ext cx="9144000" cy="432048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89"/>
          <p:cNvSpPr>
            <a:spLocks noChangeArrowheads="1"/>
          </p:cNvSpPr>
          <p:nvPr/>
        </p:nvSpPr>
        <p:spPr bwMode="auto">
          <a:xfrm>
            <a:off x="4938266" y="4402832"/>
            <a:ext cx="2286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aseline="0"/>
          </a:p>
        </p:txBody>
      </p:sp>
      <p:sp>
        <p:nvSpPr>
          <p:cNvPr id="16" name="Text Box 92"/>
          <p:cNvSpPr txBox="1">
            <a:spLocks noChangeArrowheads="1"/>
          </p:cNvSpPr>
          <p:nvPr/>
        </p:nvSpPr>
        <p:spPr bwMode="auto">
          <a:xfrm>
            <a:off x="2555776" y="3789040"/>
            <a:ext cx="1308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baseline="0" dirty="0">
                <a:solidFill>
                  <a:srgbClr val="000066"/>
                </a:solidFill>
              </a:rPr>
              <a:t>Раствор </a:t>
            </a:r>
          </a:p>
          <a:p>
            <a:r>
              <a:rPr lang="ru-RU" sz="2000" b="1" baseline="0" dirty="0">
                <a:solidFill>
                  <a:srgbClr val="000066"/>
                </a:solidFill>
              </a:rPr>
              <a:t>полимера</a:t>
            </a:r>
          </a:p>
        </p:txBody>
      </p:sp>
      <p:sp>
        <p:nvSpPr>
          <p:cNvPr id="17" name="Line 93"/>
          <p:cNvSpPr>
            <a:spLocks noChangeShapeType="1"/>
          </p:cNvSpPr>
          <p:nvPr/>
        </p:nvSpPr>
        <p:spPr bwMode="auto">
          <a:xfrm>
            <a:off x="2022376" y="4142482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2000"/>
          </a:p>
        </p:txBody>
      </p:sp>
      <p:sp>
        <p:nvSpPr>
          <p:cNvPr id="18" name="Line 94"/>
          <p:cNvSpPr>
            <a:spLocks noChangeShapeType="1"/>
          </p:cNvSpPr>
          <p:nvPr/>
        </p:nvSpPr>
        <p:spPr bwMode="auto">
          <a:xfrm>
            <a:off x="7236296" y="4066282"/>
            <a:ext cx="1080120" cy="1079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2000"/>
          </a:p>
        </p:txBody>
      </p:sp>
      <p:sp>
        <p:nvSpPr>
          <p:cNvPr id="19" name="Text Box 95"/>
          <p:cNvSpPr txBox="1">
            <a:spLocks noChangeArrowheads="1"/>
          </p:cNvSpPr>
          <p:nvPr/>
        </p:nvSpPr>
        <p:spPr bwMode="auto">
          <a:xfrm>
            <a:off x="7175054" y="4233282"/>
            <a:ext cx="17267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baseline="0" dirty="0">
                <a:solidFill>
                  <a:srgbClr val="000066"/>
                </a:solidFill>
              </a:rPr>
              <a:t>Отмывка,</a:t>
            </a:r>
          </a:p>
          <a:p>
            <a:r>
              <a:rPr lang="ru-RU" sz="2000" b="1" baseline="0" dirty="0">
                <a:solidFill>
                  <a:srgbClr val="000066"/>
                </a:solidFill>
              </a:rPr>
              <a:t>высушивание</a:t>
            </a:r>
          </a:p>
        </p:txBody>
      </p:sp>
      <p:sp>
        <p:nvSpPr>
          <p:cNvPr id="20" name="Line 93"/>
          <p:cNvSpPr>
            <a:spLocks noChangeShapeType="1"/>
          </p:cNvSpPr>
          <p:nvPr/>
        </p:nvSpPr>
        <p:spPr bwMode="auto">
          <a:xfrm>
            <a:off x="3894584" y="4142482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sz="2000"/>
          </a:p>
        </p:txBody>
      </p: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6660232" y="2420888"/>
            <a:ext cx="1219200" cy="685801"/>
            <a:chOff x="4368" y="1056"/>
            <a:chExt cx="768" cy="432"/>
          </a:xfrm>
        </p:grpSpPr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>
              <a:off x="4368" y="1056"/>
              <a:ext cx="768" cy="43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FFFFCC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aseline="0"/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4464" y="1127"/>
              <a:ext cx="56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baseline="0" dirty="0">
                  <a:solidFill>
                    <a:srgbClr val="000066"/>
                  </a:solidFill>
                </a:rPr>
                <a:t>CH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2</a:t>
              </a:r>
              <a:r>
                <a:rPr lang="en-US" sz="2000" b="1" baseline="0" dirty="0">
                  <a:solidFill>
                    <a:srgbClr val="000066"/>
                  </a:solidFill>
                </a:rPr>
                <a:t>Cl</a:t>
              </a:r>
              <a:r>
                <a:rPr lang="en-US" sz="2000" b="1" baseline="-25000" dirty="0">
                  <a:solidFill>
                    <a:srgbClr val="000066"/>
                  </a:solidFill>
                </a:rPr>
                <a:t>2</a:t>
              </a:r>
              <a:endParaRPr lang="ru-RU" sz="2000" b="1" baseline="-25000" dirty="0">
                <a:solidFill>
                  <a:srgbClr val="000066"/>
                </a:solidFill>
              </a:endParaRPr>
            </a:p>
          </p:txBody>
        </p:sp>
      </p:grpSp>
      <p:pic>
        <p:nvPicPr>
          <p:cNvPr id="24" name="Picture 20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56384"/>
            <a:ext cx="2514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89"/>
          <p:cNvSpPr>
            <a:spLocks noChangeArrowheads="1"/>
          </p:cNvSpPr>
          <p:nvPr/>
        </p:nvSpPr>
        <p:spPr bwMode="auto">
          <a:xfrm>
            <a:off x="4572000" y="4221088"/>
            <a:ext cx="2286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aseline="0"/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4644008" y="4293096"/>
            <a:ext cx="20326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baseline="0" dirty="0">
                <a:solidFill>
                  <a:srgbClr val="000066"/>
                </a:solidFill>
              </a:rPr>
              <a:t>Механическое </a:t>
            </a:r>
          </a:p>
          <a:p>
            <a:r>
              <a:rPr lang="ru-RU" sz="2000" b="1" baseline="0" dirty="0">
                <a:solidFill>
                  <a:srgbClr val="000066"/>
                </a:solidFill>
              </a:rPr>
              <a:t>перемешивание</a:t>
            </a:r>
          </a:p>
        </p:txBody>
      </p:sp>
      <p:pic>
        <p:nvPicPr>
          <p:cNvPr id="27" name="Picture 2" descr="C:\Documents and Settings\4-05\Рабочий стол\5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08920"/>
            <a:ext cx="1008112" cy="1584176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51520" y="3140968"/>
            <a:ext cx="182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Тип эмульсии: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78904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2-х компонентная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(вода/масло)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0" name="Oval 117"/>
          <p:cNvSpPr>
            <a:spLocks noChangeArrowheads="1"/>
          </p:cNvSpPr>
          <p:nvPr/>
        </p:nvSpPr>
        <p:spPr bwMode="auto">
          <a:xfrm>
            <a:off x="8507288" y="392886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31" name="Oval 118"/>
          <p:cNvSpPr>
            <a:spLocks noChangeArrowheads="1"/>
          </p:cNvSpPr>
          <p:nvPr/>
        </p:nvSpPr>
        <p:spPr bwMode="auto">
          <a:xfrm>
            <a:off x="8888288" y="392886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32" name="Oval 119"/>
          <p:cNvSpPr>
            <a:spLocks noChangeArrowheads="1"/>
          </p:cNvSpPr>
          <p:nvPr/>
        </p:nvSpPr>
        <p:spPr bwMode="auto">
          <a:xfrm>
            <a:off x="8659688" y="385266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33" name="Oval 120"/>
          <p:cNvSpPr>
            <a:spLocks noChangeArrowheads="1"/>
          </p:cNvSpPr>
          <p:nvPr/>
        </p:nvSpPr>
        <p:spPr bwMode="auto">
          <a:xfrm>
            <a:off x="8735888" y="392886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aseline="0"/>
          </a:p>
        </p:txBody>
      </p:sp>
      <p:sp>
        <p:nvSpPr>
          <p:cNvPr id="34" name="Oval 121"/>
          <p:cNvSpPr>
            <a:spLocks noChangeArrowheads="1"/>
          </p:cNvSpPr>
          <p:nvPr/>
        </p:nvSpPr>
        <p:spPr bwMode="auto">
          <a:xfrm>
            <a:off x="8735888" y="3776464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baseline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рубина Т.Г.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6F8574-A75F-4890-8CAE-B90C14F9E6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Зарубина Т.Г.</Template>
  <TotalTime>0</TotalTime>
  <Words>391</Words>
  <Application>Microsoft Office PowerPoint</Application>
  <PresentationFormat>Экран (4:3)</PresentationFormat>
  <Paragraphs>82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Зарубина Т.Г.</vt:lpstr>
      <vt:lpstr>Конструирование полимерных матриксов из ПОЛИГИДРОКСИАЛКАНОАТОВ.  Влияние скоростей перемешивания эмульсии и условий хранения на характеристики микрочастиц</vt:lpstr>
      <vt:lpstr>Системы контролируемой доставки лекарственных средств</vt:lpstr>
      <vt:lpstr>Полигидроксиалканоаты</vt:lpstr>
      <vt:lpstr>Биодеградируемые микро– и наночастицы</vt:lpstr>
      <vt:lpstr>Размер микрочастиц</vt:lpstr>
      <vt:lpstr>Дзета–потенциал </vt:lpstr>
      <vt:lpstr>Цель и задачи работы</vt:lpstr>
      <vt:lpstr>Материалы и методы</vt:lpstr>
      <vt:lpstr>Материалы и методы</vt:lpstr>
      <vt:lpstr>Результаты</vt:lpstr>
      <vt:lpstr>Слайд 11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2012-11-19T12:11:16Z</dcterms:created>
  <dcterms:modified xsi:type="dcterms:W3CDTF">2012-11-21T15:12:31Z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