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6C7"/>
    <a:srgbClr val="FF7C80"/>
    <a:srgbClr val="FF3399"/>
    <a:srgbClr val="FFCC99"/>
    <a:srgbClr val="FF0066"/>
    <a:srgbClr val="FF9999"/>
    <a:srgbClr val="FF99CC"/>
    <a:srgbClr val="FF6699"/>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4" d="100"/>
          <a:sy n="74" d="100"/>
        </p:scale>
        <p:origin x="-2178" y="33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D:\&#1059;&#1095;&#1077;&#1073;&#1085;&#1072;&#1103;\&#1053;&#1048;&#1056;&#1057;\4%20&#1082;&#1091;&#1088;&#1089;\&#1080;&#1079;&#1084;&#1077;&#1088;&#1077;&#1085;&#1080;&#1103;\15,12,11%20&#1050;&#1040;&#1051;&#1048;&#1041;&#1056;&#1054;&#1042;&#1050;&#1040;.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1059;&#1095;&#1077;&#1073;&#1085;&#1072;&#1103;\&#1053;&#1048;&#1056;&#1057;\4%20&#1082;&#1091;&#1088;&#1089;\&#1080;&#1079;&#1084;&#1077;&#1088;&#1077;&#1085;&#1080;&#1103;\15,12,11%20&#1050;&#1040;&#1051;&#1048;&#1041;&#1056;&#1054;&#1042;&#1050;&#1040;.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D:\&#1059;&#1095;&#1077;&#1073;&#1085;&#1072;&#1103;\&#1053;&#1048;&#1056;&#1057;\4%20&#1082;&#1091;&#1088;&#1089;\&#1080;&#1079;&#1084;&#1077;&#1088;&#1077;&#1085;&#1080;&#1103;\15,12,11%20&#1050;&#1040;&#1051;&#1048;&#1041;&#1056;&#1054;&#1042;&#1050;&#104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1"/>
  <c:clrMapOvr bg1="lt1" tx1="dk1" bg2="lt2" tx2="dk2" accent1="accent1" accent2="accent2" accent3="accent3" accent4="accent4" accent5="accent5" accent6="accent6" hlink="hlink" folHlink="folHlink"/>
  <c:chart>
    <c:plotArea>
      <c:layout>
        <c:manualLayout>
          <c:layoutTarget val="inner"/>
          <c:xMode val="edge"/>
          <c:yMode val="edge"/>
          <c:x val="0.18742361959782264"/>
          <c:y val="7.4732951482757118E-2"/>
          <c:w val="0.75496416314103243"/>
          <c:h val="0.75567770247750365"/>
        </c:manualLayout>
      </c:layout>
      <c:scatterChart>
        <c:scatterStyle val="lineMarker"/>
        <c:ser>
          <c:idx val="0"/>
          <c:order val="0"/>
          <c:spPr>
            <a:ln w="25400">
              <a:solidFill>
                <a:srgbClr val="333399">
                  <a:lumMod val="50000"/>
                </a:srgbClr>
              </a:solidFill>
            </a:ln>
          </c:spPr>
          <c:marker>
            <c:symbol val="diamond"/>
            <c:size val="5"/>
            <c:spPr>
              <a:solidFill>
                <a:schemeClr val="accent2">
                  <a:lumMod val="50000"/>
                </a:schemeClr>
              </a:solidFill>
            </c:spPr>
          </c:marker>
          <c:xVal>
            <c:numRef>
              <c:f>колибровка2!$C$2:$C$10</c:f>
              <c:numCache>
                <c:formatCode>General</c:formatCode>
                <c:ptCount val="9"/>
                <c:pt idx="0">
                  <c:v>1.2048192771084314E-2</c:v>
                </c:pt>
                <c:pt idx="1">
                  <c:v>0.12048192771084337</c:v>
                </c:pt>
                <c:pt idx="2">
                  <c:v>0.24096385542168691</c:v>
                </c:pt>
                <c:pt idx="3">
                  <c:v>0.60240963855422025</c:v>
                </c:pt>
                <c:pt idx="4">
                  <c:v>1.2048192771084267</c:v>
                </c:pt>
              </c:numCache>
            </c:numRef>
          </c:xVal>
          <c:yVal>
            <c:numRef>
              <c:f>колибровка2!$J$2:$J$10</c:f>
              <c:numCache>
                <c:formatCode>General</c:formatCode>
                <c:ptCount val="9"/>
                <c:pt idx="0">
                  <c:v>10345.666666666661</c:v>
                </c:pt>
                <c:pt idx="1">
                  <c:v>23182.5</c:v>
                </c:pt>
                <c:pt idx="2">
                  <c:v>40494</c:v>
                </c:pt>
                <c:pt idx="3">
                  <c:v>76827</c:v>
                </c:pt>
                <c:pt idx="4">
                  <c:v>122282</c:v>
                </c:pt>
              </c:numCache>
            </c:numRef>
          </c:yVal>
        </c:ser>
        <c:axId val="62226432"/>
        <c:axId val="62228736"/>
      </c:scatterChart>
      <c:valAx>
        <c:axId val="62226432"/>
        <c:scaling>
          <c:orientation val="minMax"/>
        </c:scaling>
        <c:axPos val="b"/>
        <c:title>
          <c:tx>
            <c:rich>
              <a:bodyPr/>
              <a:lstStyle/>
              <a:p>
                <a:pPr>
                  <a:defRPr sz="600"/>
                </a:pPr>
                <a:r>
                  <a:rPr lang="en-US" sz="600" b="1" i="0" baseline="0" dirty="0"/>
                  <a:t>[FMN]*10^7, M</a:t>
                </a:r>
                <a:endParaRPr lang="ru-RU" sz="600" b="1" i="0" baseline="0" dirty="0"/>
              </a:p>
            </c:rich>
          </c:tx>
          <c:layout>
            <c:manualLayout>
              <c:xMode val="edge"/>
              <c:yMode val="edge"/>
              <c:x val="0.47435389123430977"/>
              <c:y val="0.94085663768661865"/>
            </c:manualLayout>
          </c:layout>
          <c:spPr>
            <a:noFill/>
            <a:ln w="25400">
              <a:noFill/>
            </a:ln>
          </c:spPr>
        </c:title>
        <c:numFmt formatCode="General" sourceLinked="1"/>
        <c:tickLblPos val="nextTo"/>
        <c:txPr>
          <a:bodyPr rot="0" vert="horz"/>
          <a:lstStyle/>
          <a:p>
            <a:pPr>
              <a:defRPr sz="600" b="0" i="0" u="none" strike="noStrike" baseline="0">
                <a:solidFill>
                  <a:srgbClr val="000000"/>
                </a:solidFill>
                <a:latin typeface="Calibri"/>
                <a:ea typeface="Calibri"/>
                <a:cs typeface="Calibri"/>
              </a:defRPr>
            </a:pPr>
            <a:endParaRPr lang="ru-RU"/>
          </a:p>
        </c:txPr>
        <c:crossAx val="62228736"/>
        <c:crosses val="autoZero"/>
        <c:crossBetween val="midCat"/>
        <c:majorUnit val="0.1"/>
      </c:valAx>
      <c:valAx>
        <c:axId val="62228736"/>
        <c:scaling>
          <c:orientation val="minMax"/>
        </c:scaling>
        <c:axPos val="l"/>
        <c:majorGridlines>
          <c:spPr>
            <a:ln>
              <a:solidFill>
                <a:srgbClr val="99FF99">
                  <a:alpha val="0"/>
                </a:srgbClr>
              </a:solidFill>
            </a:ln>
          </c:spPr>
        </c:majorGridlines>
        <c:title>
          <c:tx>
            <c:rich>
              <a:bodyPr rot="-5400000" vert="horz"/>
              <a:lstStyle/>
              <a:p>
                <a:pPr>
                  <a:defRPr sz="600"/>
                </a:pPr>
                <a:r>
                  <a:rPr lang="en-US" sz="600" b="1" i="0" u="none" strike="noStrike" baseline="0" dirty="0" smtClean="0"/>
                  <a:t>I,  relative unit</a:t>
                </a:r>
                <a:endParaRPr lang="ru-RU" sz="600" dirty="0"/>
              </a:p>
            </c:rich>
          </c:tx>
          <c:layout/>
          <c:spPr>
            <a:noFill/>
            <a:ln w="25400">
              <a:noFill/>
            </a:ln>
          </c:spPr>
        </c:title>
        <c:numFmt formatCode="General" sourceLinked="1"/>
        <c:tickLblPos val="nextTo"/>
        <c:txPr>
          <a:bodyPr/>
          <a:lstStyle/>
          <a:p>
            <a:pPr>
              <a:defRPr sz="600"/>
            </a:pPr>
            <a:endParaRPr lang="ru-RU"/>
          </a:p>
        </c:txPr>
        <c:crossAx val="62226432"/>
        <c:crosses val="autoZero"/>
        <c:crossBetween val="midCat"/>
      </c:valAx>
      <c:spPr>
        <a:effectLst>
          <a:outerShdw blurRad="50800" dist="38100" dir="13500000" algn="br" rotWithShape="0">
            <a:prstClr val="black">
              <a:alpha val="40000"/>
            </a:prstClr>
          </a:outerShdw>
        </a:effectLst>
      </c:spPr>
    </c:plotArea>
    <c:plotVisOnly val="1"/>
    <c:dispBlanksAs val="gap"/>
  </c:chart>
  <c:spPr>
    <a:noFill/>
    <a:ln w="19050">
      <a:noFill/>
      <a:beve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1"/>
  <c:clrMapOvr bg1="lt1" tx1="dk1" bg2="lt2" tx2="dk2" accent1="accent1" accent2="accent2" accent3="accent3" accent4="accent4" accent5="accent5" accent6="accent6" hlink="hlink" folHlink="folHlink"/>
  <c:chart>
    <c:plotArea>
      <c:layout>
        <c:manualLayout>
          <c:layoutTarget val="inner"/>
          <c:xMode val="edge"/>
          <c:yMode val="edge"/>
          <c:x val="0.1464184858013193"/>
          <c:y val="3.573809259288651E-2"/>
          <c:w val="0.7415811547847363"/>
          <c:h val="0.73804581204211184"/>
        </c:manualLayout>
      </c:layout>
      <c:scatterChart>
        <c:scatterStyle val="lineMarker"/>
        <c:ser>
          <c:idx val="0"/>
          <c:order val="0"/>
          <c:spPr>
            <a:ln w="25400">
              <a:solidFill>
                <a:srgbClr val="000080"/>
              </a:solidFill>
              <a:prstDash val="solid"/>
            </a:ln>
          </c:spPr>
          <c:marker>
            <c:symbol val="diamond"/>
            <c:size val="4"/>
            <c:spPr>
              <a:solidFill>
                <a:srgbClr val="000080"/>
              </a:solidFill>
              <a:ln>
                <a:solidFill>
                  <a:srgbClr val="000080"/>
                </a:solidFill>
                <a:prstDash val="solid"/>
              </a:ln>
            </c:spPr>
          </c:marker>
          <c:xVal>
            <c:numRef>
              <c:f>бак2!$N$2:$N$6</c:f>
              <c:numCache>
                <c:formatCode>General</c:formatCode>
                <c:ptCount val="5"/>
                <c:pt idx="0">
                  <c:v>38.554216867469876</c:v>
                </c:pt>
                <c:pt idx="1">
                  <c:v>19.277108433734927</c:v>
                </c:pt>
                <c:pt idx="2">
                  <c:v>12.851405622490002</c:v>
                </c:pt>
                <c:pt idx="3">
                  <c:v>7.7108433734939794</c:v>
                </c:pt>
                <c:pt idx="4">
                  <c:v>3.8554216867469879</c:v>
                </c:pt>
              </c:numCache>
            </c:numRef>
          </c:xVal>
          <c:yVal>
            <c:numRef>
              <c:f>бак2!$J$2:$J$6</c:f>
              <c:numCache>
                <c:formatCode>General</c:formatCode>
                <c:ptCount val="5"/>
                <c:pt idx="0">
                  <c:v>258295.8</c:v>
                </c:pt>
                <c:pt idx="1">
                  <c:v>110576</c:v>
                </c:pt>
                <c:pt idx="2">
                  <c:v>46512.75</c:v>
                </c:pt>
                <c:pt idx="3">
                  <c:v>17495.5</c:v>
                </c:pt>
                <c:pt idx="4">
                  <c:v>5962</c:v>
                </c:pt>
              </c:numCache>
            </c:numRef>
          </c:yVal>
        </c:ser>
        <c:axId val="62135680"/>
        <c:axId val="62389248"/>
      </c:scatterChart>
      <c:valAx>
        <c:axId val="62135680"/>
        <c:scaling>
          <c:orientation val="minMax"/>
        </c:scaling>
        <c:axPos val="b"/>
        <c:title>
          <c:tx>
            <c:rich>
              <a:bodyPr/>
              <a:lstStyle/>
              <a:p>
                <a:pPr>
                  <a:defRPr sz="1200" b="1" i="0" u="none" strike="noStrike" baseline="0">
                    <a:solidFill>
                      <a:srgbClr val="000000"/>
                    </a:solidFill>
                    <a:latin typeface="Arial Cyr"/>
                    <a:ea typeface="Arial Cyr"/>
                    <a:cs typeface="Arial Cyr"/>
                  </a:defRPr>
                </a:pPr>
                <a:r>
                  <a:rPr lang="ru-RU" sz="1200" baseline="0" dirty="0" smtClean="0"/>
                  <a:t> </a:t>
                </a:r>
                <a:r>
                  <a:rPr lang="en-US" sz="600" baseline="0" dirty="0" smtClean="0"/>
                  <a:t>cells</a:t>
                </a:r>
                <a:r>
                  <a:rPr lang="ru-RU" sz="600" baseline="0" dirty="0" smtClean="0"/>
                  <a:t>, </a:t>
                </a:r>
                <a:r>
                  <a:rPr lang="en-US" sz="600" baseline="0" dirty="0" smtClean="0"/>
                  <a:t>million / ml</a:t>
                </a:r>
                <a:endParaRPr lang="en-US" sz="600" dirty="0"/>
              </a:p>
            </c:rich>
          </c:tx>
          <c:layout>
            <c:manualLayout>
              <c:xMode val="edge"/>
              <c:yMode val="edge"/>
              <c:x val="0.37123997272964804"/>
              <c:y val="0.86680608569845474"/>
            </c:manualLayout>
          </c:layout>
          <c:spPr>
            <a:noFill/>
            <a:ln w="25400">
              <a:noFill/>
            </a:ln>
          </c:spPr>
        </c:title>
        <c:numFmt formatCode="General" sourceLinked="1"/>
        <c:tickLblPos val="nextTo"/>
        <c:spPr>
          <a:ln w="3175">
            <a:solidFill>
              <a:srgbClr val="000000"/>
            </a:solidFill>
            <a:prstDash val="solid"/>
          </a:ln>
        </c:spPr>
        <c:txPr>
          <a:bodyPr rot="0" vert="horz"/>
          <a:lstStyle/>
          <a:p>
            <a:pPr>
              <a:defRPr sz="600" b="0" i="0" u="none" strike="noStrike" baseline="0">
                <a:solidFill>
                  <a:srgbClr val="000000"/>
                </a:solidFill>
                <a:latin typeface="Arial Cyr"/>
                <a:ea typeface="Arial Cyr"/>
                <a:cs typeface="Arial Cyr"/>
              </a:defRPr>
            </a:pPr>
            <a:endParaRPr lang="ru-RU"/>
          </a:p>
        </c:txPr>
        <c:crossAx val="62389248"/>
        <c:crosses val="autoZero"/>
        <c:crossBetween val="midCat"/>
        <c:majorUnit val="4"/>
      </c:valAx>
      <c:valAx>
        <c:axId val="62389248"/>
        <c:scaling>
          <c:orientation val="minMax"/>
        </c:scaling>
        <c:axPos val="l"/>
        <c:majorGridlines>
          <c:spPr>
            <a:ln w="3175">
              <a:solidFill>
                <a:srgbClr val="99FF99">
                  <a:alpha val="0"/>
                </a:srgbClr>
              </a:solidFill>
              <a:prstDash val="solid"/>
            </a:ln>
          </c:spPr>
        </c:majorGridlines>
        <c:title>
          <c:tx>
            <c:rich>
              <a:bodyPr/>
              <a:lstStyle/>
              <a:p>
                <a:pPr>
                  <a:defRPr sz="1200" b="1" i="0" u="none" strike="noStrike" baseline="0">
                    <a:solidFill>
                      <a:srgbClr val="000000"/>
                    </a:solidFill>
                    <a:latin typeface="+mn-lt"/>
                    <a:ea typeface="Calibri"/>
                    <a:cs typeface="Calibri"/>
                  </a:defRPr>
                </a:pPr>
                <a:r>
                  <a:rPr lang="en-US" sz="600" b="1" i="0" u="none" strike="noStrike" baseline="0" dirty="0">
                    <a:solidFill>
                      <a:srgbClr val="000000"/>
                    </a:solidFill>
                    <a:latin typeface="+mn-lt"/>
                    <a:cs typeface="Arial Cyr"/>
                  </a:rPr>
                  <a:t>I, </a:t>
                </a:r>
                <a:r>
                  <a:rPr lang="en-US" sz="600" b="1" i="0" u="none" strike="noStrike" baseline="0" dirty="0" smtClean="0"/>
                  <a:t>relative unit</a:t>
                </a:r>
                <a:endParaRPr lang="ru-RU" sz="600" b="1" i="0" u="none" strike="noStrike" baseline="0" dirty="0">
                  <a:solidFill>
                    <a:srgbClr val="000000"/>
                  </a:solidFill>
                  <a:latin typeface="+mn-lt"/>
                  <a:cs typeface="Arial Cyr"/>
                </a:endParaRPr>
              </a:p>
            </c:rich>
          </c:tx>
          <c:layout>
            <c:manualLayout>
              <c:xMode val="edge"/>
              <c:yMode val="edge"/>
              <c:x val="4.7149779056807313E-3"/>
              <c:y val="0.2002021997555827"/>
            </c:manualLayout>
          </c:layout>
          <c:spPr>
            <a:noFill/>
            <a:ln w="25400">
              <a:noFill/>
            </a:ln>
          </c:spPr>
        </c:title>
        <c:numFmt formatCode="General" sourceLinked="1"/>
        <c:tickLblPos val="nextTo"/>
        <c:spPr>
          <a:ln w="3175">
            <a:solidFill>
              <a:srgbClr val="000000"/>
            </a:solidFill>
            <a:prstDash val="solid"/>
          </a:ln>
        </c:spPr>
        <c:txPr>
          <a:bodyPr rot="0" vert="horz"/>
          <a:lstStyle/>
          <a:p>
            <a:pPr>
              <a:defRPr sz="600" b="0" i="0" u="none" strike="noStrike" baseline="0">
                <a:solidFill>
                  <a:srgbClr val="000000"/>
                </a:solidFill>
                <a:latin typeface="Arial Cyr"/>
                <a:ea typeface="Arial Cyr"/>
                <a:cs typeface="Arial Cyr"/>
              </a:defRPr>
            </a:pPr>
            <a:endParaRPr lang="ru-RU"/>
          </a:p>
        </c:txPr>
        <c:crossAx val="62135680"/>
        <c:crosses val="autoZero"/>
        <c:crossBetween val="midCat"/>
        <c:majorUnit val="50000"/>
        <c:minorUnit val="10000"/>
      </c:valAx>
      <c:spPr>
        <a:solidFill>
          <a:srgbClr val="99FF99">
            <a:alpha val="0"/>
          </a:srgbClr>
        </a:solidFill>
        <a:ln w="12700">
          <a:solidFill>
            <a:srgbClr val="99FF99">
              <a:alpha val="0"/>
            </a:srgbClr>
          </a:solidFill>
          <a:prstDash val="solid"/>
        </a:ln>
      </c:spPr>
    </c:plotArea>
    <c:plotVisOnly val="1"/>
    <c:dispBlanksAs val="gap"/>
  </c:chart>
  <c:spPr>
    <a:solidFill>
      <a:srgbClr val="99FF99">
        <a:alpha val="0"/>
      </a:srgbClr>
    </a:solidFill>
    <a:ln w="19050">
      <a:noFill/>
      <a:prstDash val="solid"/>
    </a:ln>
    <a:scene3d>
      <a:camera prst="orthographicFront"/>
      <a:lightRig rig="threePt" dir="t"/>
    </a:scene3d>
    <a:sp3d>
      <a:bevelT w="6350"/>
      <a:bevelB w="63500" h="19050"/>
    </a:sp3d>
  </c:spPr>
  <c:txPr>
    <a:bodyPr/>
    <a:lstStyle/>
    <a:p>
      <a:pPr>
        <a:defRPr sz="1000" b="0" i="0" u="none" strike="noStrike" baseline="0">
          <a:solidFill>
            <a:srgbClr val="000000"/>
          </a:solidFill>
          <a:latin typeface="Arial Cyr"/>
          <a:ea typeface="Arial Cyr"/>
          <a:cs typeface="Arial Cyr"/>
        </a:defRPr>
      </a:pPr>
      <a:endParaRPr lang="ru-RU"/>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roundedCorners val="1"/>
  <c:chart>
    <c:autoTitleDeleted val="1"/>
    <c:plotArea>
      <c:layout>
        <c:manualLayout>
          <c:layoutTarget val="inner"/>
          <c:xMode val="edge"/>
          <c:yMode val="edge"/>
          <c:x val="0.17038067202807552"/>
          <c:y val="6.1726916723269007E-2"/>
          <c:w val="0.76427603189007465"/>
          <c:h val="0.78506169456689412"/>
        </c:manualLayout>
      </c:layout>
      <c:scatterChart>
        <c:scatterStyle val="lineMarker"/>
        <c:ser>
          <c:idx val="0"/>
          <c:order val="0"/>
          <c:tx>
            <c:v>надосадочная жидкость</c:v>
          </c:tx>
          <c:spPr>
            <a:ln w="25400">
              <a:solidFill>
                <a:srgbClr val="002060"/>
              </a:solidFill>
            </a:ln>
          </c:spPr>
          <c:marker>
            <c:symbol val="diamond"/>
            <c:size val="5"/>
            <c:spPr>
              <a:solidFill>
                <a:schemeClr val="tx1">
                  <a:lumMod val="95000"/>
                  <a:lumOff val="5000"/>
                </a:schemeClr>
              </a:solidFill>
            </c:spPr>
          </c:marker>
          <c:xVal>
            <c:numRef>
              <c:f>жидкость2!$K$3:$K$6</c:f>
              <c:numCache>
                <c:formatCode>General</c:formatCode>
                <c:ptCount val="4"/>
                <c:pt idx="0">
                  <c:v>19.277108433734927</c:v>
                </c:pt>
                <c:pt idx="1">
                  <c:v>12.851405622490002</c:v>
                </c:pt>
                <c:pt idx="2">
                  <c:v>7.7108433734939794</c:v>
                </c:pt>
                <c:pt idx="3">
                  <c:v>3.8554216867469879</c:v>
                </c:pt>
              </c:numCache>
            </c:numRef>
          </c:xVal>
          <c:yVal>
            <c:numRef>
              <c:f>жидкость2!$I$3:$I$6</c:f>
              <c:numCache>
                <c:formatCode>General</c:formatCode>
                <c:ptCount val="4"/>
                <c:pt idx="0">
                  <c:v>88733</c:v>
                </c:pt>
                <c:pt idx="1">
                  <c:v>54753.666666666584</c:v>
                </c:pt>
                <c:pt idx="2">
                  <c:v>20542</c:v>
                </c:pt>
                <c:pt idx="3">
                  <c:v>4455.3333333333285</c:v>
                </c:pt>
              </c:numCache>
            </c:numRef>
          </c:yVal>
        </c:ser>
        <c:axId val="62150912"/>
        <c:axId val="62190336"/>
      </c:scatterChart>
      <c:valAx>
        <c:axId val="62150912"/>
        <c:scaling>
          <c:orientation val="minMax"/>
        </c:scaling>
        <c:axPos val="b"/>
        <c:title>
          <c:tx>
            <c:rich>
              <a:bodyPr/>
              <a:lstStyle/>
              <a:p>
                <a:pPr>
                  <a:defRPr sz="1050" b="1" i="0" u="none" strike="noStrike" baseline="0">
                    <a:solidFill>
                      <a:srgbClr val="000000"/>
                    </a:solidFill>
                    <a:latin typeface="Calibri"/>
                    <a:ea typeface="Calibri"/>
                    <a:cs typeface="Calibri"/>
                  </a:defRPr>
                </a:pPr>
                <a:r>
                  <a:rPr lang="ru-RU" sz="600" b="1" i="0" baseline="0" dirty="0" smtClean="0"/>
                  <a:t> </a:t>
                </a:r>
                <a:r>
                  <a:rPr lang="en-US" sz="600" b="1" i="0" baseline="0" dirty="0" smtClean="0"/>
                  <a:t>cells</a:t>
                </a:r>
                <a:r>
                  <a:rPr lang="ru-RU" sz="600" b="1" i="0" baseline="0" dirty="0" smtClean="0"/>
                  <a:t>, </a:t>
                </a:r>
                <a:r>
                  <a:rPr lang="en-US" sz="600" b="1" i="0" baseline="0" dirty="0" smtClean="0"/>
                  <a:t>million / ml</a:t>
                </a:r>
                <a:endParaRPr lang="en-US" sz="600" b="1" i="0" baseline="0" dirty="0"/>
              </a:p>
            </c:rich>
          </c:tx>
          <c:layout>
            <c:manualLayout>
              <c:xMode val="edge"/>
              <c:yMode val="edge"/>
              <c:x val="0.38555520985408814"/>
              <c:y val="0.90910279072258826"/>
            </c:manualLayout>
          </c:layout>
          <c:spPr>
            <a:noFill/>
            <a:ln w="25400">
              <a:noFill/>
            </a:ln>
          </c:spPr>
        </c:title>
        <c:numFmt formatCode="General" sourceLinked="1"/>
        <c:tickLblPos val="nextTo"/>
        <c:spPr>
          <a:ln>
            <a:solidFill>
              <a:sysClr val="windowText" lastClr="000000"/>
            </a:solidFill>
          </a:ln>
        </c:spPr>
        <c:txPr>
          <a:bodyPr rot="0" vert="horz"/>
          <a:lstStyle/>
          <a:p>
            <a:pPr>
              <a:defRPr sz="600" b="0" i="0" u="none" strike="noStrike" baseline="0">
                <a:solidFill>
                  <a:srgbClr val="000000"/>
                </a:solidFill>
                <a:latin typeface="Calibri"/>
                <a:ea typeface="Calibri"/>
                <a:cs typeface="Calibri"/>
              </a:defRPr>
            </a:pPr>
            <a:endParaRPr lang="ru-RU"/>
          </a:p>
        </c:txPr>
        <c:crossAx val="62190336"/>
        <c:crosses val="autoZero"/>
        <c:crossBetween val="midCat"/>
        <c:majorUnit val="3"/>
      </c:valAx>
      <c:valAx>
        <c:axId val="62190336"/>
        <c:scaling>
          <c:orientation val="minMax"/>
          <c:max val="90000"/>
          <c:min val="0"/>
        </c:scaling>
        <c:axPos val="l"/>
        <c:majorGridlines>
          <c:spPr>
            <a:ln>
              <a:solidFill>
                <a:srgbClr val="FFCC99">
                  <a:alpha val="0"/>
                </a:srgbClr>
              </a:solidFill>
            </a:ln>
          </c:spPr>
        </c:majorGridlines>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50" b="0" i="0" u="none" strike="noStrike" kern="1200" baseline="0">
                    <a:solidFill>
                      <a:srgbClr val="000000"/>
                    </a:solidFill>
                    <a:latin typeface="Calibri"/>
                    <a:ea typeface="Calibri"/>
                    <a:cs typeface="Calibri"/>
                  </a:defRPr>
                </a:pPr>
                <a:r>
                  <a:rPr lang="en-US" sz="600" b="1" i="0" baseline="0" dirty="0" smtClean="0"/>
                  <a:t>I, relative unit</a:t>
                </a:r>
                <a:endParaRPr lang="ru-RU" sz="600" b="1" i="0" baseline="0" dirty="0" smtClean="0"/>
              </a:p>
            </c:rich>
          </c:tx>
          <c:layout>
            <c:manualLayout>
              <c:xMode val="edge"/>
              <c:yMode val="edge"/>
              <c:x val="0"/>
              <c:y val="0.25293634040662138"/>
            </c:manualLayout>
          </c:layout>
          <c:spPr>
            <a:noFill/>
            <a:ln w="25400">
              <a:noFill/>
            </a:ln>
          </c:spPr>
        </c:title>
        <c:numFmt formatCode="General" sourceLinked="1"/>
        <c:tickLblPos val="nextTo"/>
        <c:spPr>
          <a:ln>
            <a:solidFill>
              <a:schemeClr val="tx1"/>
            </a:solidFill>
          </a:ln>
        </c:spPr>
        <c:txPr>
          <a:bodyPr/>
          <a:lstStyle/>
          <a:p>
            <a:pPr>
              <a:defRPr sz="600"/>
            </a:pPr>
            <a:endParaRPr lang="ru-RU"/>
          </a:p>
        </c:txPr>
        <c:crossAx val="62150912"/>
        <c:crosses val="autoZero"/>
        <c:crossBetween val="midCat"/>
        <c:majorUnit val="10000"/>
      </c:valAx>
      <c:spPr>
        <a:ln>
          <a:noFill/>
        </a:ln>
      </c:spPr>
    </c:plotArea>
    <c:plotVisOnly val="1"/>
    <c:dispBlanksAs val="gap"/>
  </c:chart>
  <c:spPr>
    <a:ln w="19050">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562951-E8BB-47FB-BE7E-541D2B9614C1}" type="datetimeFigureOut">
              <a:rPr lang="ru-RU" smtClean="0"/>
              <a:pPr/>
              <a:t>12.06.2012</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09446D-A81E-4E55-B29E-CF02A785EC1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309446D-A81E-4E55-B29E-CF02A785EC1C}"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6A13ABF-D722-4AB5-8C79-60BAEEB4E956}" type="datetimeFigureOut">
              <a:rPr lang="ru-RU" smtClean="0"/>
              <a:pPr/>
              <a:t>12.06.2012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46546D-0AF8-4D98-AC94-F38285818B1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A13ABF-D722-4AB5-8C79-60BAEEB4E956}" type="datetimeFigureOut">
              <a:rPr lang="ru-RU" smtClean="0"/>
              <a:pPr/>
              <a:t>12.06.2012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C46546D-0AF8-4D98-AC94-F38285818B1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kirillva@mail.ru" TargetMode="External"/><Relationship Id="rId4" Type="http://schemas.openxmlformats.org/officeDocument/2006/relationships/image" Target="../media/image2.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
              <a:srgbClr val="D60093"/>
            </a:gs>
            <a:gs pos="10000">
              <a:srgbClr val="FF3399">
                <a:alpha val="56863"/>
              </a:srgbClr>
            </a:gs>
            <a:gs pos="10000">
              <a:srgbClr val="FF6699">
                <a:alpha val="56863"/>
              </a:srgbClr>
            </a:gs>
            <a:gs pos="10000">
              <a:srgbClr val="FF99CC">
                <a:alpha val="56863"/>
              </a:srgbClr>
            </a:gs>
            <a:gs pos="17999">
              <a:srgbClr val="FF9999"/>
            </a:gs>
            <a:gs pos="36000">
              <a:srgbClr val="FF0066"/>
            </a:gs>
            <a:gs pos="36000">
              <a:srgbClr val="FFCC99"/>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2" name="Скругленный прямоугольник 31"/>
          <p:cNvSpPr/>
          <p:nvPr/>
        </p:nvSpPr>
        <p:spPr>
          <a:xfrm>
            <a:off x="116632" y="7740352"/>
            <a:ext cx="6597352" cy="864096"/>
          </a:xfrm>
          <a:prstGeom prst="roundRect">
            <a:avLst/>
          </a:prstGeom>
          <a:solidFill>
            <a:srgbClr val="FFCC99"/>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кругленный прямоугольник 27"/>
          <p:cNvSpPr/>
          <p:nvPr/>
        </p:nvSpPr>
        <p:spPr>
          <a:xfrm>
            <a:off x="3645024" y="2411760"/>
            <a:ext cx="2996952" cy="1008112"/>
          </a:xfrm>
          <a:prstGeom prst="roundRect">
            <a:avLst/>
          </a:prstGeom>
          <a:noFill/>
          <a:ln w="15875">
            <a:solidFill>
              <a:srgbClr val="F47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кругленный прямоугольник 25"/>
          <p:cNvSpPr/>
          <p:nvPr/>
        </p:nvSpPr>
        <p:spPr>
          <a:xfrm>
            <a:off x="3312368" y="3491880"/>
            <a:ext cx="3501008" cy="1656184"/>
          </a:xfrm>
          <a:prstGeom prst="roundRect">
            <a:avLst/>
          </a:prstGeom>
          <a:solidFill>
            <a:srgbClr val="FFCC99"/>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кругленный прямоугольник 23"/>
          <p:cNvSpPr/>
          <p:nvPr/>
        </p:nvSpPr>
        <p:spPr>
          <a:xfrm>
            <a:off x="548680" y="1619672"/>
            <a:ext cx="6120680" cy="720080"/>
          </a:xfrm>
          <a:prstGeom prst="roundRect">
            <a:avLst/>
          </a:prstGeom>
          <a:solidFill>
            <a:srgbClr val="FFCC99"/>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476672" y="323528"/>
            <a:ext cx="5829300" cy="507296"/>
          </a:xfrm>
        </p:spPr>
        <p:txBody>
          <a:bodyPr>
            <a:noAutofit/>
          </a:bodyPr>
          <a:lstStyle/>
          <a:p>
            <a:r>
              <a:rPr lang="x-none" sz="2400" smtClean="0">
                <a:solidFill>
                  <a:schemeClr val="accent2">
                    <a:lumMod val="50000"/>
                  </a:schemeClr>
                </a:solidFill>
              </a:rPr>
              <a:t>Couple enzymatic system of luminous bacteria for bacterial contamination assay</a:t>
            </a:r>
            <a:endParaRPr lang="ru-RU" sz="2400" dirty="0">
              <a:solidFill>
                <a:schemeClr val="accent2">
                  <a:lumMod val="50000"/>
                </a:schemeClr>
              </a:solidFill>
            </a:endParaRPr>
          </a:p>
        </p:txBody>
      </p:sp>
      <p:pic>
        <p:nvPicPr>
          <p:cNvPr id="4" name="Picture 4" descr="D:\Учебная\Стиль ИФБиБТ\логотип для белого фона.jpg"/>
          <p:cNvPicPr>
            <a:picLocks noChangeAspect="1" noChangeArrowheads="1"/>
          </p:cNvPicPr>
          <p:nvPr/>
        </p:nvPicPr>
        <p:blipFill>
          <a:blip r:embed="rId3" cstate="print"/>
          <a:srcRect/>
          <a:stretch>
            <a:fillRect/>
          </a:stretch>
        </p:blipFill>
        <p:spPr bwMode="auto">
          <a:xfrm>
            <a:off x="0" y="0"/>
            <a:ext cx="720080" cy="793477"/>
          </a:xfrm>
          <a:prstGeom prst="rect">
            <a:avLst/>
          </a:prstGeom>
          <a:noFill/>
          <a:ln w="9525">
            <a:noFill/>
            <a:miter lim="800000"/>
            <a:headEnd/>
            <a:tailEnd/>
          </a:ln>
        </p:spPr>
      </p:pic>
      <p:pic>
        <p:nvPicPr>
          <p:cNvPr id="5" name="Picture 5"/>
          <p:cNvPicPr>
            <a:picLocks noChangeAspect="1" noChangeArrowheads="1"/>
          </p:cNvPicPr>
          <p:nvPr/>
        </p:nvPicPr>
        <p:blipFill>
          <a:blip r:embed="rId4" cstate="print"/>
          <a:srcRect/>
          <a:stretch>
            <a:fillRect/>
          </a:stretch>
        </p:blipFill>
        <p:spPr bwMode="auto">
          <a:xfrm>
            <a:off x="5906010" y="1"/>
            <a:ext cx="951989" cy="539552"/>
          </a:xfrm>
          <a:prstGeom prst="rect">
            <a:avLst/>
          </a:prstGeom>
          <a:noFill/>
          <a:ln w="9525">
            <a:noFill/>
            <a:miter lim="800000"/>
            <a:headEnd/>
            <a:tailEnd/>
          </a:ln>
        </p:spPr>
      </p:pic>
      <p:sp>
        <p:nvSpPr>
          <p:cNvPr id="6" name="TextBox 5"/>
          <p:cNvSpPr txBox="1"/>
          <p:nvPr/>
        </p:nvSpPr>
        <p:spPr>
          <a:xfrm>
            <a:off x="620688" y="971600"/>
            <a:ext cx="5688632" cy="646331"/>
          </a:xfrm>
          <a:prstGeom prst="rect">
            <a:avLst/>
          </a:prstGeom>
          <a:noFill/>
        </p:spPr>
        <p:txBody>
          <a:bodyPr wrap="square" rtlCol="0">
            <a:spAutoFit/>
          </a:bodyPr>
          <a:lstStyle/>
          <a:p>
            <a:pPr algn="ctr"/>
            <a:r>
              <a:rPr lang="en-US" sz="1400" dirty="0" smtClean="0">
                <a:solidFill>
                  <a:srgbClr val="C00000"/>
                </a:solidFill>
                <a:latin typeface="Arial" pitchFamily="34" charset="0"/>
                <a:cs typeface="Arial" pitchFamily="34" charset="0"/>
              </a:rPr>
              <a:t>M.A. </a:t>
            </a:r>
            <a:r>
              <a:rPr lang="en-US" sz="1400" dirty="0" err="1" smtClean="0">
                <a:solidFill>
                  <a:srgbClr val="C00000"/>
                </a:solidFill>
                <a:latin typeface="Arial" pitchFamily="34" charset="0"/>
                <a:cs typeface="Arial" pitchFamily="34" charset="0"/>
              </a:rPr>
              <a:t>Kirillova</a:t>
            </a:r>
            <a:r>
              <a:rPr lang="en-US" sz="1400" dirty="0" smtClean="0">
                <a:solidFill>
                  <a:srgbClr val="C00000"/>
                </a:solidFill>
                <a:latin typeface="Arial" pitchFamily="34" charset="0"/>
                <a:cs typeface="Arial" pitchFamily="34" charset="0"/>
              </a:rPr>
              <a:t>, </a:t>
            </a:r>
            <a:r>
              <a:rPr lang="en-US" sz="1400" dirty="0" err="1" smtClean="0">
                <a:solidFill>
                  <a:srgbClr val="C00000"/>
                </a:solidFill>
                <a:latin typeface="Arial" pitchFamily="34" charset="0"/>
                <a:cs typeface="Arial" pitchFamily="34" charset="0"/>
              </a:rPr>
              <a:t>E.N.Esimbekova</a:t>
            </a:r>
            <a:endParaRPr lang="en-US" sz="1400" dirty="0" smtClean="0">
              <a:solidFill>
                <a:srgbClr val="C00000"/>
              </a:solidFill>
              <a:latin typeface="Arial" pitchFamily="34" charset="0"/>
              <a:cs typeface="Arial" pitchFamily="34" charset="0"/>
            </a:endParaRPr>
          </a:p>
          <a:p>
            <a:pPr algn="ctr"/>
            <a:r>
              <a:rPr lang="en-US" sz="1400" b="1" i="1" dirty="0" smtClean="0">
                <a:solidFill>
                  <a:srgbClr val="C00000"/>
                </a:solidFill>
              </a:rPr>
              <a:t>Siberian Federal University, Krasnoyarsk, Russia, </a:t>
            </a:r>
            <a:endParaRPr lang="ru-RU" sz="1400" b="1" i="1" dirty="0" smtClean="0">
              <a:solidFill>
                <a:srgbClr val="C00000"/>
              </a:solidFill>
            </a:endParaRPr>
          </a:p>
          <a:p>
            <a:pPr algn="ctr"/>
            <a:r>
              <a:rPr lang="en-US" sz="800" b="1" i="1" dirty="0" smtClean="0">
                <a:solidFill>
                  <a:srgbClr val="C00000"/>
                </a:solidFill>
              </a:rPr>
              <a:t>E-mail: </a:t>
            </a:r>
            <a:r>
              <a:rPr lang="en-US" sz="800" b="1" i="1" u="sng" dirty="0" smtClean="0">
                <a:solidFill>
                  <a:srgbClr val="C00000"/>
                </a:solidFill>
                <a:hlinkClick r:id="rId5"/>
              </a:rPr>
              <a:t>kirillva@mail.ru</a:t>
            </a:r>
            <a:endParaRPr lang="ru-RU" sz="1400" dirty="0">
              <a:solidFill>
                <a:srgbClr val="C00000"/>
              </a:solidFill>
              <a:latin typeface="Arial" pitchFamily="34" charset="0"/>
              <a:cs typeface="Arial" pitchFamily="34" charset="0"/>
            </a:endParaRPr>
          </a:p>
        </p:txBody>
      </p:sp>
      <p:sp>
        <p:nvSpPr>
          <p:cNvPr id="7" name="TextBox 6"/>
          <p:cNvSpPr txBox="1"/>
          <p:nvPr/>
        </p:nvSpPr>
        <p:spPr>
          <a:xfrm>
            <a:off x="620688" y="1691680"/>
            <a:ext cx="6021288" cy="646331"/>
          </a:xfrm>
          <a:prstGeom prst="rect">
            <a:avLst/>
          </a:prstGeom>
          <a:solidFill>
            <a:srgbClr val="FFCC99"/>
          </a:solidFill>
        </p:spPr>
        <p:txBody>
          <a:bodyPr wrap="square" rtlCol="0">
            <a:spAutoFit/>
          </a:bodyPr>
          <a:lstStyle/>
          <a:p>
            <a:pPr algn="just"/>
            <a:r>
              <a:rPr lang="en-US" sz="1100" b="1" u="sng" dirty="0" smtClean="0">
                <a:latin typeface="Times New Roman" pitchFamily="18" charset="0"/>
                <a:cs typeface="Times New Roman" pitchFamily="18" charset="0"/>
              </a:rPr>
              <a:t>Problem:</a:t>
            </a:r>
            <a:r>
              <a:rPr lang="en-US" sz="1100" dirty="0" smtClean="0">
                <a:latin typeface="Times New Roman" pitchFamily="18" charset="0"/>
                <a:cs typeface="Times New Roman" pitchFamily="18" charset="0"/>
              </a:rPr>
              <a:t> Microbial pollution is index of sanitary quality of food, water and  surface cleanness</a:t>
            </a:r>
            <a:r>
              <a:rPr lang="en-US" sz="1400" dirty="0" smtClean="0">
                <a:latin typeface="Times New Roman" pitchFamily="18" charset="0"/>
                <a:cs typeface="Times New Roman" pitchFamily="18" charset="0"/>
              </a:rPr>
              <a:t>.</a:t>
            </a:r>
          </a:p>
          <a:p>
            <a:pPr algn="just"/>
            <a:r>
              <a:rPr lang="en-US" sz="1100" b="1" u="sng" dirty="0" smtClean="0">
                <a:latin typeface="Times New Roman" pitchFamily="18" charset="0"/>
                <a:cs typeface="Times New Roman" pitchFamily="18" charset="0"/>
              </a:rPr>
              <a:t>The aim </a:t>
            </a:r>
            <a:r>
              <a:rPr lang="ru-RU" sz="1100" b="1" u="sng" dirty="0" smtClean="0">
                <a:latin typeface="Times New Roman" pitchFamily="18" charset="0"/>
                <a:cs typeface="Times New Roman" pitchFamily="18" charset="0"/>
              </a:rPr>
              <a:t> </a:t>
            </a:r>
            <a:r>
              <a:rPr lang="en-US" sz="1100" b="1" u="sng" dirty="0" smtClean="0">
                <a:latin typeface="Times New Roman" pitchFamily="18" charset="0"/>
                <a:cs typeface="Times New Roman" pitchFamily="18" charset="0"/>
              </a:rPr>
              <a:t>of the work </a:t>
            </a:r>
            <a:r>
              <a:rPr lang="en-US" sz="1100" dirty="0" smtClean="0">
                <a:latin typeface="Times New Roman" pitchFamily="18" charset="0"/>
                <a:cs typeface="Times New Roman" pitchFamily="18" charset="0"/>
              </a:rPr>
              <a:t>was to develop a method for the analysis of microbial contamination using the bioluminescent system of luminous bacteria based on the determination of FMN in the sample.</a:t>
            </a:r>
            <a:endParaRPr lang="ru-RU" sz="1100" dirty="0">
              <a:latin typeface="Times New Roman" pitchFamily="18" charset="0"/>
              <a:cs typeface="Times New Roman" pitchFamily="18" charset="0"/>
            </a:endParaRPr>
          </a:p>
        </p:txBody>
      </p:sp>
      <p:sp>
        <p:nvSpPr>
          <p:cNvPr id="8" name="TextBox 7"/>
          <p:cNvSpPr txBox="1"/>
          <p:nvPr/>
        </p:nvSpPr>
        <p:spPr>
          <a:xfrm>
            <a:off x="3401616" y="3491880"/>
            <a:ext cx="3456384" cy="1643527"/>
          </a:xfrm>
          <a:prstGeom prst="rect">
            <a:avLst/>
          </a:prstGeom>
          <a:noFill/>
        </p:spPr>
        <p:txBody>
          <a:bodyPr wrap="square" rtlCol="0">
            <a:spAutoFit/>
          </a:bodyPr>
          <a:lstStyle/>
          <a:p>
            <a:pPr marL="342900" indent="-342900" algn="ctr">
              <a:spcBef>
                <a:spcPct val="20000"/>
              </a:spcBef>
            </a:pPr>
            <a:r>
              <a:rPr lang="en-US" sz="900" b="1" u="sng" dirty="0" smtClean="0">
                <a:latin typeface="Arial" pitchFamily="34" charset="0"/>
                <a:cs typeface="Arial" pitchFamily="34" charset="0"/>
              </a:rPr>
              <a:t>Analyzed  samples:</a:t>
            </a:r>
            <a:endParaRPr lang="ru-RU" sz="900" b="1" i="1" u="sng" dirty="0" smtClean="0">
              <a:latin typeface="Arial" pitchFamily="34" charset="0"/>
              <a:cs typeface="Arial" pitchFamily="34" charset="0"/>
            </a:endParaRPr>
          </a:p>
          <a:p>
            <a:pPr marL="342900" indent="-342900">
              <a:spcBef>
                <a:spcPct val="20000"/>
              </a:spcBef>
            </a:pPr>
            <a:r>
              <a:rPr lang="ru-RU" sz="900" dirty="0" smtClean="0">
                <a:latin typeface="Arial" pitchFamily="34" charset="0"/>
                <a:cs typeface="Arial" pitchFamily="34" charset="0"/>
              </a:rPr>
              <a:t>          </a:t>
            </a:r>
            <a:r>
              <a:rPr lang="en-US" sz="900" i="1" dirty="0" smtClean="0">
                <a:latin typeface="Arial" pitchFamily="34" charset="0"/>
                <a:cs typeface="Arial" pitchFamily="34" charset="0"/>
              </a:rPr>
              <a:t>Escherichia Coli</a:t>
            </a:r>
            <a:r>
              <a:rPr lang="ru-RU" sz="900" dirty="0" smtClean="0">
                <a:latin typeface="Arial" pitchFamily="34" charset="0"/>
                <a:cs typeface="Arial" pitchFamily="34" charset="0"/>
              </a:rPr>
              <a:t> (</a:t>
            </a:r>
            <a:r>
              <a:rPr lang="en-US" sz="900" dirty="0" smtClean="0">
                <a:latin typeface="Arial" pitchFamily="34" charset="0"/>
                <a:cs typeface="Arial" pitchFamily="34" charset="0"/>
              </a:rPr>
              <a:t>BL21 </a:t>
            </a:r>
            <a:r>
              <a:rPr lang="en-US" sz="900" dirty="0" err="1" smtClean="0">
                <a:latin typeface="Arial" pitchFamily="34" charset="0"/>
                <a:cs typeface="Arial" pitchFamily="34" charset="0"/>
              </a:rPr>
              <a:t>codon</a:t>
            </a:r>
            <a:r>
              <a:rPr lang="en-US" sz="900" dirty="0" smtClean="0">
                <a:latin typeface="Arial" pitchFamily="34" charset="0"/>
                <a:cs typeface="Arial" pitchFamily="34" charset="0"/>
              </a:rPr>
              <a:t> Plus (DE3) RIPL) was grown in Photobiology laboratory  of Institute of Biophysics on LB medium without antibiotics  during 18 hours under </a:t>
            </a:r>
            <a:r>
              <a:rPr lang="ru-RU" sz="900" dirty="0" smtClean="0">
                <a:latin typeface="Arial" pitchFamily="34" charset="0"/>
                <a:cs typeface="Arial" pitchFamily="34" charset="0"/>
              </a:rPr>
              <a:t>30</a:t>
            </a:r>
            <a:r>
              <a:rPr lang="en-US" sz="900" dirty="0" smtClean="0">
                <a:latin typeface="Arial" pitchFamily="34" charset="0"/>
                <a:cs typeface="Arial" pitchFamily="34" charset="0"/>
              </a:rPr>
              <a:t>º</a:t>
            </a:r>
            <a:r>
              <a:rPr lang="ru-RU" sz="900" dirty="0" smtClean="0">
                <a:latin typeface="Arial" pitchFamily="34" charset="0"/>
                <a:cs typeface="Arial" pitchFamily="34" charset="0"/>
              </a:rPr>
              <a:t>С.</a:t>
            </a:r>
          </a:p>
          <a:p>
            <a:pPr marL="179388" indent="457200">
              <a:spcBef>
                <a:spcPct val="0"/>
              </a:spcBef>
              <a:buFont typeface="Wingdings" pitchFamily="2" charset="2"/>
              <a:buChar char="Ш"/>
            </a:pPr>
            <a:endParaRPr lang="en-US" sz="900" i="1" dirty="0" smtClean="0">
              <a:latin typeface="Arial" pitchFamily="34" charset="0"/>
              <a:cs typeface="Arial" pitchFamily="34" charset="0"/>
            </a:endParaRPr>
          </a:p>
          <a:p>
            <a:pPr marL="179388" indent="457200">
              <a:spcBef>
                <a:spcPct val="0"/>
              </a:spcBef>
              <a:buFont typeface="Wingdings" pitchFamily="2" charset="2"/>
              <a:buChar char="Ш"/>
            </a:pPr>
            <a:r>
              <a:rPr lang="en-US" sz="900" i="1" dirty="0" smtClean="0">
                <a:latin typeface="Arial" pitchFamily="34" charset="0"/>
                <a:cs typeface="Arial" pitchFamily="34" charset="0"/>
              </a:rPr>
              <a:t>Sample  </a:t>
            </a:r>
            <a:r>
              <a:rPr lang="ru-RU" sz="900" i="1" dirty="0" smtClean="0">
                <a:latin typeface="Arial" pitchFamily="34" charset="0"/>
                <a:cs typeface="Arial" pitchFamily="34" charset="0"/>
              </a:rPr>
              <a:t>№1</a:t>
            </a:r>
            <a:r>
              <a:rPr lang="en-US" sz="900" dirty="0" smtClean="0">
                <a:latin typeface="Arial" pitchFamily="34" charset="0"/>
                <a:cs typeface="Arial" pitchFamily="34" charset="0"/>
              </a:rPr>
              <a:t>- intact cells</a:t>
            </a:r>
            <a:endParaRPr lang="ru-RU" sz="900" dirty="0" smtClean="0">
              <a:latin typeface="Arial" pitchFamily="34" charset="0"/>
              <a:cs typeface="Arial" pitchFamily="34" charset="0"/>
            </a:endParaRPr>
          </a:p>
          <a:p>
            <a:pPr marL="628650" indent="-447675">
              <a:spcBef>
                <a:spcPct val="0"/>
              </a:spcBef>
              <a:buFont typeface="Wingdings" pitchFamily="2" charset="2"/>
              <a:buChar char="Ш"/>
            </a:pPr>
            <a:r>
              <a:rPr lang="en-US" sz="900" i="1" dirty="0" smtClean="0">
                <a:latin typeface="Arial" pitchFamily="34" charset="0"/>
                <a:cs typeface="Arial" pitchFamily="34" charset="0"/>
              </a:rPr>
              <a:t>Sample</a:t>
            </a:r>
            <a:r>
              <a:rPr lang="ru-RU" sz="900" i="1" dirty="0" smtClean="0">
                <a:latin typeface="Arial" pitchFamily="34" charset="0"/>
                <a:cs typeface="Arial" pitchFamily="34" charset="0"/>
              </a:rPr>
              <a:t> </a:t>
            </a:r>
            <a:r>
              <a:rPr lang="ru-RU" sz="900" i="1" dirty="0" smtClean="0">
                <a:latin typeface="Arial" pitchFamily="34" charset="0"/>
                <a:cs typeface="Arial" pitchFamily="34" charset="0"/>
              </a:rPr>
              <a:t>№</a:t>
            </a:r>
            <a:r>
              <a:rPr lang="ru-RU" sz="900" i="1" dirty="0" smtClean="0">
                <a:latin typeface="Arial" pitchFamily="34" charset="0"/>
                <a:cs typeface="Arial" pitchFamily="34" charset="0"/>
              </a:rPr>
              <a:t>2</a:t>
            </a:r>
            <a:r>
              <a:rPr lang="en-US" sz="900" i="1" dirty="0" smtClean="0">
                <a:latin typeface="Arial" pitchFamily="34" charset="0"/>
                <a:cs typeface="Arial" pitchFamily="34" charset="0"/>
              </a:rPr>
              <a:t> </a:t>
            </a:r>
            <a:r>
              <a:rPr lang="en-US" sz="900" i="1" dirty="0" smtClean="0">
                <a:latin typeface="Arial" pitchFamily="34" charset="0"/>
                <a:cs typeface="Arial" pitchFamily="34" charset="0"/>
              </a:rPr>
              <a:t>- </a:t>
            </a:r>
            <a:r>
              <a:rPr lang="en-US" sz="900" dirty="0" smtClean="0">
                <a:latin typeface="Arial" pitchFamily="34" charset="0"/>
                <a:cs typeface="Arial" pitchFamily="34" charset="0"/>
              </a:rPr>
              <a:t>cells, destructed by ultrasound under </a:t>
            </a:r>
            <a:r>
              <a:rPr lang="ru-RU" sz="900" dirty="0" smtClean="0">
                <a:latin typeface="Arial" pitchFamily="34" charset="0"/>
                <a:cs typeface="Arial" pitchFamily="34" charset="0"/>
              </a:rPr>
              <a:t>44 к</a:t>
            </a:r>
            <a:r>
              <a:rPr lang="en-US" sz="900" dirty="0" smtClean="0">
                <a:latin typeface="Arial" pitchFamily="34" charset="0"/>
                <a:cs typeface="Arial" pitchFamily="34" charset="0"/>
              </a:rPr>
              <a:t>Hz</a:t>
            </a:r>
            <a:r>
              <a:rPr lang="ru-RU" sz="900" dirty="0" smtClean="0">
                <a:latin typeface="Arial" pitchFamily="34" charset="0"/>
                <a:cs typeface="Arial" pitchFamily="34" charset="0"/>
              </a:rPr>
              <a:t> </a:t>
            </a:r>
          </a:p>
          <a:p>
            <a:pPr marL="179388" indent="457200">
              <a:spcBef>
                <a:spcPct val="0"/>
              </a:spcBef>
              <a:buFont typeface="Wingdings" pitchFamily="2" charset="2"/>
              <a:buChar char="Ш"/>
            </a:pPr>
            <a:r>
              <a:rPr lang="en-US" sz="900" i="1" dirty="0" smtClean="0">
                <a:latin typeface="Arial" pitchFamily="34" charset="0"/>
                <a:cs typeface="Arial" pitchFamily="34" charset="0"/>
              </a:rPr>
              <a:t>Sample</a:t>
            </a:r>
            <a:r>
              <a:rPr lang="ru-RU" sz="900" i="1" dirty="0" smtClean="0">
                <a:latin typeface="Arial" pitchFamily="34" charset="0"/>
                <a:cs typeface="Arial" pitchFamily="34" charset="0"/>
              </a:rPr>
              <a:t> </a:t>
            </a:r>
            <a:r>
              <a:rPr lang="ru-RU" sz="900" i="1" dirty="0" smtClean="0">
                <a:latin typeface="Arial" pitchFamily="34" charset="0"/>
                <a:cs typeface="Arial" pitchFamily="34" charset="0"/>
              </a:rPr>
              <a:t>№</a:t>
            </a:r>
            <a:r>
              <a:rPr lang="ru-RU" sz="900" i="1" dirty="0" smtClean="0">
                <a:latin typeface="Arial" pitchFamily="34" charset="0"/>
                <a:cs typeface="Arial" pitchFamily="34" charset="0"/>
              </a:rPr>
              <a:t>3</a:t>
            </a:r>
            <a:r>
              <a:rPr lang="en-US" sz="900" i="1" dirty="0" smtClean="0">
                <a:latin typeface="Arial" pitchFamily="34" charset="0"/>
                <a:cs typeface="Arial" pitchFamily="34" charset="0"/>
              </a:rPr>
              <a:t> </a:t>
            </a:r>
            <a:r>
              <a:rPr lang="en-US" sz="900" i="1" dirty="0" smtClean="0">
                <a:latin typeface="Arial" pitchFamily="34" charset="0"/>
                <a:cs typeface="Arial" pitchFamily="34" charset="0"/>
              </a:rPr>
              <a:t>- </a:t>
            </a:r>
            <a:r>
              <a:rPr lang="en-US" sz="900" dirty="0" smtClean="0">
                <a:latin typeface="Arial" pitchFamily="34" charset="0"/>
                <a:cs typeface="Arial" pitchFamily="34" charset="0"/>
              </a:rPr>
              <a:t>supernatant after destructed cells centrifugation </a:t>
            </a:r>
            <a:r>
              <a:rPr lang="ru-RU" sz="900" dirty="0" smtClean="0">
                <a:latin typeface="Arial" pitchFamily="34" charset="0"/>
                <a:cs typeface="Arial" pitchFamily="34" charset="0"/>
              </a:rPr>
              <a:t>(5000 </a:t>
            </a:r>
            <a:r>
              <a:rPr lang="en-US" sz="900" dirty="0" smtClean="0">
                <a:latin typeface="Arial" pitchFamily="34" charset="0"/>
                <a:cs typeface="Arial" pitchFamily="34" charset="0"/>
              </a:rPr>
              <a:t>promptness per second</a:t>
            </a:r>
            <a:r>
              <a:rPr lang="ru-RU" sz="900" dirty="0" smtClean="0">
                <a:latin typeface="Arial" pitchFamily="34" charset="0"/>
                <a:cs typeface="Arial" pitchFamily="34" charset="0"/>
              </a:rPr>
              <a:t>, 12 </a:t>
            </a:r>
            <a:r>
              <a:rPr lang="en-US" sz="900" dirty="0" smtClean="0">
                <a:latin typeface="Arial" pitchFamily="34" charset="0"/>
                <a:cs typeface="Arial" pitchFamily="34" charset="0"/>
              </a:rPr>
              <a:t>minutes</a:t>
            </a:r>
            <a:r>
              <a:rPr lang="ru-RU" sz="900" dirty="0" smtClean="0">
                <a:latin typeface="Arial" pitchFamily="34" charset="0"/>
                <a:cs typeface="Arial" pitchFamily="34" charset="0"/>
              </a:rPr>
              <a:t>)</a:t>
            </a:r>
          </a:p>
        </p:txBody>
      </p:sp>
      <p:pic>
        <p:nvPicPr>
          <p:cNvPr id="9" name="Picture 7"/>
          <p:cNvPicPr>
            <a:picLocks noChangeAspect="1" noChangeArrowheads="1"/>
          </p:cNvPicPr>
          <p:nvPr/>
        </p:nvPicPr>
        <p:blipFill>
          <a:blip r:embed="rId6" cstate="print"/>
          <a:srcRect/>
          <a:stretch>
            <a:fillRect/>
          </a:stretch>
        </p:blipFill>
        <p:spPr bwMode="auto">
          <a:xfrm>
            <a:off x="5445224" y="2483768"/>
            <a:ext cx="1080021" cy="808740"/>
          </a:xfrm>
          <a:prstGeom prst="rect">
            <a:avLst/>
          </a:prstGeom>
          <a:noFill/>
          <a:ln w="9525">
            <a:noFill/>
            <a:miter lim="800000"/>
            <a:headEnd/>
            <a:tailEnd/>
          </a:ln>
        </p:spPr>
      </p:pic>
      <p:grpSp>
        <p:nvGrpSpPr>
          <p:cNvPr id="11" name="Group 12"/>
          <p:cNvGrpSpPr>
            <a:grpSpLocks/>
          </p:cNvGrpSpPr>
          <p:nvPr/>
        </p:nvGrpSpPr>
        <p:grpSpPr bwMode="auto">
          <a:xfrm>
            <a:off x="3789040" y="2483768"/>
            <a:ext cx="216023" cy="720080"/>
            <a:chOff x="1253" y="1160"/>
            <a:chExt cx="479" cy="1384"/>
          </a:xfrm>
        </p:grpSpPr>
        <p:sp>
          <p:nvSpPr>
            <p:cNvPr id="12" name="AutoShape 13"/>
            <p:cNvSpPr>
              <a:spLocks noChangeArrowheads="1"/>
            </p:cNvSpPr>
            <p:nvPr/>
          </p:nvSpPr>
          <p:spPr bwMode="auto">
            <a:xfrm>
              <a:off x="1253" y="1609"/>
              <a:ext cx="479" cy="934"/>
            </a:xfrm>
            <a:prstGeom prst="can">
              <a:avLst>
                <a:gd name="adj" fmla="val 61223"/>
              </a:avLst>
            </a:prstGeom>
            <a:solidFill>
              <a:srgbClr val="FFFFFF"/>
            </a:solidFill>
            <a:ln w="28575">
              <a:solidFill>
                <a:srgbClr val="000000"/>
              </a:solidFill>
              <a:round/>
              <a:headEnd/>
              <a:tailEnd/>
            </a:ln>
          </p:spPr>
          <p:txBody>
            <a:bodyPr lIns="102870" tIns="51435" rIns="102870" bIns="51435"/>
            <a:lstStyle/>
            <a:p>
              <a:pPr defTabSz="1028700"/>
              <a:endParaRPr lang="ru-RU" sz="5400">
                <a:cs typeface="Arial" charset="0"/>
              </a:endParaRPr>
            </a:p>
          </p:txBody>
        </p:sp>
        <p:sp>
          <p:nvSpPr>
            <p:cNvPr id="13" name="AutoShape 14"/>
            <p:cNvSpPr>
              <a:spLocks noChangeArrowheads="1"/>
            </p:cNvSpPr>
            <p:nvPr/>
          </p:nvSpPr>
          <p:spPr bwMode="auto">
            <a:xfrm>
              <a:off x="1253" y="2005"/>
              <a:ext cx="477" cy="539"/>
            </a:xfrm>
            <a:prstGeom prst="can">
              <a:avLst>
                <a:gd name="adj" fmla="val 64874"/>
              </a:avLst>
            </a:prstGeom>
            <a:solidFill>
              <a:srgbClr val="FFFFCC"/>
            </a:solidFill>
            <a:ln w="28575">
              <a:solidFill>
                <a:srgbClr val="000000"/>
              </a:solidFill>
              <a:round/>
              <a:headEnd/>
              <a:tailEnd/>
            </a:ln>
          </p:spPr>
          <p:txBody>
            <a:bodyPr lIns="102870" tIns="51435" rIns="102870" bIns="51435"/>
            <a:lstStyle/>
            <a:p>
              <a:pPr defTabSz="1028700"/>
              <a:endParaRPr lang="ru-RU" sz="5400">
                <a:cs typeface="Arial" charset="0"/>
              </a:endParaRPr>
            </a:p>
          </p:txBody>
        </p:sp>
        <p:sp>
          <p:nvSpPr>
            <p:cNvPr id="14" name="Oval 15"/>
            <p:cNvSpPr>
              <a:spLocks noChangeArrowheads="1"/>
            </p:cNvSpPr>
            <p:nvPr/>
          </p:nvSpPr>
          <p:spPr bwMode="auto">
            <a:xfrm>
              <a:off x="1289" y="1160"/>
              <a:ext cx="388" cy="238"/>
            </a:xfrm>
            <a:prstGeom prst="ellipse">
              <a:avLst/>
            </a:prstGeom>
            <a:solidFill>
              <a:srgbClr val="FFFF99"/>
            </a:solidFill>
            <a:ln w="9525">
              <a:solidFill>
                <a:schemeClr val="tx1"/>
              </a:solidFill>
              <a:round/>
              <a:headEnd/>
              <a:tailEnd/>
            </a:ln>
          </p:spPr>
          <p:txBody>
            <a:bodyPr wrap="none" lIns="102870" tIns="51435" rIns="102870" bIns="51435" anchor="ctr"/>
            <a:lstStyle/>
            <a:p>
              <a:pPr defTabSz="1028700"/>
              <a:endParaRPr lang="ru-RU" sz="5400">
                <a:cs typeface="Arial" charset="0"/>
              </a:endParaRPr>
            </a:p>
          </p:txBody>
        </p:sp>
        <p:sp>
          <p:nvSpPr>
            <p:cNvPr id="15" name="AutoShape 16"/>
            <p:cNvSpPr>
              <a:spLocks noChangeArrowheads="1"/>
            </p:cNvSpPr>
            <p:nvPr/>
          </p:nvSpPr>
          <p:spPr bwMode="auto">
            <a:xfrm>
              <a:off x="1394" y="1451"/>
              <a:ext cx="182" cy="272"/>
            </a:xfrm>
            <a:prstGeom prst="downArrow">
              <a:avLst>
                <a:gd name="adj1" fmla="val 50000"/>
                <a:gd name="adj2" fmla="val 37363"/>
              </a:avLst>
            </a:prstGeom>
            <a:solidFill>
              <a:schemeClr val="accent1"/>
            </a:solidFill>
            <a:ln w="9525">
              <a:solidFill>
                <a:schemeClr val="tx1"/>
              </a:solidFill>
              <a:miter lim="800000"/>
              <a:headEnd/>
              <a:tailEnd/>
            </a:ln>
          </p:spPr>
          <p:txBody>
            <a:bodyPr wrap="none" lIns="102870" tIns="51435" rIns="102870" bIns="51435" anchor="ctr"/>
            <a:lstStyle/>
            <a:p>
              <a:pPr defTabSz="1028700"/>
              <a:endParaRPr lang="ru-RU" sz="5400">
                <a:cs typeface="Arial" charset="0"/>
              </a:endParaRPr>
            </a:p>
          </p:txBody>
        </p:sp>
      </p:grpSp>
      <p:sp>
        <p:nvSpPr>
          <p:cNvPr id="16" name="AutoShape 8"/>
          <p:cNvSpPr>
            <a:spLocks noChangeArrowheads="1"/>
          </p:cNvSpPr>
          <p:nvPr/>
        </p:nvSpPr>
        <p:spPr bwMode="auto">
          <a:xfrm>
            <a:off x="4365104" y="2483768"/>
            <a:ext cx="720081" cy="576064"/>
          </a:xfrm>
          <a:prstGeom prst="star32">
            <a:avLst>
              <a:gd name="adj" fmla="val 37500"/>
            </a:avLst>
          </a:prstGeom>
          <a:gradFill rotWithShape="0">
            <a:gsLst>
              <a:gs pos="0">
                <a:srgbClr val="66FFCC"/>
              </a:gs>
              <a:gs pos="100000">
                <a:srgbClr val="57FBEF"/>
              </a:gs>
            </a:gsLst>
            <a:path path="shape">
              <a:fillToRect l="50000" t="50000" r="50000" b="50000"/>
            </a:path>
          </a:gradFill>
          <a:ln w="9525">
            <a:solidFill>
              <a:srgbClr val="000000"/>
            </a:solidFill>
            <a:miter lim="800000"/>
            <a:headEnd/>
            <a:tailEnd/>
          </a:ln>
        </p:spPr>
        <p:txBody>
          <a:bodyPr lIns="96081" tIns="48040" rIns="96081" bIns="48040"/>
          <a:lstStyle/>
          <a:p>
            <a:pPr algn="ctr" defTabSz="960438"/>
            <a:r>
              <a:rPr lang="en-US" sz="1000" b="1" i="1" dirty="0" err="1" smtClean="0">
                <a:solidFill>
                  <a:srgbClr val="0000CC"/>
                </a:solidFill>
                <a:cs typeface="Arial" charset="0"/>
                <a:sym typeface="Symbol" pitchFamily="18" charset="2"/>
              </a:rPr>
              <a:t>hv</a:t>
            </a:r>
            <a:endParaRPr lang="ru-RU" sz="1000" b="1" i="1" dirty="0">
              <a:solidFill>
                <a:srgbClr val="0000CC"/>
              </a:solidFill>
              <a:cs typeface="Arial" charset="0"/>
              <a:sym typeface="Symbol" pitchFamily="18" charset="2"/>
            </a:endParaRPr>
          </a:p>
        </p:txBody>
      </p:sp>
      <p:sp>
        <p:nvSpPr>
          <p:cNvPr id="17" name="AutoShape 11"/>
          <p:cNvSpPr>
            <a:spLocks noChangeArrowheads="1"/>
          </p:cNvSpPr>
          <p:nvPr/>
        </p:nvSpPr>
        <p:spPr bwMode="auto">
          <a:xfrm>
            <a:off x="4077072" y="2699792"/>
            <a:ext cx="216024" cy="216024"/>
          </a:xfrm>
          <a:prstGeom prst="notchedRightArrow">
            <a:avLst>
              <a:gd name="adj1" fmla="val 50000"/>
              <a:gd name="adj2" fmla="val 25000"/>
            </a:avLst>
          </a:prstGeom>
          <a:solidFill>
            <a:srgbClr val="B1C1ED"/>
          </a:solidFill>
          <a:ln w="9525">
            <a:solidFill>
              <a:schemeClr val="tx1"/>
            </a:solidFill>
            <a:miter lim="800000"/>
            <a:headEnd/>
            <a:tailEnd/>
          </a:ln>
        </p:spPr>
        <p:txBody>
          <a:bodyPr wrap="none" lIns="102870" tIns="51435" rIns="102870" bIns="51435" anchor="ctr"/>
          <a:lstStyle/>
          <a:p>
            <a:pPr defTabSz="1028700"/>
            <a:endParaRPr lang="ru-RU" sz="5400">
              <a:cs typeface="Arial" charset="0"/>
            </a:endParaRPr>
          </a:p>
        </p:txBody>
      </p:sp>
      <p:sp>
        <p:nvSpPr>
          <p:cNvPr id="18" name="AutoShape 11"/>
          <p:cNvSpPr>
            <a:spLocks noChangeArrowheads="1"/>
          </p:cNvSpPr>
          <p:nvPr/>
        </p:nvSpPr>
        <p:spPr bwMode="auto">
          <a:xfrm>
            <a:off x="5157192" y="2699792"/>
            <a:ext cx="216024" cy="216024"/>
          </a:xfrm>
          <a:prstGeom prst="notchedRightArrow">
            <a:avLst>
              <a:gd name="adj1" fmla="val 50000"/>
              <a:gd name="adj2" fmla="val 25000"/>
            </a:avLst>
          </a:prstGeom>
          <a:solidFill>
            <a:srgbClr val="B1C1ED"/>
          </a:solidFill>
          <a:ln w="9525">
            <a:solidFill>
              <a:schemeClr val="tx1"/>
            </a:solidFill>
            <a:miter lim="800000"/>
            <a:headEnd/>
            <a:tailEnd/>
          </a:ln>
        </p:spPr>
        <p:txBody>
          <a:bodyPr wrap="none" lIns="102870" tIns="51435" rIns="102870" bIns="51435" anchor="ctr"/>
          <a:lstStyle/>
          <a:p>
            <a:pPr defTabSz="1028700"/>
            <a:endParaRPr lang="ru-RU" sz="5400">
              <a:cs typeface="Arial" charset="0"/>
            </a:endParaRPr>
          </a:p>
        </p:txBody>
      </p:sp>
      <p:graphicFrame>
        <p:nvGraphicFramePr>
          <p:cNvPr id="19" name="Диаграмма 18"/>
          <p:cNvGraphicFramePr>
            <a:graphicFrameLocks/>
          </p:cNvGraphicFramePr>
          <p:nvPr/>
        </p:nvGraphicFramePr>
        <p:xfrm>
          <a:off x="620688" y="3491880"/>
          <a:ext cx="2376264" cy="1656184"/>
        </p:xfrm>
        <a:graphic>
          <a:graphicData uri="http://schemas.openxmlformats.org/drawingml/2006/chart">
            <c:chart xmlns:c="http://schemas.openxmlformats.org/drawingml/2006/chart" xmlns:r="http://schemas.openxmlformats.org/officeDocument/2006/relationships" r:id="rId7"/>
          </a:graphicData>
        </a:graphic>
      </p:graphicFrame>
      <p:sp>
        <p:nvSpPr>
          <p:cNvPr id="20" name="TextBox 19"/>
          <p:cNvSpPr txBox="1"/>
          <p:nvPr/>
        </p:nvSpPr>
        <p:spPr>
          <a:xfrm>
            <a:off x="692696" y="5148064"/>
            <a:ext cx="2232248" cy="216024"/>
          </a:xfrm>
          <a:prstGeom prst="rect">
            <a:avLst/>
          </a:prstGeom>
          <a:noFill/>
        </p:spPr>
        <p:txBody>
          <a:bodyPr wrap="square" rtlCol="0">
            <a:spAutoFit/>
          </a:bodyPr>
          <a:lstStyle/>
          <a:p>
            <a:r>
              <a:rPr lang="en-US" sz="800" dirty="0" smtClean="0"/>
              <a:t>Fig 2. Calibration curve for determination FMN</a:t>
            </a:r>
            <a:endParaRPr lang="ru-RU" sz="800" dirty="0"/>
          </a:p>
        </p:txBody>
      </p:sp>
      <p:graphicFrame>
        <p:nvGraphicFramePr>
          <p:cNvPr id="21" name="Chart 1"/>
          <p:cNvGraphicFramePr>
            <a:graphicFrameLocks/>
          </p:cNvGraphicFramePr>
          <p:nvPr/>
        </p:nvGraphicFramePr>
        <p:xfrm>
          <a:off x="404664" y="5364088"/>
          <a:ext cx="3096344" cy="2016224"/>
        </p:xfrm>
        <a:graphic>
          <a:graphicData uri="http://schemas.openxmlformats.org/drawingml/2006/chart">
            <c:chart xmlns:c="http://schemas.openxmlformats.org/drawingml/2006/chart" xmlns:r="http://schemas.openxmlformats.org/officeDocument/2006/relationships" r:id="rId8"/>
          </a:graphicData>
        </a:graphic>
      </p:graphicFrame>
      <p:sp>
        <p:nvSpPr>
          <p:cNvPr id="22" name="TextBox 21"/>
          <p:cNvSpPr txBox="1"/>
          <p:nvPr/>
        </p:nvSpPr>
        <p:spPr>
          <a:xfrm>
            <a:off x="1052736" y="7308304"/>
            <a:ext cx="2232248" cy="338554"/>
          </a:xfrm>
          <a:prstGeom prst="rect">
            <a:avLst/>
          </a:prstGeom>
          <a:noFill/>
        </p:spPr>
        <p:txBody>
          <a:bodyPr wrap="square" rtlCol="0">
            <a:spAutoFit/>
          </a:bodyPr>
          <a:lstStyle/>
          <a:p>
            <a:r>
              <a:rPr lang="en-US" sz="800" dirty="0" smtClean="0"/>
              <a:t>Fig 3. Dependence  luminescence intensity from bacterial cells number  (sample </a:t>
            </a:r>
            <a:r>
              <a:rPr lang="ru-RU" sz="800" dirty="0" smtClean="0"/>
              <a:t>№</a:t>
            </a:r>
            <a:r>
              <a:rPr lang="en-US" sz="800" dirty="0" smtClean="0"/>
              <a:t>2)  </a:t>
            </a:r>
            <a:endParaRPr lang="ru-RU" sz="800" dirty="0"/>
          </a:p>
        </p:txBody>
      </p:sp>
      <p:graphicFrame>
        <p:nvGraphicFramePr>
          <p:cNvPr id="23" name="Диаграмма 22"/>
          <p:cNvGraphicFramePr/>
          <p:nvPr/>
        </p:nvGraphicFramePr>
        <p:xfrm>
          <a:off x="3573016" y="5292080"/>
          <a:ext cx="2808312" cy="2016224"/>
        </p:xfrm>
        <a:graphic>
          <a:graphicData uri="http://schemas.openxmlformats.org/drawingml/2006/chart">
            <c:chart xmlns:c="http://schemas.openxmlformats.org/drawingml/2006/chart" xmlns:r="http://schemas.openxmlformats.org/officeDocument/2006/relationships" r:id="rId9"/>
          </a:graphicData>
        </a:graphic>
      </p:graphicFrame>
      <p:sp>
        <p:nvSpPr>
          <p:cNvPr id="25" name="TextBox 24"/>
          <p:cNvSpPr txBox="1"/>
          <p:nvPr/>
        </p:nvSpPr>
        <p:spPr>
          <a:xfrm>
            <a:off x="3933056" y="7236296"/>
            <a:ext cx="2304256" cy="377026"/>
          </a:xfrm>
          <a:prstGeom prst="rect">
            <a:avLst/>
          </a:prstGeom>
          <a:noFill/>
        </p:spPr>
        <p:txBody>
          <a:bodyPr wrap="square" rtlCol="0">
            <a:spAutoFit/>
          </a:bodyPr>
          <a:lstStyle/>
          <a:p>
            <a:r>
              <a:rPr lang="en-US" sz="800" dirty="0" smtClean="0"/>
              <a:t>Fig 4. Dependence  luminescence intensity from bacterial cells number  (sample </a:t>
            </a:r>
            <a:r>
              <a:rPr lang="ru-RU" sz="800" dirty="0" smtClean="0"/>
              <a:t>№3)</a:t>
            </a:r>
            <a:r>
              <a:rPr lang="en-US" sz="800" dirty="0" smtClean="0"/>
              <a:t> </a:t>
            </a:r>
            <a:r>
              <a:rPr lang="en-US" sz="1050" dirty="0" smtClean="0"/>
              <a:t> </a:t>
            </a:r>
            <a:endParaRPr lang="ru-RU" sz="1050" dirty="0"/>
          </a:p>
        </p:txBody>
      </p:sp>
      <p:sp>
        <p:nvSpPr>
          <p:cNvPr id="2050" name="Rectangle 2"/>
          <p:cNvSpPr>
            <a:spLocks noChangeArrowheads="1"/>
          </p:cNvSpPr>
          <p:nvPr/>
        </p:nvSpPr>
        <p:spPr bwMode="auto">
          <a:xfrm>
            <a:off x="188640" y="7812360"/>
            <a:ext cx="655272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sz="1100" b="1" i="0" u="sng" strike="noStrike" cap="none" normalizeH="0" baseline="0" dirty="0" smtClean="0">
                <a:ln>
                  <a:noFill/>
                </a:ln>
                <a:solidFill>
                  <a:schemeClr val="tx1"/>
                </a:solidFill>
                <a:effectLst/>
                <a:latin typeface="Arial" pitchFamily="34" charset="0"/>
                <a:ea typeface="Calibri" pitchFamily="34" charset="0"/>
                <a:cs typeface="Arial" pitchFamily="34" charset="0"/>
              </a:rPr>
              <a:t>Results:</a:t>
            </a:r>
            <a:r>
              <a:rPr kumimoji="0" lang="en-US" sz="11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maximum sensitivity of the couple enzymatic system of luminous bacteria to FMN was 1.2 </a:t>
            </a:r>
            <a:r>
              <a:rPr kumimoji="0" lang="en-US"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nM</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The maximum sensitivity of the bioluminescent system was about 3.9 </a:t>
            </a:r>
            <a:r>
              <a:rPr lang="en-US" sz="1100" dirty="0" smtClean="0">
                <a:latin typeface="Arial" pitchFamily="34" charset="0"/>
                <a:ea typeface="Calibri" pitchFamily="34" charset="0"/>
                <a:cs typeface="Arial" pitchFamily="34" charset="0"/>
              </a:rPr>
              <a:t>and 5 </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million bacterial cells for </a:t>
            </a:r>
            <a:r>
              <a:rPr lang="en-US" sz="1100" dirty="0" smtClean="0">
                <a:latin typeface="Arial" pitchFamily="34" charset="0"/>
                <a:ea typeface="Calibri" pitchFamily="34" charset="0"/>
                <a:cs typeface="Arial" pitchFamily="34" charset="0"/>
              </a:rPr>
              <a:t>samples </a:t>
            </a:r>
            <a:r>
              <a:rPr lang="ru-RU" sz="1100" dirty="0" smtClean="0">
                <a:latin typeface="Arial" pitchFamily="34" charset="0"/>
                <a:ea typeface="Calibri" pitchFamily="34" charset="0"/>
                <a:cs typeface="Arial" pitchFamily="34" charset="0"/>
              </a:rPr>
              <a:t>№</a:t>
            </a:r>
            <a:r>
              <a:rPr lang="en-US" sz="1100" dirty="0" smtClean="0">
                <a:latin typeface="Arial" pitchFamily="34" charset="0"/>
                <a:ea typeface="Calibri" pitchFamily="34" charset="0"/>
                <a:cs typeface="Arial" pitchFamily="34" charset="0"/>
              </a:rPr>
              <a:t>2 </a:t>
            </a:r>
            <a:r>
              <a:rPr lang="en-US" sz="1100" dirty="0" smtClean="0">
                <a:latin typeface="Arial" pitchFamily="34" charset="0"/>
                <a:ea typeface="Calibri" pitchFamily="34" charset="0"/>
                <a:cs typeface="Arial" pitchFamily="34" charset="0"/>
              </a:rPr>
              <a:t>and </a:t>
            </a:r>
            <a:r>
              <a:rPr lang="ru-RU" sz="1100" dirty="0" smtClean="0">
                <a:latin typeface="Arial" pitchFamily="34" charset="0"/>
                <a:ea typeface="Calibri" pitchFamily="34" charset="0"/>
                <a:cs typeface="Arial" pitchFamily="34" charset="0"/>
              </a:rPr>
              <a:t>№</a:t>
            </a:r>
            <a:r>
              <a:rPr lang="en-US" sz="1100" dirty="0" smtClean="0">
                <a:latin typeface="Arial" pitchFamily="34" charset="0"/>
                <a:ea typeface="Calibri" pitchFamily="34" charset="0"/>
                <a:cs typeface="Arial" pitchFamily="34" charset="0"/>
              </a:rPr>
              <a:t>3</a:t>
            </a:r>
            <a:r>
              <a:rPr lang="en-US" sz="1100" dirty="0" smtClean="0">
                <a:latin typeface="Arial" pitchFamily="34" charset="0"/>
                <a:ea typeface="Calibri" pitchFamily="34" charset="0"/>
                <a:cs typeface="Arial" pitchFamily="34" charset="0"/>
              </a:rPr>
              <a:t>. T</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he sensitivity of the </a:t>
            </a:r>
            <a:r>
              <a:rPr lang="en-US" sz="1100" dirty="0" smtClean="0">
                <a:latin typeface="Arial" pitchFamily="34" charset="0"/>
                <a:ea typeface="Calibri" pitchFamily="34" charset="0"/>
                <a:cs typeface="Arial" pitchFamily="34" charset="0"/>
              </a:rPr>
              <a:t>couple enzymatic system of luminous bacteria to bacterial contamination  is 3 times lower than that of the firefly </a:t>
            </a:r>
            <a:r>
              <a:rPr kumimoji="0" lang="en-US"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bioluminescence system</a:t>
            </a:r>
            <a:r>
              <a:rPr lang="en-US" sz="1100" dirty="0" smtClean="0">
                <a:latin typeface="Arial" pitchFamily="34" charset="0"/>
                <a:ea typeface="Calibri" pitchFamily="34" charset="0"/>
                <a:cs typeface="Arial" pitchFamily="34"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Box 26"/>
          <p:cNvSpPr txBox="1"/>
          <p:nvPr/>
        </p:nvSpPr>
        <p:spPr>
          <a:xfrm>
            <a:off x="3933056" y="3203848"/>
            <a:ext cx="1728192" cy="215444"/>
          </a:xfrm>
          <a:prstGeom prst="rect">
            <a:avLst/>
          </a:prstGeom>
          <a:noFill/>
        </p:spPr>
        <p:txBody>
          <a:bodyPr wrap="square" rtlCol="0">
            <a:spAutoFit/>
          </a:bodyPr>
          <a:lstStyle/>
          <a:p>
            <a:r>
              <a:rPr lang="en-US" sz="800" dirty="0" smtClean="0"/>
              <a:t>Fig 1. The scheme of the analysis</a:t>
            </a:r>
            <a:endParaRPr lang="ru-RU" sz="800" dirty="0"/>
          </a:p>
        </p:txBody>
      </p:sp>
      <p:sp>
        <p:nvSpPr>
          <p:cNvPr id="29" name="Rectangle 220"/>
          <p:cNvSpPr>
            <a:spLocks noChangeArrowheads="1"/>
          </p:cNvSpPr>
          <p:nvPr/>
        </p:nvSpPr>
        <p:spPr bwMode="auto">
          <a:xfrm>
            <a:off x="548680" y="2483768"/>
            <a:ext cx="2880320" cy="879047"/>
          </a:xfrm>
          <a:prstGeom prst="rect">
            <a:avLst/>
          </a:prstGeom>
          <a:noFill/>
          <a:ln w="15875" cap="rnd">
            <a:noFill/>
            <a:round/>
            <a:headEnd/>
            <a:tailEnd/>
          </a:ln>
        </p:spPr>
        <p:txBody>
          <a:bodyPr wrap="square" lIns="94831" tIns="47415" rIns="94831" bIns="47415">
            <a:spAutoFit/>
          </a:bodyPr>
          <a:lstStyle/>
          <a:p>
            <a:pPr defTabSz="947738">
              <a:lnSpc>
                <a:spcPct val="105000"/>
              </a:lnSpc>
              <a:spcBef>
                <a:spcPct val="100000"/>
              </a:spcBef>
            </a:pPr>
            <a:r>
              <a:rPr lang="en-US" sz="800" b="1" dirty="0">
                <a:cs typeface="Arial" charset="0"/>
              </a:rPr>
              <a:t>    </a:t>
            </a:r>
            <a:r>
              <a:rPr lang="en-US" sz="800" b="1" dirty="0" smtClean="0">
                <a:cs typeface="Arial" charset="0"/>
              </a:rPr>
              <a:t>                      </a:t>
            </a:r>
            <a:r>
              <a:rPr lang="en-US" sz="800" b="1" i="1" dirty="0">
                <a:solidFill>
                  <a:srgbClr val="000099"/>
                </a:solidFill>
                <a:cs typeface="Arial" charset="0"/>
              </a:rPr>
              <a:t>NADH:FMN-</a:t>
            </a:r>
            <a:r>
              <a:rPr lang="en-US" sz="800" b="1" i="1" dirty="0" err="1">
                <a:solidFill>
                  <a:srgbClr val="000099"/>
                </a:solidFill>
                <a:cs typeface="Arial" charset="0"/>
              </a:rPr>
              <a:t>oxidoreductase</a:t>
            </a:r>
            <a:r>
              <a:rPr lang="en-US" sz="800" b="1" i="1" dirty="0">
                <a:solidFill>
                  <a:srgbClr val="000099"/>
                </a:solidFill>
                <a:cs typeface="Arial" charset="0"/>
              </a:rPr>
              <a:t> (R)</a:t>
            </a:r>
          </a:p>
          <a:p>
            <a:pPr defTabSz="947738">
              <a:spcBef>
                <a:spcPct val="20000"/>
              </a:spcBef>
              <a:spcAft>
                <a:spcPct val="20000"/>
              </a:spcAft>
            </a:pPr>
            <a:r>
              <a:rPr lang="en-US" sz="1000" b="1" dirty="0">
                <a:cs typeface="Arial" charset="0"/>
              </a:rPr>
              <a:t>NAD(P)H + H</a:t>
            </a:r>
            <a:r>
              <a:rPr lang="en-US" sz="1000" b="1" baseline="30000" dirty="0">
                <a:cs typeface="Arial" charset="0"/>
              </a:rPr>
              <a:t>+</a:t>
            </a:r>
            <a:r>
              <a:rPr lang="en-US" sz="1000" b="1" dirty="0">
                <a:cs typeface="Arial" charset="0"/>
              </a:rPr>
              <a:t> + FMN   </a:t>
            </a:r>
            <a:r>
              <a:rPr lang="en-US" sz="1000" b="1" dirty="0">
                <a:cs typeface="Arial" charset="0"/>
                <a:sym typeface="Symbol" pitchFamily="18" charset="2"/>
              </a:rPr>
              <a:t></a:t>
            </a:r>
            <a:r>
              <a:rPr lang="en-US" sz="1000" b="1" dirty="0">
                <a:cs typeface="Arial" charset="0"/>
              </a:rPr>
              <a:t>   NAD(P)</a:t>
            </a:r>
            <a:r>
              <a:rPr lang="en-US" sz="1000" b="1" baseline="30000" dirty="0">
                <a:cs typeface="Arial" charset="0"/>
              </a:rPr>
              <a:t>+</a:t>
            </a:r>
            <a:r>
              <a:rPr lang="en-US" sz="1000" b="1" dirty="0">
                <a:cs typeface="Arial" charset="0"/>
              </a:rPr>
              <a:t> + FMNH</a:t>
            </a:r>
            <a:r>
              <a:rPr lang="en-US" sz="1000" b="1" baseline="-25000" dirty="0">
                <a:cs typeface="Arial" charset="0"/>
              </a:rPr>
              <a:t>2</a:t>
            </a:r>
            <a:endParaRPr lang="en-US" sz="1000" b="1" dirty="0">
              <a:cs typeface="Arial" charset="0"/>
            </a:endParaRPr>
          </a:p>
          <a:p>
            <a:pPr defTabSz="947738">
              <a:spcBef>
                <a:spcPct val="100000"/>
              </a:spcBef>
            </a:pPr>
            <a:r>
              <a:rPr lang="en-US" sz="800" b="1" dirty="0">
                <a:cs typeface="Arial" charset="0"/>
              </a:rPr>
              <a:t>                                 </a:t>
            </a:r>
            <a:r>
              <a:rPr lang="en-US" sz="800" b="1" dirty="0" smtClean="0">
                <a:cs typeface="Arial" charset="0"/>
              </a:rPr>
              <a:t>    </a:t>
            </a:r>
            <a:r>
              <a:rPr lang="en-US" sz="800" b="1" i="1" dirty="0" err="1">
                <a:solidFill>
                  <a:srgbClr val="000099"/>
                </a:solidFill>
                <a:cs typeface="Arial" charset="0"/>
              </a:rPr>
              <a:t>Luciferase</a:t>
            </a:r>
            <a:r>
              <a:rPr lang="en-US" sz="800" b="1" i="1" dirty="0">
                <a:solidFill>
                  <a:srgbClr val="000099"/>
                </a:solidFill>
                <a:cs typeface="Arial" charset="0"/>
              </a:rPr>
              <a:t> (L)</a:t>
            </a:r>
          </a:p>
          <a:p>
            <a:pPr defTabSz="947738">
              <a:lnSpc>
                <a:spcPct val="105000"/>
              </a:lnSpc>
              <a:spcBef>
                <a:spcPct val="20000"/>
              </a:spcBef>
              <a:spcAft>
                <a:spcPct val="40000"/>
              </a:spcAft>
            </a:pPr>
            <a:r>
              <a:rPr lang="en-US" sz="1000" b="1" dirty="0">
                <a:cs typeface="Arial" charset="0"/>
              </a:rPr>
              <a:t>FMNH</a:t>
            </a:r>
            <a:r>
              <a:rPr lang="en-US" sz="1000" b="1" baseline="-25000" dirty="0">
                <a:cs typeface="Arial" charset="0"/>
              </a:rPr>
              <a:t>2</a:t>
            </a:r>
            <a:r>
              <a:rPr lang="en-US" sz="1000" b="1" dirty="0">
                <a:cs typeface="Arial" charset="0"/>
              </a:rPr>
              <a:t> + RCHO + O</a:t>
            </a:r>
            <a:r>
              <a:rPr lang="en-US" sz="1000" b="1" baseline="-25000" dirty="0">
                <a:cs typeface="Arial" charset="0"/>
              </a:rPr>
              <a:t>2</a:t>
            </a:r>
            <a:r>
              <a:rPr lang="en-US" sz="1000" b="1" dirty="0">
                <a:cs typeface="Arial" charset="0"/>
              </a:rPr>
              <a:t> </a:t>
            </a:r>
            <a:r>
              <a:rPr lang="en-US" sz="1000" b="1" dirty="0">
                <a:cs typeface="Arial" charset="0"/>
                <a:sym typeface="Symbol" pitchFamily="18" charset="2"/>
              </a:rPr>
              <a:t></a:t>
            </a:r>
            <a:r>
              <a:rPr lang="en-US" sz="1000" b="1" dirty="0">
                <a:cs typeface="Arial" charset="0"/>
              </a:rPr>
              <a:t>  FMN + RCOOH + H</a:t>
            </a:r>
            <a:r>
              <a:rPr lang="en-US" sz="1000" b="1" baseline="-25000" dirty="0">
                <a:cs typeface="Arial" charset="0"/>
              </a:rPr>
              <a:t>2</a:t>
            </a:r>
            <a:r>
              <a:rPr lang="en-US" sz="1000" b="1" dirty="0">
                <a:cs typeface="Arial" charset="0"/>
              </a:rPr>
              <a:t>О</a:t>
            </a:r>
            <a:r>
              <a:rPr lang="ru-RU" sz="1000" b="1" dirty="0">
                <a:cs typeface="Arial" charset="0"/>
              </a:rPr>
              <a:t> </a:t>
            </a:r>
            <a:r>
              <a:rPr lang="en-US" sz="1000" b="1" dirty="0">
                <a:cs typeface="Arial" charset="0"/>
              </a:rPr>
              <a:t>+ </a:t>
            </a:r>
            <a:r>
              <a:rPr lang="en-US" sz="1000" b="1" i="1" dirty="0">
                <a:solidFill>
                  <a:srgbClr val="0000CC"/>
                </a:solidFill>
                <a:cs typeface="Arial" charset="0"/>
              </a:rPr>
              <a:t>h</a:t>
            </a:r>
            <a:r>
              <a:rPr lang="en-US" sz="1000" b="1" i="1" dirty="0">
                <a:solidFill>
                  <a:srgbClr val="0000CC"/>
                </a:solidFill>
                <a:cs typeface="Arial" charset="0"/>
                <a:sym typeface="Symbol" pitchFamily="18" charset="2"/>
              </a:rPr>
              <a:t></a:t>
            </a:r>
            <a:endParaRPr lang="en-US" sz="1000" b="1" i="1" dirty="0">
              <a:solidFill>
                <a:srgbClr val="0000CC"/>
              </a:solidFill>
              <a:cs typeface="Arial" charset="0"/>
            </a:endParaRPr>
          </a:p>
        </p:txBody>
      </p:sp>
      <p:sp>
        <p:nvSpPr>
          <p:cNvPr id="31" name="TextBox 30"/>
          <p:cNvSpPr txBox="1"/>
          <p:nvPr/>
        </p:nvSpPr>
        <p:spPr>
          <a:xfrm>
            <a:off x="260648" y="8748464"/>
            <a:ext cx="6192688" cy="276999"/>
          </a:xfrm>
          <a:prstGeom prst="rect">
            <a:avLst/>
          </a:prstGeom>
          <a:noFill/>
        </p:spPr>
        <p:txBody>
          <a:bodyPr wrap="square" rtlCol="0">
            <a:spAutoFit/>
          </a:bodyPr>
          <a:lstStyle/>
          <a:p>
            <a:r>
              <a:rPr lang="en-US" sz="600" dirty="0" smtClean="0">
                <a:solidFill>
                  <a:srgbClr val="C00000"/>
                </a:solidFill>
              </a:rPr>
              <a:t>The work was financially supported by the Government of the Russian Federation (Contract No 11. G34.31.058), the Federal Agency for Science and Innovations (Contract No 02.740.11.0766), the Russian Academy of Sciences (Program “Molecular and Cell Biology”, grant No 6.2), and the President of the Russian Federation (Grant “Leading Scientific School” 3951.2012.4).</a:t>
            </a:r>
            <a:endParaRPr lang="ru-RU" sz="600" dirty="0">
              <a:solidFill>
                <a:srgbClr val="C00000"/>
              </a:solidFill>
            </a:endParaRPr>
          </a:p>
        </p:txBody>
      </p:sp>
      <p:sp>
        <p:nvSpPr>
          <p:cNvPr id="33" name="Скругленный прямоугольник 32"/>
          <p:cNvSpPr/>
          <p:nvPr/>
        </p:nvSpPr>
        <p:spPr>
          <a:xfrm>
            <a:off x="476672" y="2411760"/>
            <a:ext cx="2952328" cy="1008112"/>
          </a:xfrm>
          <a:prstGeom prst="roundRect">
            <a:avLst/>
          </a:prstGeom>
          <a:noFill/>
          <a:ln w="19050">
            <a:solidFill>
              <a:srgbClr val="F47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259</TotalTime>
  <Words>394</Words>
  <Application>Microsoft Office PowerPoint</Application>
  <PresentationFormat>Экран (4:3)</PresentationFormat>
  <Paragraphs>30</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Couple enzymatic system of luminous bacteria for bacterial contamination assay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Кириллова</dc:creator>
  <cp:lastModifiedBy>Кириллова</cp:lastModifiedBy>
  <cp:revision>27</cp:revision>
  <dcterms:created xsi:type="dcterms:W3CDTF">2012-05-23T13:59:48Z</dcterms:created>
  <dcterms:modified xsi:type="dcterms:W3CDTF">2012-06-12T10:13:25Z</dcterms:modified>
</cp:coreProperties>
</file>