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238" y="2285992"/>
            <a:ext cx="8101042" cy="267178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МЕЖДУНАРОДНЫЙ СОЮЗ ТЕОРЕТИЧЕСКОЙ И ПРИКЛАДНОЙ БИОФИЗИКИ</a:t>
            </a:r>
            <a:br>
              <a:rPr lang="ru-RU" b="1" dirty="0" smtClean="0"/>
            </a:br>
            <a:r>
              <a:rPr lang="en-US" sz="2700" dirty="0" smtClean="0"/>
              <a:t>International Union for</a:t>
            </a:r>
            <a:r>
              <a:rPr lang="ru-RU" sz="2700" dirty="0" smtClean="0"/>
              <a:t> </a:t>
            </a:r>
            <a:r>
              <a:rPr lang="en-US" sz="2700" dirty="0" smtClean="0"/>
              <a:t>Pure and Applied Biophysics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86322"/>
            <a:ext cx="6400800" cy="4952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Лоншакова Виктория Ивановна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3548" y="635795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2012</a:t>
            </a:r>
            <a:endParaRPr lang="ru-RU" dirty="0"/>
          </a:p>
        </p:txBody>
      </p:sp>
      <p:pic>
        <p:nvPicPr>
          <p:cNvPr id="1026" name="Picture 2" descr="C:\Documents and Settings\user\Рабочий стол\iupa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508659"/>
            <a:ext cx="849299" cy="849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4768865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Основан в 1961 году</a:t>
            </a:r>
          </a:p>
          <a:p>
            <a:pPr algn="just"/>
            <a:r>
              <a:rPr lang="ru-RU" sz="2000" dirty="0" smtClean="0"/>
              <a:t>Входит в Международный совет по науке (</a:t>
            </a:r>
            <a:r>
              <a:rPr lang="en-US" sz="2000" i="1" dirty="0" smtClean="0"/>
              <a:t>International Council for Science</a:t>
            </a:r>
            <a:r>
              <a:rPr lang="en-US" sz="2000" dirty="0" smtClean="0"/>
              <a:t>, </a:t>
            </a:r>
            <a:r>
              <a:rPr lang="en-US" sz="2000" i="1" dirty="0" smtClean="0"/>
              <a:t>ICSU</a:t>
            </a:r>
            <a:r>
              <a:rPr lang="ru-RU" sz="2000" i="1" dirty="0" smtClean="0"/>
              <a:t>)</a:t>
            </a:r>
          </a:p>
          <a:p>
            <a:pPr algn="just"/>
            <a:r>
              <a:rPr lang="ru-RU" sz="2000" dirty="0" smtClean="0"/>
              <a:t>Членство имеют ученые более чем из 50 стран</a:t>
            </a:r>
          </a:p>
          <a:p>
            <a:pPr algn="just"/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Основные функции: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Поддержка научных исследований в области биофизики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Проведение семинаров (лекций) по биофизике</a:t>
            </a:r>
          </a:p>
          <a:p>
            <a:pPr marL="457200" indent="-457200" algn="just">
              <a:buNone/>
            </a:pPr>
            <a:endParaRPr lang="ru-RU" sz="2000" dirty="0" smtClean="0"/>
          </a:p>
          <a:p>
            <a:pPr marL="457200" indent="-457200" algn="just">
              <a:buNone/>
            </a:pPr>
            <a:r>
              <a:rPr lang="ru-RU" sz="2000" dirty="0" smtClean="0"/>
              <a:t>Общественная деятельность:</a:t>
            </a:r>
          </a:p>
          <a:p>
            <a:pPr marL="457200" indent="-457200" algn="just">
              <a:buNone/>
            </a:pPr>
            <a:r>
              <a:rPr lang="ru-RU" sz="2000" dirty="0" smtClean="0"/>
              <a:t>Проведение Международного конгресса по биофизике (каждые три года)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559338"/>
            <a:ext cx="2143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http://iupab.org/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76" y="183992"/>
            <a:ext cx="8805880" cy="6531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0336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Членские взносы (</a:t>
            </a:r>
            <a:r>
              <a:rPr lang="ru-RU" sz="2400" u="sng" dirty="0" smtClean="0"/>
              <a:t>для национальных организаций биофизиков</a:t>
            </a:r>
            <a:r>
              <a:rPr lang="ru-RU" sz="2400" dirty="0" smtClean="0"/>
              <a:t>):</a:t>
            </a:r>
          </a:p>
          <a:p>
            <a:pPr algn="just">
              <a:buNone/>
            </a:pPr>
            <a:r>
              <a:rPr lang="ru-RU" sz="2400" dirty="0" smtClean="0"/>
              <a:t>Категория 1: € 4,500 за 3-х человек с правом голоса;</a:t>
            </a:r>
          </a:p>
          <a:p>
            <a:pPr algn="just">
              <a:buNone/>
            </a:pPr>
            <a:r>
              <a:rPr lang="ru-RU" sz="2400" dirty="0" smtClean="0"/>
              <a:t>Категория 2: € 2 250 за 2-х человек с правом голоса;</a:t>
            </a:r>
          </a:p>
          <a:p>
            <a:pPr algn="just">
              <a:buNone/>
            </a:pPr>
            <a:r>
              <a:rPr lang="ru-RU" sz="2400" dirty="0" smtClean="0"/>
              <a:t>Категория 3: € 750 за 1 человека с правом голоса;</a:t>
            </a:r>
          </a:p>
          <a:p>
            <a:pPr algn="just">
              <a:buNone/>
            </a:pPr>
            <a:r>
              <a:rPr lang="ru-RU" sz="2400" dirty="0" smtClean="0"/>
              <a:t>«Наблюдатель»: € 100 не имеющие право голоса на общих собраниях.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88961"/>
            <a:ext cx="6115064" cy="491174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Президент Союза: профессор </a:t>
            </a:r>
            <a:r>
              <a:rPr lang="ru-RU" sz="2000" dirty="0" err="1" smtClean="0"/>
              <a:t>Куниаки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Нагаяма</a:t>
            </a:r>
            <a:r>
              <a:rPr lang="ru-RU" sz="2000" dirty="0" smtClean="0"/>
              <a:t> (Япония)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Генеральный секретарь: </a:t>
            </a:r>
            <a:r>
              <a:rPr lang="en-US" sz="2000" dirty="0" smtClean="0"/>
              <a:t>Professor </a:t>
            </a:r>
            <a:r>
              <a:rPr lang="en-US" sz="2000" dirty="0" err="1" smtClean="0"/>
              <a:t>Cris</a:t>
            </a:r>
            <a:r>
              <a:rPr lang="en-US" sz="2000" dirty="0" smtClean="0"/>
              <a:t> dos </a:t>
            </a:r>
            <a:r>
              <a:rPr lang="en-US" sz="2000" dirty="0" err="1" smtClean="0"/>
              <a:t>Remedios</a:t>
            </a:r>
            <a:r>
              <a:rPr lang="ru-RU" sz="2000" dirty="0" smtClean="0"/>
              <a:t> (Австралия)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Основные направления целевых программ:</a:t>
            </a:r>
          </a:p>
          <a:p>
            <a:r>
              <a:rPr lang="ru-RU" sz="2000" dirty="0" err="1" smtClean="0"/>
              <a:t>биоинформатика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ЯМР в биологических науках;</a:t>
            </a:r>
          </a:p>
          <a:p>
            <a:r>
              <a:rPr lang="ru-RU" sz="2000" dirty="0" smtClean="0"/>
              <a:t>биомедицинская спектроскопия. </a:t>
            </a:r>
            <a:endParaRPr lang="ru-RU" sz="2000" dirty="0"/>
          </a:p>
        </p:txBody>
      </p:sp>
      <p:sp>
        <p:nvSpPr>
          <p:cNvPr id="2050" name="AutoShape 2" descr="http://iupab.org/images/crisdosremedio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7072330" y="428604"/>
            <a:ext cx="1334250" cy="3500462"/>
            <a:chOff x="6595336" y="1071546"/>
            <a:chExt cx="1334250" cy="3500462"/>
          </a:xfrm>
        </p:grpSpPr>
        <p:pic>
          <p:nvPicPr>
            <p:cNvPr id="2051" name="Picture 3" descr="C:\Documents and Settings\user\Рабочий стол\crisdosremedio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95336" y="2857496"/>
              <a:ext cx="1334250" cy="1714512"/>
            </a:xfrm>
            <a:prstGeom prst="rect">
              <a:avLst/>
            </a:prstGeom>
            <a:noFill/>
          </p:spPr>
        </p:pic>
        <p:pic>
          <p:nvPicPr>
            <p:cNvPr id="2052" name="Picture 4" descr="C:\Documents and Settings\user\Рабочий стол\b_nagayam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96839" y="1071546"/>
              <a:ext cx="1326374" cy="17859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" y="1743076"/>
            <a:ext cx="4257676" cy="37576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Официальный журнал</a:t>
            </a:r>
          </a:p>
          <a:p>
            <a:pPr algn="just"/>
            <a:r>
              <a:rPr lang="ru-RU" sz="2000" dirty="0" smtClean="0"/>
              <a:t>публикуются </a:t>
            </a:r>
            <a:r>
              <a:rPr lang="ru-RU" sz="2000" dirty="0" smtClean="0"/>
              <a:t>короткие и критические отзывы со стороны </a:t>
            </a:r>
            <a:r>
              <a:rPr lang="ru-RU" sz="2000" dirty="0" smtClean="0"/>
              <a:t>«ключевых фигур» </a:t>
            </a:r>
            <a:r>
              <a:rPr lang="ru-RU" sz="2000" dirty="0" smtClean="0"/>
              <a:t>в </a:t>
            </a:r>
            <a:r>
              <a:rPr lang="ru-RU" sz="2000" dirty="0" smtClean="0"/>
              <a:t>данной области;</a:t>
            </a:r>
          </a:p>
          <a:p>
            <a:pPr algn="just"/>
            <a:endParaRPr lang="ru-RU" sz="2000" dirty="0"/>
          </a:p>
        </p:txBody>
      </p:sp>
      <p:pic>
        <p:nvPicPr>
          <p:cNvPr id="1027" name="Picture 3" descr="C:\Documents and Settings\Владелец\Рабочий стол\biophysical-reviews-cov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28736"/>
            <a:ext cx="3127381" cy="417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179</Words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МЕЖДУНАРОДНЫЙ СОЮЗ ТЕОРЕТИЧЕСКОЙ И ПРИКЛАДНОЙ БИОФИЗИКИ International Union for Pure and Applied Biophysics 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СОЮЗ ТЕОРЕТИЧЕСКОЙ И ПРИКЛАДНОЙ БИОФИЗИКИ International Union for Pure and Applied Biophysics  </dc:title>
  <cp:lastModifiedBy>QWERTY</cp:lastModifiedBy>
  <cp:revision>8</cp:revision>
  <dcterms:modified xsi:type="dcterms:W3CDTF">2012-06-18T17:58:33Z</dcterms:modified>
</cp:coreProperties>
</file>